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7" r:id="rId5"/>
  </p:sldMasterIdLst>
  <p:notesMasterIdLst>
    <p:notesMasterId r:id="rId18"/>
  </p:notesMasterIdLst>
  <p:sldIdLst>
    <p:sldId id="478" r:id="rId6"/>
    <p:sldId id="455" r:id="rId7"/>
    <p:sldId id="477" r:id="rId8"/>
    <p:sldId id="483" r:id="rId9"/>
    <p:sldId id="479" r:id="rId10"/>
    <p:sldId id="484" r:id="rId11"/>
    <p:sldId id="480" r:id="rId12"/>
    <p:sldId id="485" r:id="rId13"/>
    <p:sldId id="487" r:id="rId14"/>
    <p:sldId id="481" r:id="rId15"/>
    <p:sldId id="486" r:id="rId16"/>
    <p:sldId id="48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F69"/>
    <a:srgbClr val="00A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255B-1625-4CD7-832D-AAA4716BDFEB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08CF9-72EE-4FF9-B651-DB46A58AB449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16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80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46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504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BBFE2-93BB-4050-94C0-998BA8A0AD42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580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rgbClr val="00AA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EFE978-B41E-48A6-B0EF-D8BF754873C0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240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322C06-2B4A-4449-848F-9D4ADE780803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784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63988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63988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BE2A5F-E659-4DE0-ACD4-5DC8F19826B4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229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C5ECF8-D5F5-4484-8D0A-C6759E1059CD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740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F604F-2B3F-40DE-8F5C-00DDE1B90EE8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447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309938-AD9F-49FB-9660-59BC7E24CFA1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7524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3831EC-EEEA-4AA5-B040-4986CE917E85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15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7485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C97FF-558F-48AD-8A67-AFF9791F3966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310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BC7D4-2281-4F9B-8B78-7A07AF32F6AF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4242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91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91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48DFF-8238-4E32-AEFB-4C87297A8B1D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036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68313" y="1639888"/>
            <a:ext cx="4038600" cy="4525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639888"/>
            <a:ext cx="4038600" cy="4525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94F4AC-AAFD-4D53-A2E5-2168C7870C21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35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61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71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37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6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9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82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48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749B0-7DCC-4545-8A77-2240C1D5A79D}" type="datetimeFigureOut">
              <a:rPr lang="en-GB" smtClean="0"/>
              <a:pPr/>
              <a:t>22/10/2019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53BAD-1CD4-4CD9-8AB7-6F4BF435C38C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2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3988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2CDDBB5-2054-4553-9E22-E2F127C17B70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31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AF9B0A-D91E-4B98-9D98-B967BE46C3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46852" cy="1204111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AEAE2FB0-AFED-4341-BAD5-8436867ECA45}"/>
              </a:ext>
            </a:extLst>
          </p:cNvPr>
          <p:cNvSpPr txBox="1">
            <a:spLocks/>
          </p:cNvSpPr>
          <p:nvPr/>
        </p:nvSpPr>
        <p:spPr>
          <a:xfrm>
            <a:off x="5581651" y="2529282"/>
            <a:ext cx="2657475" cy="1566174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1800" b="1" dirty="0">
              <a:solidFill>
                <a:srgbClr val="ED0F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F9642EF-F2A9-46A3-9A3B-FAE0AAB35C7A}"/>
              </a:ext>
            </a:extLst>
          </p:cNvPr>
          <p:cNvSpPr txBox="1">
            <a:spLocks/>
          </p:cNvSpPr>
          <p:nvPr/>
        </p:nvSpPr>
        <p:spPr>
          <a:xfrm>
            <a:off x="522288" y="5114925"/>
            <a:ext cx="7716838" cy="1743074"/>
          </a:xfrm>
          <a:prstGeom prst="rect">
            <a:avLst/>
          </a:prstGeom>
        </p:spPr>
        <p:txBody>
          <a:bodyPr vert="horz" lIns="51435" tIns="25718" rIns="51435" bIns="25718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3200" dirty="0" err="1">
              <a:solidFill>
                <a:srgbClr val="ED0F69"/>
              </a:solidFill>
              <a:latin typeface="Open Sans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233CE4F9-749D-4FE7-960C-47FC17F722FC}"/>
              </a:ext>
            </a:extLst>
          </p:cNvPr>
          <p:cNvSpPr/>
          <p:nvPr/>
        </p:nvSpPr>
        <p:spPr>
          <a:xfrm>
            <a:off x="1251115" y="872222"/>
            <a:ext cx="705834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pl-PL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Usłysz nasze głosy</a:t>
            </a:r>
            <a:r>
              <a:rPr lang="en-GB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!</a:t>
            </a:r>
            <a:endParaRPr lang="pt-PT" sz="6000" b="1" kern="100" dirty="0">
              <a:solidFill>
                <a:srgbClr val="ED0F69"/>
              </a:solidFill>
              <a:latin typeface="Open Sans" panose="020B0606030504020204"/>
              <a:ea typeface="SimSu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64AE855-4585-4DC4-95F9-EE13B8B2C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6279" y="406336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pic>
        <p:nvPicPr>
          <p:cNvPr id="2049" name="Grafik 10" descr="EBD159C0">
            <a:extLst>
              <a:ext uri="{FF2B5EF4-FFF2-40B4-BE49-F238E27FC236}">
                <a16:creationId xmlns:a16="http://schemas.microsoft.com/office/drawing/2014/main" id="{502A0BA6-1E26-44D5-9897-56536FBB2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062" y="2698712"/>
            <a:ext cx="5413375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82292380-4B1E-48B4-898E-59B6BAAE7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268" y="1746882"/>
            <a:ext cx="518603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Europe</a:t>
            </a:r>
            <a:r>
              <a:rPr kumimoji="0" lang="pl-PL" altLang="zh-CN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jska</a:t>
            </a:r>
            <a:r>
              <a:rPr kumimoji="0" lang="pl-PL" altLang="zh-CN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 Konferencja </a:t>
            </a:r>
            <a:r>
              <a:rPr kumimoji="0" lang="pl-PL" altLang="zh-CN" sz="2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self</a:t>
            </a:r>
            <a:r>
              <a:rPr kumimoji="0" lang="pl-PL" altLang="zh-CN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-adwokatów</a:t>
            </a:r>
            <a:endParaRPr kumimoji="0" lang="en-GB" altLang="zh-CN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Open Sans" panose="020B0606030504020204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zh-CN" sz="2000" b="1" dirty="0">
                <a:solidFill>
                  <a:srgbClr val="000000"/>
                </a:solidFill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Graz, 2019</a:t>
            </a:r>
            <a:endParaRPr kumimoji="0" lang="pt-PT" altLang="zh-CN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zh-CN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298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748464" cy="4392488"/>
          </a:xfrm>
          <a:noFill/>
        </p:spPr>
        <p:txBody>
          <a:bodyPr/>
          <a:lstStyle/>
          <a:p>
            <a:pPr marL="0" indent="0">
              <a:buNone/>
            </a:pPr>
            <a:r>
              <a:rPr lang="pl-PL" sz="8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mamy do zaoferowania</a:t>
            </a:r>
            <a:r>
              <a:rPr lang="pt-PT" sz="8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cs-CZ" sz="4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243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AEAE2FB0-AFED-4341-BAD5-8436867ECA45}"/>
              </a:ext>
            </a:extLst>
          </p:cNvPr>
          <p:cNvSpPr txBox="1">
            <a:spLocks/>
          </p:cNvSpPr>
          <p:nvPr/>
        </p:nvSpPr>
        <p:spPr>
          <a:xfrm>
            <a:off x="5490102" y="2497187"/>
            <a:ext cx="2657475" cy="1566174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1800" b="1" dirty="0">
              <a:solidFill>
                <a:srgbClr val="ED0F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F9642EF-F2A9-46A3-9A3B-FAE0AAB35C7A}"/>
              </a:ext>
            </a:extLst>
          </p:cNvPr>
          <p:cNvSpPr txBox="1">
            <a:spLocks/>
          </p:cNvSpPr>
          <p:nvPr/>
        </p:nvSpPr>
        <p:spPr>
          <a:xfrm>
            <a:off x="711213" y="1805638"/>
            <a:ext cx="7756926" cy="2758313"/>
          </a:xfrm>
          <a:prstGeom prst="rect">
            <a:avLst/>
          </a:prstGeom>
        </p:spPr>
        <p:txBody>
          <a:bodyPr vert="horz" lIns="51435" tIns="25718" rIns="51435" bIns="25718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36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8E4411C-49FB-44F7-9199-32CE976798D2}"/>
              </a:ext>
            </a:extLst>
          </p:cNvPr>
          <p:cNvSpPr txBox="1">
            <a:spLocks/>
          </p:cNvSpPr>
          <p:nvPr/>
        </p:nvSpPr>
        <p:spPr>
          <a:xfrm>
            <a:off x="350604" y="632996"/>
            <a:ext cx="8099425" cy="1957268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r>
              <a:rPr lang="pl-PL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Oferujemy</a:t>
            </a:r>
            <a:r>
              <a:rPr lang="pt-PT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:</a:t>
            </a: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7AA38ACE-41B9-439D-B442-E117A1670316}"/>
              </a:ext>
            </a:extLst>
          </p:cNvPr>
          <p:cNvSpPr/>
          <p:nvPr/>
        </p:nvSpPr>
        <p:spPr>
          <a:xfrm>
            <a:off x="693537" y="2028903"/>
            <a:ext cx="779227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en-GB" sz="36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</a:t>
            </a:r>
            <a:r>
              <a:rPr lang="pl-PL" sz="3600" b="1" dirty="0" err="1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eningi</a:t>
            </a:r>
            <a:r>
              <a:rPr lang="pl-PL" sz="36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dla polityków i osób decydujących</a:t>
            </a:r>
            <a:endParaRPr lang="en-GB" sz="36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6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Przystosowanie informacji       w sposób łatwy do czytania</a:t>
            </a:r>
          </a:p>
          <a:p>
            <a:pPr defTabSz="514350">
              <a:spcBef>
                <a:spcPts val="563"/>
              </a:spcBef>
              <a:defRPr/>
            </a:pPr>
            <a:endParaRPr lang="en-GB" sz="36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600" b="1" dirty="0">
                <a:solidFill>
                  <a:srgbClr val="ED0F6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Jesteśmy ekspertami </a:t>
            </a:r>
            <a:r>
              <a:rPr lang="en-GB" sz="3600" b="1" dirty="0">
                <a:solidFill>
                  <a:srgbClr val="ED0F6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endParaRPr lang="en-GB" sz="36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32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748464" cy="4392488"/>
          </a:xfrm>
          <a:noFill/>
        </p:spPr>
        <p:txBody>
          <a:bodyPr/>
          <a:lstStyle/>
          <a:p>
            <a:pPr marL="0" indent="0">
              <a:buNone/>
            </a:pPr>
            <a:r>
              <a:rPr lang="pl-PL" sz="7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Chcemy usłyszeć więcej </a:t>
            </a:r>
            <a:r>
              <a:rPr lang="pt-PT" sz="7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</a:p>
          <a:p>
            <a:pPr marL="0" indent="0">
              <a:buNone/>
            </a:pPr>
            <a:r>
              <a:rPr lang="pl-PL" sz="7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Niech wszyscy usłyszą Wasze głosy </a:t>
            </a:r>
            <a:r>
              <a:rPr lang="pt-PT" sz="7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  <a:endParaRPr lang="cs-CZ" sz="3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2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AEAE2FB0-AFED-4341-BAD5-8436867ECA45}"/>
              </a:ext>
            </a:extLst>
          </p:cNvPr>
          <p:cNvSpPr txBox="1">
            <a:spLocks/>
          </p:cNvSpPr>
          <p:nvPr/>
        </p:nvSpPr>
        <p:spPr>
          <a:xfrm>
            <a:off x="5490102" y="2497187"/>
            <a:ext cx="2657475" cy="1566174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1800" b="1" dirty="0">
              <a:solidFill>
                <a:srgbClr val="ED0F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F9642EF-F2A9-46A3-9A3B-FAE0AAB35C7A}"/>
              </a:ext>
            </a:extLst>
          </p:cNvPr>
          <p:cNvSpPr txBox="1">
            <a:spLocks/>
          </p:cNvSpPr>
          <p:nvPr/>
        </p:nvSpPr>
        <p:spPr>
          <a:xfrm>
            <a:off x="711213" y="1805638"/>
            <a:ext cx="7756926" cy="2758313"/>
          </a:xfrm>
          <a:prstGeom prst="rect">
            <a:avLst/>
          </a:prstGeom>
        </p:spPr>
        <p:txBody>
          <a:bodyPr vert="horz" lIns="51435" tIns="25718" rIns="51435" bIns="25718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r>
              <a:rPr lang="pl-PL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</a:t>
            </a:r>
            <a:r>
              <a:rPr lang="pl-PL" sz="4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self</a:t>
            </a:r>
            <a:r>
              <a:rPr lang="pl-PL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-adwokaci z 18 krajów powiedzieli</a:t>
            </a:r>
            <a:r>
              <a:rPr lang="en-GB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r>
              <a:rPr lang="pl-PL" sz="36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Przesłanie z warsztatów</a:t>
            </a:r>
            <a:endParaRPr lang="en-GB" sz="36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8E4411C-49FB-44F7-9199-32CE976798D2}"/>
              </a:ext>
            </a:extLst>
          </p:cNvPr>
          <p:cNvSpPr txBox="1">
            <a:spLocks/>
          </p:cNvSpPr>
          <p:nvPr/>
        </p:nvSpPr>
        <p:spPr>
          <a:xfrm>
            <a:off x="711213" y="336782"/>
            <a:ext cx="8099425" cy="1957268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r>
              <a:rPr lang="pl-PL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Nasz głos się liczy </a:t>
            </a:r>
            <a:r>
              <a:rPr lang="pt-PT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!</a:t>
            </a:r>
            <a:br>
              <a:rPr lang="cs-CZ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13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AA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748464" cy="4392488"/>
          </a:xfrm>
          <a:noFill/>
        </p:spPr>
        <p:txBody>
          <a:bodyPr/>
          <a:lstStyle/>
          <a:p>
            <a:pPr marL="0" indent="0">
              <a:buNone/>
            </a:pPr>
            <a:r>
              <a:rPr lang="pl-PL" sz="8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Dlaczego to takie ważne by brać udział </a:t>
            </a:r>
            <a:r>
              <a:rPr lang="pt-PT" sz="8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cs-CZ" sz="4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17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AEAE2FB0-AFED-4341-BAD5-8436867ECA45}"/>
              </a:ext>
            </a:extLst>
          </p:cNvPr>
          <p:cNvSpPr txBox="1">
            <a:spLocks/>
          </p:cNvSpPr>
          <p:nvPr/>
        </p:nvSpPr>
        <p:spPr>
          <a:xfrm>
            <a:off x="5490102" y="2497187"/>
            <a:ext cx="2657475" cy="1566174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1800" b="1" dirty="0">
              <a:solidFill>
                <a:srgbClr val="ED0F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F9642EF-F2A9-46A3-9A3B-FAE0AAB35C7A}"/>
              </a:ext>
            </a:extLst>
          </p:cNvPr>
          <p:cNvSpPr txBox="1">
            <a:spLocks/>
          </p:cNvSpPr>
          <p:nvPr/>
        </p:nvSpPr>
        <p:spPr>
          <a:xfrm>
            <a:off x="711213" y="1805638"/>
            <a:ext cx="7756926" cy="2758313"/>
          </a:xfrm>
          <a:prstGeom prst="rect">
            <a:avLst/>
          </a:prstGeom>
        </p:spPr>
        <p:txBody>
          <a:bodyPr vert="horz" lIns="51435" tIns="25718" rIns="51435" bIns="25718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8E4411C-49FB-44F7-9199-32CE976798D2}"/>
              </a:ext>
            </a:extLst>
          </p:cNvPr>
          <p:cNvSpPr txBox="1">
            <a:spLocks/>
          </p:cNvSpPr>
          <p:nvPr/>
        </p:nvSpPr>
        <p:spPr>
          <a:xfrm>
            <a:off x="711213" y="220125"/>
            <a:ext cx="8099425" cy="1957268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r>
              <a:rPr lang="pl-PL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Brać udział</a:t>
            </a:r>
            <a:r>
              <a:rPr lang="pt-PT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  <a:br>
              <a:rPr lang="cs-CZ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5F272809-8AC0-43BB-A92B-B9402CCA9105}"/>
              </a:ext>
            </a:extLst>
          </p:cNvPr>
          <p:cNvSpPr/>
          <p:nvPr/>
        </p:nvSpPr>
        <p:spPr>
          <a:xfrm>
            <a:off x="384444" y="1271855"/>
            <a:ext cx="8231522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Jesteśmy obywatelami jak wszyscy inni</a:t>
            </a:r>
            <a:endParaRPr lang="en-GB" sz="30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Człowiek to człowiek</a:t>
            </a:r>
            <a:endParaRPr lang="en-GB" sz="30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Społeczeństwo którego częścią są osoby z niepełnosprawnością zawiera wszystkich obywateli</a:t>
            </a:r>
            <a:endParaRPr lang="en-GB" sz="30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Jeżeli będziemy dla Was widoczni to będziecie potrafili z nami rozmawiać        i brać nas pod uwagę</a:t>
            </a: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000" b="1" dirty="0">
                <a:solidFill>
                  <a:srgbClr val="ED0F6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nasze życie. Nasze zdanie powinno mieć znaczenie</a:t>
            </a:r>
            <a:endParaRPr lang="en-GB" sz="3000" b="1" dirty="0">
              <a:solidFill>
                <a:srgbClr val="ED0F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endParaRPr lang="en-GB" sz="3200" b="1" dirty="0">
              <a:solidFill>
                <a:srgbClr val="ED0F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81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748464" cy="4392488"/>
          </a:xfrm>
          <a:noFill/>
        </p:spPr>
        <p:txBody>
          <a:bodyPr/>
          <a:lstStyle/>
          <a:p>
            <a:pPr marL="0" indent="0">
              <a:buNone/>
            </a:pPr>
            <a:r>
              <a:rPr lang="pl-PL" sz="8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Czego potrzebujemy </a:t>
            </a:r>
            <a:r>
              <a:rPr lang="pt-PT" sz="8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cs-CZ" sz="4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108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AEAE2FB0-AFED-4341-BAD5-8436867ECA45}"/>
              </a:ext>
            </a:extLst>
          </p:cNvPr>
          <p:cNvSpPr txBox="1">
            <a:spLocks/>
          </p:cNvSpPr>
          <p:nvPr/>
        </p:nvSpPr>
        <p:spPr>
          <a:xfrm>
            <a:off x="5490102" y="2497187"/>
            <a:ext cx="2657475" cy="1566174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1800" b="1" dirty="0">
              <a:solidFill>
                <a:srgbClr val="ED0F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F9642EF-F2A9-46A3-9A3B-FAE0AAB35C7A}"/>
              </a:ext>
            </a:extLst>
          </p:cNvPr>
          <p:cNvSpPr txBox="1">
            <a:spLocks/>
          </p:cNvSpPr>
          <p:nvPr/>
        </p:nvSpPr>
        <p:spPr>
          <a:xfrm>
            <a:off x="711213" y="1805638"/>
            <a:ext cx="7756926" cy="2758313"/>
          </a:xfrm>
          <a:prstGeom prst="rect">
            <a:avLst/>
          </a:prstGeom>
        </p:spPr>
        <p:txBody>
          <a:bodyPr vert="horz" lIns="51435" tIns="25718" rIns="51435" bIns="25718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8E4411C-49FB-44F7-9199-32CE976798D2}"/>
              </a:ext>
            </a:extLst>
          </p:cNvPr>
          <p:cNvSpPr txBox="1">
            <a:spLocks/>
          </p:cNvSpPr>
          <p:nvPr/>
        </p:nvSpPr>
        <p:spPr>
          <a:xfrm>
            <a:off x="711213" y="336782"/>
            <a:ext cx="8099425" cy="1957268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r>
              <a:rPr lang="pl-PL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Nasze potrzeby</a:t>
            </a:r>
            <a:r>
              <a:rPr lang="pt-PT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/>
                <a:ea typeface="SimSun" panose="02010600030101010101" pitchFamily="2" charset="-122"/>
                <a:cs typeface="Mangal" panose="02040503050203030202" pitchFamily="18" charset="0"/>
              </a:rPr>
              <a:t>:</a:t>
            </a:r>
            <a:br>
              <a:rPr lang="cs-CZ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2F9633C-2A5F-45E4-84D7-C043D0E2A0CB}"/>
              </a:ext>
            </a:extLst>
          </p:cNvPr>
          <p:cNvSpPr/>
          <p:nvPr/>
        </p:nvSpPr>
        <p:spPr>
          <a:xfrm>
            <a:off x="706415" y="1376375"/>
            <a:ext cx="7792278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Wsparcie- kiedy go potrzebujemy</a:t>
            </a:r>
            <a:endParaRPr lang="en-GB" sz="20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Ludzie którzy naprawdę będą nas reprezentować </a:t>
            </a:r>
          </a:p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r>
              <a:rPr lang="pl-PL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w polityce</a:t>
            </a:r>
            <a:endParaRPr lang="en-GB" sz="20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en-GB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pl-PL" sz="2000" b="1" dirty="0" err="1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nformacje</a:t>
            </a:r>
            <a:r>
              <a:rPr lang="pl-PL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łatwe do przeczytania i zrozumienia </a:t>
            </a:r>
            <a:endParaRPr lang="en-GB" sz="20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Miasta „ BEZ BARIER”</a:t>
            </a: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Połączenie ze sobą nawzajem</a:t>
            </a:r>
            <a:endParaRPr lang="en-GB" sz="20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Możliwości</a:t>
            </a: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Politycy po naszej stronie</a:t>
            </a: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Miejsca, w których nasze potrzeby zostaną wysłuchane  a problemy rozwiązane</a:t>
            </a:r>
            <a:endParaRPr lang="en-GB" sz="20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Szacunek za sprawność a nie współczucie za niepełnosprawność</a:t>
            </a:r>
            <a:endParaRPr lang="en-GB" sz="20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rgbClr val="ED0F6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Razem jesteśmy silni </a:t>
            </a:r>
            <a:r>
              <a:rPr lang="en-GB" sz="2000" b="1" dirty="0">
                <a:solidFill>
                  <a:srgbClr val="ED0F6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endParaRPr lang="en-GB" sz="28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622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3" y="764704"/>
            <a:ext cx="9053848" cy="4392488"/>
          </a:xfrm>
          <a:noFill/>
        </p:spPr>
        <p:txBody>
          <a:bodyPr/>
          <a:lstStyle/>
          <a:p>
            <a:pPr marL="0" indent="0">
              <a:buNone/>
            </a:pPr>
            <a:r>
              <a:rPr lang="pl-PL" sz="8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Czego żądamy </a:t>
            </a:r>
            <a:r>
              <a:rPr lang="pt-PT" sz="8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cs-CZ" sz="4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44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AEAE2FB0-AFED-4341-BAD5-8436867ECA45}"/>
              </a:ext>
            </a:extLst>
          </p:cNvPr>
          <p:cNvSpPr txBox="1">
            <a:spLocks/>
          </p:cNvSpPr>
          <p:nvPr/>
        </p:nvSpPr>
        <p:spPr>
          <a:xfrm>
            <a:off x="5490102" y="2497187"/>
            <a:ext cx="2657475" cy="1566174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1800" b="1" dirty="0">
              <a:solidFill>
                <a:srgbClr val="ED0F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F9642EF-F2A9-46A3-9A3B-FAE0AAB35C7A}"/>
              </a:ext>
            </a:extLst>
          </p:cNvPr>
          <p:cNvSpPr txBox="1">
            <a:spLocks/>
          </p:cNvSpPr>
          <p:nvPr/>
        </p:nvSpPr>
        <p:spPr>
          <a:xfrm>
            <a:off x="711213" y="1805638"/>
            <a:ext cx="7756926" cy="2758313"/>
          </a:xfrm>
          <a:prstGeom prst="rect">
            <a:avLst/>
          </a:prstGeom>
        </p:spPr>
        <p:txBody>
          <a:bodyPr vert="horz" lIns="51435" tIns="25718" rIns="51435" bIns="25718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F793FD9-6309-458C-8A0F-29BC9B1D32AE}"/>
              </a:ext>
            </a:extLst>
          </p:cNvPr>
          <p:cNvSpPr/>
          <p:nvPr/>
        </p:nvSpPr>
        <p:spPr>
          <a:xfrm>
            <a:off x="332927" y="1243290"/>
            <a:ext cx="85277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defTabSz="514350"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4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Prawa do głosowania</a:t>
            </a:r>
            <a:endParaRPr lang="en-GB" sz="34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4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Bycia wziętym pod uwagę</a:t>
            </a:r>
            <a:endParaRPr lang="en-GB" sz="34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4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Dostępu do informacji</a:t>
            </a:r>
            <a:endParaRPr lang="en-GB" sz="34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4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Prawdziwej pracy i prawdziwych zarobków</a:t>
            </a:r>
            <a:endParaRPr lang="en-GB" sz="34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4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Takich samych możliwości jak wszyscy</a:t>
            </a:r>
            <a:endParaRPr lang="en-GB" sz="34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4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Prawa do decydowania o sobie</a:t>
            </a: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4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Zamknięcia wszystkich ośrodków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8E4411C-49FB-44F7-9199-32CE976798D2}"/>
              </a:ext>
            </a:extLst>
          </p:cNvPr>
          <p:cNvSpPr txBox="1">
            <a:spLocks/>
          </p:cNvSpPr>
          <p:nvPr/>
        </p:nvSpPr>
        <p:spPr>
          <a:xfrm>
            <a:off x="389241" y="336782"/>
            <a:ext cx="8099425" cy="1957268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r>
              <a:rPr lang="pl-PL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Żądamy</a:t>
            </a:r>
            <a:br>
              <a:rPr lang="cs-CZ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598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AEAE2FB0-AFED-4341-BAD5-8436867ECA45}"/>
              </a:ext>
            </a:extLst>
          </p:cNvPr>
          <p:cNvSpPr txBox="1">
            <a:spLocks/>
          </p:cNvSpPr>
          <p:nvPr/>
        </p:nvSpPr>
        <p:spPr>
          <a:xfrm>
            <a:off x="5490102" y="2497187"/>
            <a:ext cx="2657475" cy="1566174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1800" b="1" dirty="0">
              <a:solidFill>
                <a:srgbClr val="ED0F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F9642EF-F2A9-46A3-9A3B-FAE0AAB35C7A}"/>
              </a:ext>
            </a:extLst>
          </p:cNvPr>
          <p:cNvSpPr txBox="1">
            <a:spLocks/>
          </p:cNvSpPr>
          <p:nvPr/>
        </p:nvSpPr>
        <p:spPr>
          <a:xfrm>
            <a:off x="711213" y="1805638"/>
            <a:ext cx="7756926" cy="2758313"/>
          </a:xfrm>
          <a:prstGeom prst="rect">
            <a:avLst/>
          </a:prstGeom>
        </p:spPr>
        <p:txBody>
          <a:bodyPr vert="horz" lIns="51435" tIns="25718" rIns="51435" bIns="25718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8E4411C-49FB-44F7-9199-32CE976798D2}"/>
              </a:ext>
            </a:extLst>
          </p:cNvPr>
          <p:cNvSpPr txBox="1">
            <a:spLocks/>
          </p:cNvSpPr>
          <p:nvPr/>
        </p:nvSpPr>
        <p:spPr>
          <a:xfrm>
            <a:off x="389241" y="336782"/>
            <a:ext cx="8099425" cy="1957268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r>
              <a:rPr lang="pl-PL" sz="6000" b="1" kern="100" dirty="0">
                <a:solidFill>
                  <a:srgbClr val="ED0F69"/>
                </a:solidFill>
                <a:highlight>
                  <a:srgbClr val="FFFFFF"/>
                </a:highlight>
                <a:latin typeface="Open Sans" panose="020B0606030504020204" pitchFamily="34" charset="0"/>
                <a:ea typeface="SimSun" panose="02010600030101010101" pitchFamily="2" charset="-122"/>
                <a:cs typeface="Mangal" panose="02040503050203030202" pitchFamily="18" charset="0"/>
              </a:rPr>
              <a:t>Żądamy</a:t>
            </a:r>
            <a:br>
              <a:rPr lang="cs-CZ" sz="4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GB" sz="4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F793FD9-6309-458C-8A0F-29BC9B1D32AE}"/>
              </a:ext>
            </a:extLst>
          </p:cNvPr>
          <p:cNvSpPr/>
          <p:nvPr/>
        </p:nvSpPr>
        <p:spPr>
          <a:xfrm>
            <a:off x="296214" y="1655413"/>
            <a:ext cx="8847785" cy="42780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6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Kary dla krajów nieprzestrzegających Konwencji</a:t>
            </a:r>
            <a:endParaRPr lang="en-GB" sz="36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6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Inwestowania pieniędzy w ludzi zamiast w ośrodki</a:t>
            </a:r>
            <a:endParaRPr lang="en-GB" sz="36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600" b="1" dirty="0">
                <a:solidFill>
                  <a:srgbClr val="00AAB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Sprawiedliwości dla wszystkich</a:t>
            </a:r>
          </a:p>
          <a:p>
            <a:pPr defTabSz="514350">
              <a:lnSpc>
                <a:spcPct val="100000"/>
              </a:lnSpc>
              <a:spcBef>
                <a:spcPts val="563"/>
              </a:spcBef>
              <a:defRPr/>
            </a:pPr>
            <a:endParaRPr lang="en-GB" sz="3600" b="1" dirty="0">
              <a:solidFill>
                <a:srgbClr val="00AAB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71500" indent="-571500" defTabSz="514350">
              <a:lnSpc>
                <a:spcPct val="10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/>
            </a:pPr>
            <a:r>
              <a:rPr lang="pl-PL" sz="3600" b="1" dirty="0">
                <a:solidFill>
                  <a:srgbClr val="ED0F6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Szanuj Nas! Rozmawiaj z nami</a:t>
            </a:r>
            <a:endParaRPr lang="en-GB" sz="3600" b="1" dirty="0">
              <a:solidFill>
                <a:srgbClr val="ED0F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686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68B3EBDCB5A4BBB83A9A3BCA300D4" ma:contentTypeVersion="10" ma:contentTypeDescription="Create a new document." ma:contentTypeScope="" ma:versionID="bb49e64cca39a3cdb59fd2f02bd7727a">
  <xsd:schema xmlns:xsd="http://www.w3.org/2001/XMLSchema" xmlns:xs="http://www.w3.org/2001/XMLSchema" xmlns:p="http://schemas.microsoft.com/office/2006/metadata/properties" xmlns:ns2="e64a528b-f3bd-4a9a-86df-61b81d7e8287" xmlns:ns3="eb106d1f-5234-4220-9f34-74f5cd721b8e" targetNamespace="http://schemas.microsoft.com/office/2006/metadata/properties" ma:root="true" ma:fieldsID="df08ce67958f6a68fe166ceab3154dce" ns2:_="" ns3:_="">
    <xsd:import namespace="e64a528b-f3bd-4a9a-86df-61b81d7e8287"/>
    <xsd:import namespace="eb106d1f-5234-4220-9f34-74f5cd721b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a528b-f3bd-4a9a-86df-61b81d7e82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106d1f-5234-4220-9f34-74f5cd721b8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F91100-1809-4091-93C6-93086B368A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4a528b-f3bd-4a9a-86df-61b81d7e8287"/>
    <ds:schemaRef ds:uri="eb106d1f-5234-4220-9f34-74f5cd721b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BE396F-07B1-44E6-B60C-A028FFE6507A}">
  <ds:schemaRefs>
    <ds:schemaRef ds:uri="eb106d1f-5234-4220-9f34-74f5cd721b8e"/>
    <ds:schemaRef ds:uri="http://schemas.openxmlformats.org/package/2006/metadata/core-properties"/>
    <ds:schemaRef ds:uri="http://purl.org/dc/terms/"/>
    <ds:schemaRef ds:uri="http://purl.org/dc/elements/1.1/"/>
    <ds:schemaRef ds:uri="e64a528b-f3bd-4a9a-86df-61b81d7e8287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9CE1901-DD3A-41EA-B8A2-F0CD224EFA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230</Words>
  <Application>Microsoft Office PowerPoint</Application>
  <PresentationFormat>Bildschirmpräsentation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Office Theme</vt:lpstr>
      <vt:lpstr>Default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Milan Šveřepa</dc:creator>
  <cp:lastModifiedBy>Angelika Hild</cp:lastModifiedBy>
  <cp:revision>48</cp:revision>
  <dcterms:created xsi:type="dcterms:W3CDTF">2019-01-18T15:10:18Z</dcterms:created>
  <dcterms:modified xsi:type="dcterms:W3CDTF">2019-10-22T10:02:50Z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0x01010075168B3EBDCB5A4BBB83A9A3BCA300D4</vt:lpwstr>
  </property>
  <property fmtid="{D5CDD505-2E9C-101B-9397-08002B2CF9AE}" pid="3" name="AuthorIds_UIVersion_1536">
    <vt:lpwstr>15</vt:lpwstr>
  </property>
</Properties>
</file>