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5" r:id="rId3"/>
    <p:sldId id="376" r:id="rId4"/>
    <p:sldId id="377" r:id="rId5"/>
    <p:sldId id="391" r:id="rId6"/>
    <p:sldId id="392" r:id="rId7"/>
    <p:sldId id="394" r:id="rId8"/>
    <p:sldId id="395" r:id="rId9"/>
    <p:sldId id="404" r:id="rId10"/>
    <p:sldId id="397" r:id="rId11"/>
    <p:sldId id="402" r:id="rId12"/>
    <p:sldId id="396" r:id="rId13"/>
    <p:sldId id="401" r:id="rId14"/>
    <p:sldId id="403" r:id="rId15"/>
    <p:sldId id="398" r:id="rId16"/>
    <p:sldId id="400" r:id="rId17"/>
    <p:sldId id="393" r:id="rId18"/>
    <p:sldId id="405" r:id="rId19"/>
    <p:sldId id="399" r:id="rId20"/>
  </p:sldIdLst>
  <p:sldSz cx="9144000" cy="6858000" type="screen4x3"/>
  <p:notesSz cx="9926638" cy="6797675"/>
  <p:defaultTextStyle>
    <a:defPPr>
      <a:defRPr lang="de-DE"/>
    </a:defPPr>
    <a:lvl1pPr algn="l" rtl="0" eaLnBrk="0" fontAlgn="base" hangingPunct="0">
      <a:lnSpc>
        <a:spcPct val="40000"/>
      </a:lnSpc>
      <a:spcBef>
        <a:spcPct val="50000"/>
      </a:spcBef>
      <a:spcAft>
        <a:spcPct val="0"/>
      </a:spcAft>
      <a:defRPr sz="1100" kern="1200">
        <a:solidFill>
          <a:srgbClr val="666666"/>
        </a:solidFill>
        <a:latin typeface="Arial" charset="0"/>
        <a:ea typeface="ＭＳ Ｐゴシック" pitchFamily="-110" charset="-128"/>
        <a:cs typeface="+mn-cs"/>
      </a:defRPr>
    </a:lvl1pPr>
    <a:lvl2pPr marL="457200" algn="l" rtl="0" eaLnBrk="0" fontAlgn="base" hangingPunct="0">
      <a:lnSpc>
        <a:spcPct val="40000"/>
      </a:lnSpc>
      <a:spcBef>
        <a:spcPct val="50000"/>
      </a:spcBef>
      <a:spcAft>
        <a:spcPct val="0"/>
      </a:spcAft>
      <a:defRPr sz="1100" kern="1200">
        <a:solidFill>
          <a:srgbClr val="666666"/>
        </a:solidFill>
        <a:latin typeface="Arial" charset="0"/>
        <a:ea typeface="ＭＳ Ｐゴシック" pitchFamily="-110" charset="-128"/>
        <a:cs typeface="+mn-cs"/>
      </a:defRPr>
    </a:lvl2pPr>
    <a:lvl3pPr marL="914400" algn="l" rtl="0" eaLnBrk="0" fontAlgn="base" hangingPunct="0">
      <a:lnSpc>
        <a:spcPct val="40000"/>
      </a:lnSpc>
      <a:spcBef>
        <a:spcPct val="50000"/>
      </a:spcBef>
      <a:spcAft>
        <a:spcPct val="0"/>
      </a:spcAft>
      <a:defRPr sz="1100" kern="1200">
        <a:solidFill>
          <a:srgbClr val="666666"/>
        </a:solidFill>
        <a:latin typeface="Arial" charset="0"/>
        <a:ea typeface="ＭＳ Ｐゴシック" pitchFamily="-110" charset="-128"/>
        <a:cs typeface="+mn-cs"/>
      </a:defRPr>
    </a:lvl3pPr>
    <a:lvl4pPr marL="1371600" algn="l" rtl="0" eaLnBrk="0" fontAlgn="base" hangingPunct="0">
      <a:lnSpc>
        <a:spcPct val="40000"/>
      </a:lnSpc>
      <a:spcBef>
        <a:spcPct val="50000"/>
      </a:spcBef>
      <a:spcAft>
        <a:spcPct val="0"/>
      </a:spcAft>
      <a:defRPr sz="1100" kern="1200">
        <a:solidFill>
          <a:srgbClr val="666666"/>
        </a:solidFill>
        <a:latin typeface="Arial" charset="0"/>
        <a:ea typeface="ＭＳ Ｐゴシック" pitchFamily="-110" charset="-128"/>
        <a:cs typeface="+mn-cs"/>
      </a:defRPr>
    </a:lvl4pPr>
    <a:lvl5pPr marL="1828800" algn="l" rtl="0" eaLnBrk="0" fontAlgn="base" hangingPunct="0">
      <a:lnSpc>
        <a:spcPct val="40000"/>
      </a:lnSpc>
      <a:spcBef>
        <a:spcPct val="50000"/>
      </a:spcBef>
      <a:spcAft>
        <a:spcPct val="0"/>
      </a:spcAft>
      <a:defRPr sz="1100" kern="1200">
        <a:solidFill>
          <a:srgbClr val="666666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100" kern="1200">
        <a:solidFill>
          <a:srgbClr val="666666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sz="1100" kern="1200">
        <a:solidFill>
          <a:srgbClr val="666666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sz="1100" kern="1200">
        <a:solidFill>
          <a:srgbClr val="666666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sz="1100" kern="1200">
        <a:solidFill>
          <a:srgbClr val="666666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dgecommunications" initials="b" lastIdx="9" clrIdx="0"/>
  <p:cmAuthor id="1" name="Mallasch, Rudi" initials="MR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B4"/>
    <a:srgbClr val="CEE3F2"/>
    <a:srgbClr val="9DC4FF"/>
    <a:srgbClr val="6699FF"/>
    <a:srgbClr val="90BDFF"/>
    <a:srgbClr val="FFCC66"/>
    <a:srgbClr val="A50021"/>
    <a:srgbClr val="C89800"/>
    <a:srgbClr val="AFD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88767" autoAdjust="0"/>
  </p:normalViewPr>
  <p:slideViewPr>
    <p:cSldViewPr showGuides="1">
      <p:cViewPr>
        <p:scale>
          <a:sx n="80" d="100"/>
          <a:sy n="80" d="100"/>
        </p:scale>
        <p:origin x="-2514" y="-594"/>
      </p:cViewPr>
      <p:guideLst>
        <p:guide orient="horz" pos="4319"/>
        <p:guide pos="40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8CD417-8C64-4389-9F96-31AB5194A99C}" type="datetimeFigureOut">
              <a:rPr lang="de-DE"/>
              <a:pPr>
                <a:defRPr/>
              </a:pPr>
              <a:t>06.06.2019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83A4E0-0446-41B2-A1A9-6CBDCCCD49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7958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75" y="3228975"/>
            <a:ext cx="727868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8CD39EB-A84F-423C-8729-9F715613A5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9512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CD39EB-A84F-423C-8729-9F715613A55A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31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82563" y="179388"/>
            <a:ext cx="8780462" cy="1079500"/>
          </a:xfrm>
          <a:prstGeom prst="rect">
            <a:avLst/>
          </a:prstGeom>
          <a:solidFill>
            <a:srgbClr val="CEE3F2"/>
          </a:solidFill>
          <a:ln>
            <a:noFill/>
          </a:ln>
          <a:extLst/>
        </p:spPr>
        <p:txBody>
          <a:bodyPr wrap="none" anchor="ctr"/>
          <a:lstStyle>
            <a:lvl1pPr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20000" y="1699200"/>
            <a:ext cx="7848600" cy="173868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defRPr sz="3200" b="1">
                <a:solidFill>
                  <a:srgbClr val="006FB4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0000" y="3790800"/>
            <a:ext cx="7815262" cy="1870720"/>
          </a:xfrm>
        </p:spPr>
        <p:txBody>
          <a:bodyPr/>
          <a:lstStyle>
            <a:lvl1pPr marL="0" indent="0">
              <a:buFontTx/>
              <a:buNone/>
              <a:defRPr sz="2200" b="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6206"/>
            <a:ext cx="1746402" cy="765864"/>
          </a:xfrm>
          <a:prstGeom prst="rect">
            <a:avLst/>
          </a:prstGeom>
        </p:spPr>
      </p:pic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182564" y="179388"/>
            <a:ext cx="70482" cy="1079500"/>
          </a:xfrm>
          <a:prstGeom prst="rect">
            <a:avLst/>
          </a:prstGeom>
          <a:solidFill>
            <a:srgbClr val="006FB4"/>
          </a:solidFill>
          <a:ln>
            <a:noFill/>
          </a:ln>
          <a:extLst/>
        </p:spPr>
        <p:txBody>
          <a:bodyPr wrap="none" anchor="ctr"/>
          <a:lstStyle>
            <a:lvl1pPr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3" name="Rechteck 2"/>
          <p:cNvSpPr/>
          <p:nvPr userDrawn="1"/>
        </p:nvSpPr>
        <p:spPr bwMode="auto">
          <a:xfrm>
            <a:off x="7596336" y="6309320"/>
            <a:ext cx="720080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1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8836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82563" y="179388"/>
            <a:ext cx="8780462" cy="1079500"/>
          </a:xfrm>
          <a:prstGeom prst="rect">
            <a:avLst/>
          </a:prstGeom>
          <a:solidFill>
            <a:srgbClr val="CEE3F2"/>
          </a:solidFill>
          <a:ln>
            <a:noFill/>
          </a:ln>
          <a:extLst/>
        </p:spPr>
        <p:txBody>
          <a:bodyPr wrap="none" anchor="ctr"/>
          <a:lstStyle>
            <a:lvl1pPr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6206"/>
            <a:ext cx="1746402" cy="765864"/>
          </a:xfrm>
          <a:prstGeom prst="rect">
            <a:avLst/>
          </a:prstGeom>
        </p:spPr>
      </p:pic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182564" y="179388"/>
            <a:ext cx="70482" cy="1079500"/>
          </a:xfrm>
          <a:prstGeom prst="rect">
            <a:avLst/>
          </a:prstGeom>
          <a:solidFill>
            <a:srgbClr val="006FB4"/>
          </a:solidFill>
          <a:ln>
            <a:noFill/>
          </a:ln>
          <a:extLst/>
        </p:spPr>
        <p:txBody>
          <a:bodyPr wrap="none" anchor="ctr"/>
          <a:lstStyle>
            <a:lvl1pPr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304800" y="520700"/>
            <a:ext cx="5410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tabLst>
                <a:tab pos="90488" algn="l"/>
              </a:tabLst>
              <a:defRPr sz="2400" b="1">
                <a:solidFill>
                  <a:srgbClr val="006FB4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904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tabLst>
                <a:tab pos="9048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90488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tabLst>
                <a:tab pos="9048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tabLst>
                <a:tab pos="9048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tabLst>
                <a:tab pos="9048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tabLst>
                <a:tab pos="9048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tabLst>
                <a:tab pos="9048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488" algn="l"/>
              </a:tabLst>
              <a:defRPr/>
            </a:pPr>
            <a:r>
              <a:rPr kumimoji="0" lang="de-DE" altLang="de-DE" sz="1600" b="0" i="1" u="none" strike="noStrike" kern="0" cap="none" spc="0" normalizeH="0" baseline="0" noProof="0" dirty="0">
                <a:ln>
                  <a:noFill/>
                </a:ln>
                <a:solidFill>
                  <a:srgbClr val="006FB4"/>
                </a:solidFill>
                <a:effectLst/>
                <a:uLnTx/>
                <a:uFillTx/>
                <a:latin typeface="Arial" charset="0"/>
              </a:rPr>
              <a:t>|	</a:t>
            </a:r>
            <a:r>
              <a:rPr kumimoji="0" lang="en-US" altLang="de-DE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/>
              </a:rPr>
              <a:t>Good Health (Care) For All </a:t>
            </a:r>
            <a:endParaRPr kumimoji="0" lang="de-DE" altLang="de-DE" sz="12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Open Sans"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488" algn="l"/>
              </a:tabLst>
              <a:defRPr/>
            </a:pPr>
            <a:r>
              <a:rPr kumimoji="0" lang="de-DE" altLang="de-DE" sz="1600" b="0" i="1" u="none" strike="noStrike" kern="0" cap="none" spc="0" normalizeH="0" baseline="0" noProof="0" dirty="0">
                <a:ln>
                  <a:noFill/>
                </a:ln>
                <a:solidFill>
                  <a:srgbClr val="006FB4"/>
                </a:solidFill>
                <a:effectLst/>
                <a:uLnTx/>
                <a:uFillTx/>
                <a:latin typeface="Arial" charset="0"/>
              </a:rPr>
              <a:t>|</a:t>
            </a:r>
            <a:r>
              <a:rPr kumimoji="0" lang="de-DE" altLang="de-DE" sz="2000" b="0" i="1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de-DE" altLang="de-DE" sz="1000" b="0" i="1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/>
                <a:cs typeface="Times New Roman" pitchFamily="18" charset="0"/>
              </a:rPr>
              <a:t>Jeanne Nicklas-Faust</a:t>
            </a:r>
            <a:endParaRPr kumimoji="0" lang="de-DE" altLang="de-DE" sz="1000" b="0" i="1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Open Sans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488" algn="l"/>
              </a:tabLst>
              <a:defRPr/>
            </a:pPr>
            <a:endParaRPr kumimoji="0" lang="de-DE" altLang="de-DE" sz="1000" b="0" i="1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Times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488" algn="l"/>
              </a:tabLst>
              <a:defRPr/>
            </a:pPr>
            <a:endParaRPr kumimoji="0" lang="de-DE" altLang="de-DE" sz="1000" b="0" i="1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Times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488" algn="l"/>
              </a:tabLst>
              <a:defRPr/>
            </a:pPr>
            <a:endParaRPr kumimoji="0" lang="de-DE" altLang="de-DE" sz="1000" b="0" i="1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Times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488" algn="l"/>
              </a:tabLst>
              <a:defRPr/>
            </a:pPr>
            <a:endParaRPr kumimoji="0" lang="de-DE" altLang="de-DE" sz="1600" b="0" i="1" u="none" strike="noStrike" kern="0" cap="none" spc="0" normalizeH="0" baseline="0" noProof="0" dirty="0">
              <a:ln>
                <a:noFill/>
              </a:ln>
              <a:solidFill>
                <a:srgbClr val="006FB4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" name="Titel 3"/>
          <p:cNvSpPr>
            <a:spLocks noGrp="1"/>
          </p:cNvSpPr>
          <p:nvPr>
            <p:ph type="ctrTitle"/>
          </p:nvPr>
        </p:nvSpPr>
        <p:spPr>
          <a:xfrm>
            <a:off x="720000" y="1522800"/>
            <a:ext cx="7848000" cy="75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006FB4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sz="2800" dirty="0"/>
          </a:p>
        </p:txBody>
      </p:sp>
      <p:sp>
        <p:nvSpPr>
          <p:cNvPr id="13" name="Untertitel 4"/>
          <p:cNvSpPr>
            <a:spLocks noGrp="1"/>
          </p:cNvSpPr>
          <p:nvPr>
            <p:ph type="subTitle" idx="1"/>
          </p:nvPr>
        </p:nvSpPr>
        <p:spPr>
          <a:xfrm>
            <a:off x="720000" y="2268000"/>
            <a:ext cx="7848000" cy="3888000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de-DE" sz="2400" smtClean="0"/>
              <a:t>Formatvorlage des Untertitelmasters durch Klicken bearbeiten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49233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90CEAE-D24E-4742-B9E2-EC384BCEB487}" type="datetimeFigureOut">
              <a:rPr lang="de-DE" smtClean="0"/>
              <a:t>06.06.2019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C0FDD-ACB3-48C4-B522-2E1F561B6C6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04800" y="520700"/>
            <a:ext cx="5410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tabLst>
                <a:tab pos="90488" algn="l"/>
              </a:tabLst>
              <a:defRPr sz="2400" b="1">
                <a:solidFill>
                  <a:srgbClr val="006FB4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904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tabLst>
                <a:tab pos="9048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90488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tabLst>
                <a:tab pos="9048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tabLst>
                <a:tab pos="9048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tabLst>
                <a:tab pos="9048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tabLst>
                <a:tab pos="9048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tabLst>
                <a:tab pos="9048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488" algn="l"/>
              </a:tabLst>
              <a:defRPr/>
            </a:pPr>
            <a:r>
              <a:rPr kumimoji="0" lang="de-DE" altLang="de-DE" sz="1600" b="0" i="1" u="none" strike="noStrike" kern="0" cap="none" spc="0" normalizeH="0" baseline="0" noProof="0" dirty="0">
                <a:ln>
                  <a:noFill/>
                </a:ln>
                <a:solidFill>
                  <a:srgbClr val="006FB4"/>
                </a:solidFill>
                <a:effectLst/>
                <a:uLnTx/>
                <a:uFillTx/>
                <a:latin typeface="Arial" charset="0"/>
              </a:rPr>
              <a:t>|	</a:t>
            </a:r>
            <a:r>
              <a:rPr kumimoji="0" lang="en-US" altLang="de-DE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/>
              </a:rPr>
              <a:t>The right to vote for all</a:t>
            </a:r>
            <a:endParaRPr kumimoji="0" lang="de-DE" altLang="de-DE" sz="12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Open Sans"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488" algn="l"/>
              </a:tabLst>
              <a:defRPr/>
            </a:pPr>
            <a:r>
              <a:rPr kumimoji="0" lang="de-DE" altLang="de-DE" sz="1600" b="0" i="1" u="none" strike="noStrike" kern="0" cap="none" spc="0" normalizeH="0" baseline="0" noProof="0" dirty="0">
                <a:ln>
                  <a:noFill/>
                </a:ln>
                <a:solidFill>
                  <a:srgbClr val="006FB4"/>
                </a:solidFill>
                <a:effectLst/>
                <a:uLnTx/>
                <a:uFillTx/>
                <a:latin typeface="Arial" charset="0"/>
              </a:rPr>
              <a:t>|</a:t>
            </a:r>
            <a:r>
              <a:rPr kumimoji="0" lang="de-DE" altLang="de-DE" sz="2000" b="0" i="1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de-DE" altLang="de-DE" sz="1000" b="0" i="1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/>
                <a:cs typeface="Times New Roman" pitchFamily="18" charset="0"/>
              </a:rPr>
              <a:t>Jeanne Nicklas-Faust</a:t>
            </a:r>
            <a:endParaRPr kumimoji="0" lang="de-DE" altLang="de-DE" sz="1000" b="0" i="1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Open Sans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488" algn="l"/>
              </a:tabLst>
              <a:defRPr/>
            </a:pPr>
            <a:endParaRPr kumimoji="0" lang="de-DE" altLang="de-DE" sz="1000" b="0" i="1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Times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488" algn="l"/>
              </a:tabLst>
              <a:defRPr/>
            </a:pPr>
            <a:endParaRPr kumimoji="0" lang="de-DE" altLang="de-DE" sz="1000" b="0" i="1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Times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488" algn="l"/>
              </a:tabLst>
              <a:defRPr/>
            </a:pPr>
            <a:endParaRPr kumimoji="0" lang="de-DE" altLang="de-DE" sz="1000" b="0" i="1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Times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488" algn="l"/>
              </a:tabLst>
              <a:defRPr/>
            </a:pPr>
            <a:endParaRPr kumimoji="0" lang="de-DE" altLang="de-DE" sz="1600" b="0" i="1" u="none" strike="noStrike" kern="0" cap="none" spc="0" normalizeH="0" baseline="0" noProof="0" dirty="0">
              <a:ln>
                <a:noFill/>
              </a:ln>
              <a:solidFill>
                <a:srgbClr val="006FB4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30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7" y="15240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1539" y="15240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35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82563" y="179388"/>
            <a:ext cx="8780462" cy="1079500"/>
          </a:xfrm>
          <a:prstGeom prst="rect">
            <a:avLst/>
          </a:prstGeom>
          <a:solidFill>
            <a:srgbClr val="CEE3F2"/>
          </a:solidFill>
          <a:ln>
            <a:noFill/>
          </a:ln>
          <a:extLst/>
        </p:spPr>
        <p:txBody>
          <a:bodyPr wrap="none" anchor="ctr"/>
          <a:lstStyle>
            <a:lvl1pPr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5240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Mastertextformat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82564" y="179388"/>
            <a:ext cx="70482" cy="1079500"/>
          </a:xfrm>
          <a:prstGeom prst="rect">
            <a:avLst/>
          </a:prstGeom>
          <a:solidFill>
            <a:srgbClr val="006FB4"/>
          </a:solidFill>
          <a:ln>
            <a:noFill/>
          </a:ln>
          <a:extLst/>
        </p:spPr>
        <p:txBody>
          <a:bodyPr wrap="none" anchor="ctr"/>
          <a:lstStyle>
            <a:lvl1pPr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100">
                <a:solidFill>
                  <a:srgbClr val="666666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6206"/>
            <a:ext cx="1746402" cy="76586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84362" y="6431283"/>
            <a:ext cx="77768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latin typeface="+mj-lt"/>
              </a:rPr>
              <a:t>Bundesvereinigung Lebenshilfe e.V., Leipziger Platz 15, 10117 Berlin, Tel.: 0 30  20 64 11-0, www.lebenshilfe.de           Folie </a:t>
            </a:r>
            <a:fld id="{341FAD06-B553-4E38-874A-11260E39C6F8}" type="slidenum">
              <a:rPr lang="de-DE" sz="1000" smtClean="0">
                <a:latin typeface="+mj-lt"/>
              </a:rPr>
              <a:pPr marL="0" marR="0" indent="0" algn="l" defTabSz="914400" rtl="0" eaLnBrk="0" fontAlgn="base" latinLnBrk="0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000" dirty="0" smtClean="0">
              <a:latin typeface="+mj-lt"/>
            </a:endParaRPr>
          </a:p>
          <a:p>
            <a:r>
              <a:rPr lang="de-DE" sz="1000" dirty="0" smtClean="0">
                <a:latin typeface="+mj-lt"/>
              </a:rPr>
              <a:t>    </a:t>
            </a:r>
            <a:endParaRPr lang="de-DE" sz="100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5" r:id="rId2"/>
    <p:sldLayoutId id="2147483756" r:id="rId3"/>
    <p:sldLayoutId id="2147483758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" charset="0"/>
          <a:ea typeface="ＭＳ Ｐゴシック" pitchFamily="-11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" charset="0"/>
          <a:ea typeface="ＭＳ Ｐゴシック" pitchFamily="-11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" charset="0"/>
          <a:ea typeface="ＭＳ Ｐゴシック" pitchFamily="-11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" charset="0"/>
          <a:ea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" charset="0"/>
          <a:ea typeface="ＭＳ Ｐゴシック" pitchFamily="-11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" charset="0"/>
          <a:ea typeface="ＭＳ Ｐゴシック" pitchFamily="-11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" charset="0"/>
          <a:ea typeface="ＭＳ Ｐゴシック" pitchFamily="-11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" charset="0"/>
          <a:ea typeface="ＭＳ Ｐゴシック" pitchFamily="-110" charset="-128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•"/>
        <a:defRPr sz="2400" b="1">
          <a:solidFill>
            <a:srgbClr val="006FB4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j-lt"/>
          <a:ea typeface="+mn-ea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j-lt"/>
          <a:ea typeface="+mn-ea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j-lt"/>
          <a:ea typeface="+mn-ea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j-lt"/>
          <a:ea typeface="+mn-ea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848600" cy="1738684"/>
          </a:xfrm>
        </p:spPr>
        <p:txBody>
          <a:bodyPr/>
          <a:lstStyle/>
          <a:p>
            <a:r>
              <a:rPr lang="de-DE" sz="3600" dirty="0" smtClean="0"/>
              <a:t>The </a:t>
            </a:r>
            <a:r>
              <a:rPr lang="de-DE" sz="3600" dirty="0" err="1"/>
              <a:t>R</a:t>
            </a:r>
            <a:r>
              <a:rPr lang="de-DE" sz="3600" dirty="0" err="1" smtClean="0"/>
              <a:t>ight</a:t>
            </a:r>
            <a:r>
              <a:rPr lang="de-DE" sz="3600" dirty="0" smtClean="0"/>
              <a:t> </a:t>
            </a:r>
            <a:r>
              <a:rPr lang="de-DE" sz="3600" dirty="0" err="1" smtClean="0"/>
              <a:t>to</a:t>
            </a:r>
            <a:r>
              <a:rPr lang="de-DE" sz="3600" dirty="0" smtClean="0"/>
              <a:t> </a:t>
            </a:r>
            <a:r>
              <a:rPr lang="de-DE" sz="3600" dirty="0" err="1"/>
              <a:t>V</a:t>
            </a:r>
            <a:r>
              <a:rPr lang="de-DE" sz="3600" dirty="0" err="1" smtClean="0"/>
              <a:t>ote</a:t>
            </a:r>
            <a:r>
              <a:rPr lang="de-DE" sz="3600" dirty="0" smtClean="0"/>
              <a:t> </a:t>
            </a:r>
            <a:r>
              <a:rPr lang="de-DE" sz="3600" dirty="0" err="1" smtClean="0"/>
              <a:t>for</a:t>
            </a:r>
            <a:r>
              <a:rPr lang="de-DE" sz="3600" dirty="0" smtClean="0"/>
              <a:t> </a:t>
            </a:r>
            <a:r>
              <a:rPr lang="de-DE" sz="3600" dirty="0" smtClean="0"/>
              <a:t>All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2800" dirty="0" err="1" smtClean="0"/>
              <a:t>How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/>
              <a:t>G</a:t>
            </a:r>
            <a:r>
              <a:rPr lang="de-DE" sz="2800" dirty="0" smtClean="0"/>
              <a:t>erman Constitutional Court </a:t>
            </a:r>
            <a:r>
              <a:rPr lang="de-DE" sz="2800" dirty="0" err="1" smtClean="0"/>
              <a:t>decided</a:t>
            </a:r>
            <a:r>
              <a:rPr lang="de-DE" sz="2800" dirty="0" smtClean="0"/>
              <a:t> </a:t>
            </a:r>
            <a:r>
              <a:rPr lang="de-DE" sz="2800" dirty="0" err="1" smtClean="0"/>
              <a:t>people</a:t>
            </a:r>
            <a:r>
              <a:rPr lang="de-DE" sz="2800" dirty="0" smtClean="0"/>
              <a:t> </a:t>
            </a:r>
            <a:r>
              <a:rPr lang="de-DE" sz="2800" dirty="0" err="1" smtClean="0"/>
              <a:t>that</a:t>
            </a:r>
            <a:r>
              <a:rPr lang="de-DE" sz="2800" dirty="0" smtClean="0"/>
              <a:t> </a:t>
            </a:r>
            <a:r>
              <a:rPr lang="de-DE" sz="2800" dirty="0" err="1" smtClean="0"/>
              <a:t>under</a:t>
            </a:r>
            <a:r>
              <a:rPr lang="de-DE" sz="2800" dirty="0" smtClean="0"/>
              <a:t> </a:t>
            </a:r>
            <a:r>
              <a:rPr lang="de-DE" sz="2800" dirty="0" err="1"/>
              <a:t>g</a:t>
            </a:r>
            <a:r>
              <a:rPr lang="de-DE" sz="2800" dirty="0" err="1" smtClean="0"/>
              <a:t>uardianship</a:t>
            </a:r>
            <a:r>
              <a:rPr lang="de-DE" sz="2800" dirty="0" smtClean="0"/>
              <a:t> </a:t>
            </a:r>
            <a:r>
              <a:rPr lang="de-DE" sz="2800" dirty="0" err="1" smtClean="0"/>
              <a:t>cannot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denied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right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vote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20000" y="3573016"/>
            <a:ext cx="7815262" cy="1870720"/>
          </a:xfrm>
        </p:spPr>
        <p:txBody>
          <a:bodyPr/>
          <a:lstStyle/>
          <a:p>
            <a:endParaRPr lang="de-DE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Europe in Action 2019: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Everyone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can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 live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by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the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river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: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Everyone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has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the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right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to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be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independent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and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de-DE" altLang="de-DE" dirty="0" err="1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included</a:t>
            </a:r>
            <a:endParaRPr lang="de-DE" altLang="de-DE" dirty="0">
              <a:solidFill>
                <a:schemeClr val="bg2">
                  <a:lumMod val="50000"/>
                </a:schemeClr>
              </a:solidFill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de-DE" altLang="de-DE" sz="2400" b="1" dirty="0">
              <a:solidFill>
                <a:schemeClr val="bg2">
                  <a:lumMod val="50000"/>
                </a:schemeClr>
              </a:solidFill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de-DE" altLang="de-DE" sz="2000" b="1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Jeanne </a:t>
            </a:r>
            <a:r>
              <a:rPr lang="de-DE" altLang="de-DE" sz="2000" b="1" dirty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Nicklas-Faust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de-DE" altLang="de-DE" sz="2000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Lebenshilfe Germany</a:t>
            </a:r>
            <a:endParaRPr lang="de-DE" altLang="de-DE" sz="2000" dirty="0">
              <a:solidFill>
                <a:schemeClr val="bg2">
                  <a:lumMod val="50000"/>
                </a:schemeClr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3311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539552" y="1340768"/>
            <a:ext cx="8208912" cy="4608512"/>
          </a:xfrm>
        </p:spPr>
        <p:txBody>
          <a:bodyPr/>
          <a:lstStyle/>
          <a:p>
            <a:pPr marL="368300" indent="-368300">
              <a:buNone/>
            </a:pPr>
            <a:r>
              <a:rPr lang="de-DE" altLang="de-DE" sz="2800" dirty="0" smtClean="0"/>
              <a:t>2019</a:t>
            </a:r>
            <a:endParaRPr lang="de-DE" altLang="de-DE" sz="1050" dirty="0"/>
          </a:p>
          <a:p>
            <a:r>
              <a:rPr lang="de-DE" altLang="de-DE" sz="2200" b="0" dirty="0" smtClean="0">
                <a:solidFill>
                  <a:srgbClr val="666666"/>
                </a:solidFill>
              </a:rPr>
              <a:t>In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mid</a:t>
            </a:r>
            <a:r>
              <a:rPr lang="de-DE" altLang="de-DE" sz="2200" b="0" dirty="0" err="1">
                <a:solidFill>
                  <a:srgbClr val="666666"/>
                </a:solidFill>
              </a:rPr>
              <a:t>-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F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ebruary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coalition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postponed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discussions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on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proposals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of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opposition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to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change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law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once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again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.</a:t>
            </a:r>
          </a:p>
          <a:p>
            <a:r>
              <a:rPr lang="de-DE" altLang="de-DE" sz="2200" b="0" dirty="0" smtClean="0">
                <a:solidFill>
                  <a:srgbClr val="666666"/>
                </a:solidFill>
              </a:rPr>
              <a:t>The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following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day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constitutional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court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finally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revealed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his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ruling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: 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The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exclusion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from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election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to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Federal 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House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of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Parliament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is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not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concordant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with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German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constitution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.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It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violates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principle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of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general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election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an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outstanding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right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of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citizens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and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is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discriminatory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.</a:t>
            </a:r>
          </a:p>
          <a:p>
            <a:r>
              <a:rPr lang="de-DE" altLang="de-DE" sz="2200" b="0" dirty="0" err="1" smtClean="0">
                <a:solidFill>
                  <a:srgbClr val="666666"/>
                </a:solidFill>
              </a:rPr>
              <a:t>Many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media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outlets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were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active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in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telling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story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of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people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with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disabilities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.</a:t>
            </a:r>
            <a:endParaRPr lang="de-DE" altLang="de-DE" sz="2200" b="0" dirty="0" smtClean="0">
              <a:solidFill>
                <a:srgbClr val="666666"/>
              </a:solidFill>
            </a:endParaRPr>
          </a:p>
          <a:p>
            <a:pPr marL="0" indent="0">
              <a:buNone/>
            </a:pPr>
            <a:endParaRPr lang="de-DE" altLang="de-DE" sz="2200" b="0" dirty="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1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77545" cy="493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999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4608512"/>
          </a:xfrm>
        </p:spPr>
        <p:txBody>
          <a:bodyPr/>
          <a:lstStyle/>
          <a:p>
            <a:pPr marL="368300" indent="-368300">
              <a:buNone/>
            </a:pPr>
            <a:r>
              <a:rPr lang="de-DE" altLang="de-DE" sz="2800" dirty="0" err="1" smtClean="0"/>
              <a:t>And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the</a:t>
            </a:r>
            <a:r>
              <a:rPr lang="de-DE" altLang="de-DE" sz="2800" dirty="0" smtClean="0"/>
              <a:t> </a:t>
            </a:r>
            <a:r>
              <a:rPr lang="de-DE" altLang="de-DE" sz="2800" dirty="0"/>
              <a:t>E</a:t>
            </a:r>
            <a:r>
              <a:rPr lang="de-DE" altLang="de-DE" sz="2800" dirty="0" smtClean="0"/>
              <a:t>uropean </a:t>
            </a:r>
            <a:r>
              <a:rPr lang="de-DE" altLang="de-DE" sz="2800" dirty="0" err="1" smtClean="0"/>
              <a:t>election</a:t>
            </a:r>
            <a:r>
              <a:rPr lang="de-DE" altLang="de-DE" sz="2800" dirty="0" smtClean="0"/>
              <a:t>?</a:t>
            </a:r>
            <a:endParaRPr lang="de-DE" altLang="de-DE" sz="2800" dirty="0"/>
          </a:p>
          <a:p>
            <a:r>
              <a:rPr lang="de-DE" altLang="de-DE" sz="2200" b="0" dirty="0" smtClean="0">
                <a:solidFill>
                  <a:srgbClr val="666666"/>
                </a:solidFill>
              </a:rPr>
              <a:t>The </a:t>
            </a:r>
            <a:r>
              <a:rPr lang="de-DE" altLang="de-DE" sz="2200" b="0" dirty="0">
                <a:solidFill>
                  <a:srgbClr val="666666"/>
                </a:solidFill>
              </a:rPr>
              <a:t>G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erman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parliament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did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not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agree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to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change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law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immediately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,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since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there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was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fear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that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such 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a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late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change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might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unduly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interfere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with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election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.</a:t>
            </a:r>
          </a:p>
          <a:p>
            <a:r>
              <a:rPr lang="de-DE" altLang="de-DE" sz="2200" b="0" dirty="0" smtClean="0">
                <a:solidFill>
                  <a:srgbClr val="666666"/>
                </a:solidFill>
              </a:rPr>
              <a:t>The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opposition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pledged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Constitutional Court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again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in March 2019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to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also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decide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on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exclusion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to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vote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for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European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Parliament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an urgent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decison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.</a:t>
            </a:r>
          </a:p>
          <a:p>
            <a:r>
              <a:rPr lang="de-DE" altLang="de-DE" sz="2200" b="0" dirty="0" smtClean="0">
                <a:solidFill>
                  <a:srgbClr val="666666"/>
                </a:solidFill>
              </a:rPr>
              <a:t>On15 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April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Court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decided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,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ruling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was also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to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apply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to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European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elections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and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persons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under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guardianship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could</a:t>
            </a:r>
            <a:r>
              <a:rPr lang="de-DE" altLang="de-DE" sz="2200" b="0" dirty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vote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at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european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election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if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requested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so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ten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days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before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election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.</a:t>
            </a:r>
          </a:p>
          <a:p>
            <a:endParaRPr lang="de-DE" altLang="de-DE" sz="2200" b="0" dirty="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585912"/>
            <a:ext cx="77724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71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2878"/>
            <a:ext cx="8736772" cy="491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601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8300" indent="-368300">
              <a:buNone/>
            </a:pPr>
            <a:r>
              <a:rPr lang="de-DE" altLang="de-DE" sz="2800" dirty="0" err="1" smtClean="0"/>
              <a:t>And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the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european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election</a:t>
            </a:r>
            <a:r>
              <a:rPr lang="de-DE" altLang="de-DE" sz="2800" dirty="0" smtClean="0"/>
              <a:t>?</a:t>
            </a:r>
            <a:endParaRPr lang="de-DE" altLang="de-DE" sz="2800" dirty="0"/>
          </a:p>
          <a:p>
            <a:pPr marL="368300" indent="-368300">
              <a:buNone/>
            </a:pPr>
            <a:endParaRPr lang="de-DE" altLang="de-DE" sz="1050" dirty="0"/>
          </a:p>
          <a:p>
            <a:r>
              <a:rPr lang="de-DE" altLang="de-DE" sz="2200" b="0" dirty="0" smtClean="0">
                <a:solidFill>
                  <a:srgbClr val="666666"/>
                </a:solidFill>
              </a:rPr>
              <a:t>Lebenshilfe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provided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a form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for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this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request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in 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an Easy-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to</a:t>
            </a:r>
            <a:r>
              <a:rPr lang="de-DE" altLang="de-DE" sz="2200" b="0" dirty="0">
                <a:solidFill>
                  <a:srgbClr val="666666"/>
                </a:solidFill>
              </a:rPr>
              <a:t>-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read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format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on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website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and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communicated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new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possibility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widely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.</a:t>
            </a:r>
            <a:endParaRPr lang="de-DE" altLang="de-DE" sz="2200" b="0" dirty="0" smtClean="0">
              <a:solidFill>
                <a:srgbClr val="666666"/>
              </a:solidFill>
            </a:endParaRPr>
          </a:p>
          <a:p>
            <a:r>
              <a:rPr lang="de-DE" altLang="de-DE" sz="2200" b="0" dirty="0" smtClean="0">
                <a:solidFill>
                  <a:srgbClr val="666666"/>
                </a:solidFill>
              </a:rPr>
              <a:t>Lebenshilfe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enjoyed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with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many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people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with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disability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new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right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to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vote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at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>
                <a:solidFill>
                  <a:srgbClr val="666666"/>
                </a:solidFill>
              </a:rPr>
              <a:t>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uropean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election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. </a:t>
            </a:r>
          </a:p>
          <a:p>
            <a:r>
              <a:rPr lang="de-DE" altLang="de-DE" sz="2200" b="0" dirty="0" smtClean="0">
                <a:solidFill>
                  <a:srgbClr val="666666"/>
                </a:solidFill>
              </a:rPr>
              <a:t>I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nformation 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on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accessibility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of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election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and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explanations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how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to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vote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in 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Easy-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to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-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read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was also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provided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,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five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established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parties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had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their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programmes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…</a:t>
            </a:r>
          </a:p>
          <a:p>
            <a:endParaRPr lang="de-DE" altLang="de-DE" sz="2200" b="0" dirty="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539552" y="1412776"/>
            <a:ext cx="8136904" cy="4607024"/>
          </a:xfrm>
        </p:spPr>
        <p:txBody>
          <a:bodyPr/>
          <a:lstStyle/>
          <a:p>
            <a:pPr marL="368300" indent="-368300">
              <a:buNone/>
            </a:pPr>
            <a:r>
              <a:rPr lang="de-DE" altLang="de-DE" sz="2800" dirty="0" err="1" smtClean="0"/>
              <a:t>And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the</a:t>
            </a:r>
            <a:r>
              <a:rPr lang="de-DE" altLang="de-DE" sz="2800" dirty="0"/>
              <a:t> </a:t>
            </a:r>
            <a:r>
              <a:rPr lang="de-DE" altLang="de-DE" sz="2800" dirty="0" err="1" smtClean="0"/>
              <a:t>local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and</a:t>
            </a:r>
            <a:r>
              <a:rPr lang="de-DE" altLang="de-DE" sz="2800" dirty="0" smtClean="0"/>
              <a:t> regional </a:t>
            </a:r>
            <a:r>
              <a:rPr lang="de-DE" altLang="de-DE" sz="2800" dirty="0" err="1" smtClean="0"/>
              <a:t>elections</a:t>
            </a:r>
            <a:r>
              <a:rPr lang="de-DE" altLang="de-DE" sz="2800" dirty="0" smtClean="0"/>
              <a:t>?</a:t>
            </a:r>
            <a:endParaRPr lang="de-DE" altLang="de-DE" sz="2800" dirty="0"/>
          </a:p>
          <a:p>
            <a:r>
              <a:rPr lang="de-DE" altLang="de-DE" sz="2200" b="0" dirty="0" smtClean="0">
                <a:solidFill>
                  <a:srgbClr val="666666"/>
                </a:solidFill>
              </a:rPr>
              <a:t>Most (10 out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of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16)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counties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(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„Länder“)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have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already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taken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action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and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also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changed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their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right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to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vote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for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regional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and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local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parliaments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. </a:t>
            </a:r>
          </a:p>
          <a:p>
            <a:r>
              <a:rPr lang="de-DE" altLang="de-DE" sz="2200" b="0" dirty="0" smtClean="0">
                <a:solidFill>
                  <a:srgbClr val="666666"/>
                </a:solidFill>
              </a:rPr>
              <a:t>The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remaining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6 will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have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to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follow,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since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constitutions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of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>
                <a:solidFill>
                  <a:srgbClr val="666666"/>
                </a:solidFill>
              </a:rPr>
              <a:t>c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ounties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have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to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be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in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line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with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federal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constitution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.</a:t>
            </a:r>
          </a:p>
          <a:p>
            <a:r>
              <a:rPr lang="de-DE" altLang="de-DE" sz="2200" b="0" dirty="0" err="1" smtClean="0">
                <a:solidFill>
                  <a:srgbClr val="666666"/>
                </a:solidFill>
              </a:rPr>
              <a:t>Four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counties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only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grant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right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to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vote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and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keep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exclusion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concerning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right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to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be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elected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. 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This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can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also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be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questioned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at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court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,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it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would</a:t>
            </a:r>
            <a:r>
              <a:rPr lang="de-DE" altLang="de-DE" sz="2200" b="0" dirty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need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an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affected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candidate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though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36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8300" indent="-368300">
              <a:buNone/>
            </a:pPr>
            <a:r>
              <a:rPr lang="de-DE" altLang="de-DE" sz="2800" dirty="0" smtClean="0"/>
              <a:t>The </a:t>
            </a:r>
            <a:r>
              <a:rPr lang="de-DE" altLang="de-DE" sz="2800" dirty="0" err="1" smtClean="0"/>
              <a:t>results</a:t>
            </a:r>
            <a:endParaRPr lang="de-DE" altLang="de-DE" sz="2800" dirty="0"/>
          </a:p>
          <a:p>
            <a:pPr marL="0" indent="0">
              <a:buNone/>
            </a:pPr>
            <a:r>
              <a:rPr lang="de-DE" altLang="de-DE" sz="2200" b="0" dirty="0" smtClean="0">
                <a:solidFill>
                  <a:srgbClr val="666666"/>
                </a:solidFill>
              </a:rPr>
              <a:t>The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political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fight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and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discussions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did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not 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bring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success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,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even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with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high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coverage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in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media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.</a:t>
            </a:r>
          </a:p>
          <a:p>
            <a:pPr marL="0" indent="0">
              <a:buNone/>
            </a:pPr>
            <a:r>
              <a:rPr lang="de-DE" altLang="de-DE" sz="2200" b="0" dirty="0" err="1" smtClean="0">
                <a:solidFill>
                  <a:srgbClr val="666666"/>
                </a:solidFill>
              </a:rPr>
              <a:t>Fighting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for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rights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at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Constitutional Court was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way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to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final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success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–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and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CRPD was an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important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part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of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explanatory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statement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.</a:t>
            </a:r>
          </a:p>
          <a:p>
            <a:pPr marL="0" indent="0">
              <a:buNone/>
            </a:pPr>
            <a:r>
              <a:rPr lang="de-DE" altLang="de-DE" sz="2200" b="0" dirty="0" smtClean="0">
                <a:solidFill>
                  <a:srgbClr val="666666"/>
                </a:solidFill>
              </a:rPr>
              <a:t>The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heroes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are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9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persons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with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disabilities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that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went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all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this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way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over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seven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years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! </a:t>
            </a:r>
          </a:p>
          <a:p>
            <a:pPr marL="0" indent="0">
              <a:buNone/>
            </a:pPr>
            <a:r>
              <a:rPr lang="de-DE" altLang="de-DE" sz="2200" b="0" dirty="0" smtClean="0">
                <a:solidFill>
                  <a:srgbClr val="666666"/>
                </a:solidFill>
              </a:rPr>
              <a:t>The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winners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are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84.000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Persons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with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disabilities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that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had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been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excluded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until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now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26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37" y="1340768"/>
            <a:ext cx="8687298" cy="488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620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8300" indent="-368300">
              <a:lnSpc>
                <a:spcPct val="150000"/>
              </a:lnSpc>
              <a:buNone/>
            </a:pPr>
            <a:r>
              <a:rPr lang="de-DE" altLang="de-DE" sz="3600" dirty="0" err="1" smtClean="0"/>
              <a:t>Thank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you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for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your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attention</a:t>
            </a:r>
            <a:r>
              <a:rPr lang="de-DE" altLang="de-DE" sz="3600" dirty="0" smtClean="0"/>
              <a:t> – </a:t>
            </a:r>
            <a:r>
              <a:rPr lang="de-DE" altLang="de-DE" sz="3600" dirty="0" err="1" smtClean="0"/>
              <a:t>let‘s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discuss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the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situation</a:t>
            </a:r>
            <a:r>
              <a:rPr lang="de-DE" altLang="de-DE" sz="3600" dirty="0" smtClean="0"/>
              <a:t> in </a:t>
            </a:r>
            <a:r>
              <a:rPr lang="de-DE" altLang="de-DE" sz="3600" dirty="0" err="1" smtClean="0"/>
              <a:t>your</a:t>
            </a:r>
            <a:r>
              <a:rPr lang="de-DE" altLang="de-DE" sz="3600" dirty="0" smtClean="0"/>
              <a:t> countries!</a:t>
            </a:r>
            <a:endParaRPr lang="de-DE" altLang="de-DE" sz="3600" dirty="0"/>
          </a:p>
          <a:p>
            <a:pPr marL="368300" indent="-368300">
              <a:buNone/>
            </a:pPr>
            <a:endParaRPr lang="de-DE" altLang="de-DE" sz="1050" dirty="0"/>
          </a:p>
        </p:txBody>
      </p:sp>
    </p:spTree>
    <p:extLst>
      <p:ext uri="{BB962C8B-B14F-4D97-AF65-F5344CB8AC3E}">
        <p14:creationId xmlns:p14="http://schemas.microsoft.com/office/powerpoint/2010/main" val="127138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sz="2800" b="1" dirty="0" smtClean="0">
                <a:solidFill>
                  <a:srgbClr val="006FB4"/>
                </a:solidFill>
                <a:latin typeface="Open Sans"/>
                <a:ea typeface="Open Sans Light" panose="020B0306030504020204" pitchFamily="34" charset="0"/>
                <a:cs typeface="Open Sans Light" panose="020B0306030504020204" pitchFamily="34" charset="0"/>
              </a:rPr>
              <a:t>Content</a:t>
            </a:r>
          </a:p>
          <a:p>
            <a:pPr marL="368300" indent="-368300"/>
            <a:r>
              <a:rPr lang="de-DE" sz="2200" b="0" dirty="0" smtClean="0">
                <a:solidFill>
                  <a:srgbClr val="666666"/>
                </a:solidFill>
              </a:rPr>
              <a:t>The </a:t>
            </a:r>
            <a:r>
              <a:rPr lang="de-DE" sz="2200" b="0" dirty="0" err="1" smtClean="0">
                <a:solidFill>
                  <a:srgbClr val="666666"/>
                </a:solidFill>
              </a:rPr>
              <a:t>former</a:t>
            </a:r>
            <a:r>
              <a:rPr lang="de-DE" sz="2200" b="0" dirty="0" smtClean="0">
                <a:solidFill>
                  <a:srgbClr val="666666"/>
                </a:solidFill>
              </a:rPr>
              <a:t> </a:t>
            </a:r>
            <a:r>
              <a:rPr lang="de-DE" sz="2200" b="0" dirty="0" err="1" smtClean="0">
                <a:solidFill>
                  <a:srgbClr val="666666"/>
                </a:solidFill>
              </a:rPr>
              <a:t>law</a:t>
            </a:r>
            <a:endParaRPr lang="de-DE" sz="2200" b="0" dirty="0">
              <a:solidFill>
                <a:srgbClr val="666666"/>
              </a:solidFill>
            </a:endParaRPr>
          </a:p>
          <a:p>
            <a:pPr marL="368300" indent="-368300"/>
            <a:r>
              <a:rPr lang="de-DE" sz="2200" b="0" dirty="0" smtClean="0">
                <a:solidFill>
                  <a:srgbClr val="666666"/>
                </a:solidFill>
              </a:rPr>
              <a:t>The </a:t>
            </a:r>
            <a:r>
              <a:rPr lang="de-DE" sz="2200" b="0" dirty="0" err="1" smtClean="0">
                <a:solidFill>
                  <a:srgbClr val="666666"/>
                </a:solidFill>
              </a:rPr>
              <a:t>political</a:t>
            </a:r>
            <a:r>
              <a:rPr lang="de-DE" sz="2200" b="0" dirty="0" smtClean="0">
                <a:solidFill>
                  <a:srgbClr val="666666"/>
                </a:solidFill>
              </a:rPr>
              <a:t> </a:t>
            </a:r>
            <a:r>
              <a:rPr lang="de-DE" sz="2200" b="0" dirty="0" err="1" smtClean="0">
                <a:solidFill>
                  <a:srgbClr val="666666"/>
                </a:solidFill>
              </a:rPr>
              <a:t>fight</a:t>
            </a:r>
            <a:endParaRPr lang="de-DE" sz="2200" b="0" dirty="0" smtClean="0">
              <a:solidFill>
                <a:srgbClr val="666666"/>
              </a:solidFill>
            </a:endParaRPr>
          </a:p>
          <a:p>
            <a:pPr marL="368300" indent="-368300"/>
            <a:r>
              <a:rPr lang="de-DE" sz="2200" b="0" dirty="0" smtClean="0">
                <a:solidFill>
                  <a:srgbClr val="666666"/>
                </a:solidFill>
              </a:rPr>
              <a:t>The </a:t>
            </a:r>
            <a:r>
              <a:rPr lang="de-DE" sz="2200" b="0" dirty="0" err="1" smtClean="0">
                <a:solidFill>
                  <a:srgbClr val="666666"/>
                </a:solidFill>
              </a:rPr>
              <a:t>fight</a:t>
            </a:r>
            <a:r>
              <a:rPr lang="de-DE" sz="2200" b="0" dirty="0" smtClean="0">
                <a:solidFill>
                  <a:srgbClr val="666666"/>
                </a:solidFill>
              </a:rPr>
              <a:t> </a:t>
            </a:r>
            <a:r>
              <a:rPr lang="de-DE" sz="2200" b="0" dirty="0" smtClean="0">
                <a:solidFill>
                  <a:srgbClr val="666666"/>
                </a:solidFill>
              </a:rPr>
              <a:t>in </a:t>
            </a:r>
            <a:r>
              <a:rPr lang="de-DE" sz="2200" b="0" dirty="0" err="1" smtClean="0">
                <a:solidFill>
                  <a:srgbClr val="666666"/>
                </a:solidFill>
              </a:rPr>
              <a:t>court</a:t>
            </a:r>
            <a:endParaRPr lang="de-DE" sz="2200" b="0" dirty="0" smtClean="0">
              <a:solidFill>
                <a:srgbClr val="666666"/>
              </a:solidFill>
            </a:endParaRPr>
          </a:p>
          <a:p>
            <a:pPr marL="368300" indent="-368300"/>
            <a:r>
              <a:rPr lang="de-DE" sz="2200" b="0" dirty="0" smtClean="0">
                <a:solidFill>
                  <a:srgbClr val="666666"/>
                </a:solidFill>
              </a:rPr>
              <a:t>Over time</a:t>
            </a:r>
            <a:endParaRPr lang="de-DE" sz="2200" b="0" dirty="0">
              <a:solidFill>
                <a:srgbClr val="666666"/>
              </a:solidFill>
            </a:endParaRPr>
          </a:p>
          <a:p>
            <a:pPr marL="368300" indent="-368300"/>
            <a:r>
              <a:rPr lang="de-DE" sz="2200" b="0" dirty="0" smtClean="0">
                <a:solidFill>
                  <a:srgbClr val="666666"/>
                </a:solidFill>
              </a:rPr>
              <a:t>The </a:t>
            </a:r>
            <a:r>
              <a:rPr lang="de-DE" sz="2200" b="0" dirty="0" err="1" smtClean="0">
                <a:solidFill>
                  <a:srgbClr val="666666"/>
                </a:solidFill>
              </a:rPr>
              <a:t>results</a:t>
            </a:r>
            <a:endParaRPr lang="de-DE" sz="2200" b="0" dirty="0" smtClean="0">
              <a:solidFill>
                <a:srgbClr val="666666"/>
              </a:solidFill>
            </a:endParaRPr>
          </a:p>
          <a:p>
            <a:pPr marL="368300" indent="-368300"/>
            <a:endParaRPr lang="de-DE" sz="2200" b="0" dirty="0">
              <a:solidFill>
                <a:srgbClr val="666666"/>
              </a:solidFill>
            </a:endParaRPr>
          </a:p>
          <a:p>
            <a:pPr marL="368300" indent="-368300"/>
            <a:endParaRPr lang="de-DE" sz="2200" b="0" dirty="0" smtClean="0">
              <a:solidFill>
                <a:srgbClr val="666666"/>
              </a:solidFill>
            </a:endParaRPr>
          </a:p>
          <a:p>
            <a:pPr marL="368300" indent="-368300" algn="r"/>
            <a:endParaRPr lang="de-DE" sz="1400" b="0" dirty="0" smtClean="0">
              <a:solidFill>
                <a:srgbClr val="666666"/>
              </a:solidFill>
            </a:endParaRPr>
          </a:p>
          <a:p>
            <a:pPr marL="368300" indent="-368300" algn="r"/>
            <a:r>
              <a:rPr lang="de-DE" sz="1400" b="0" dirty="0" smtClean="0">
                <a:solidFill>
                  <a:srgbClr val="666666"/>
                </a:solidFill>
              </a:rPr>
              <a:t>Copyright: Reinhild </a:t>
            </a:r>
            <a:r>
              <a:rPr lang="de-DE" sz="1400" b="0" dirty="0" err="1" smtClean="0">
                <a:solidFill>
                  <a:srgbClr val="666666"/>
                </a:solidFill>
              </a:rPr>
              <a:t>Kassing</a:t>
            </a:r>
            <a:endParaRPr lang="de-DE" sz="1400" b="0" dirty="0">
              <a:solidFill>
                <a:srgbClr val="666666"/>
              </a:solidFill>
            </a:endParaRPr>
          </a:p>
        </p:txBody>
      </p:sp>
      <p:pic>
        <p:nvPicPr>
          <p:cNvPr id="1026" name="Picture 2" descr="Europawahl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4276725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31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8300" indent="-368300">
              <a:buNone/>
            </a:pPr>
            <a:r>
              <a:rPr lang="de-DE" altLang="de-DE" sz="2800" dirty="0" smtClean="0"/>
              <a:t>The </a:t>
            </a:r>
            <a:r>
              <a:rPr lang="de-DE" altLang="de-DE" sz="2800" dirty="0" err="1" smtClean="0"/>
              <a:t>former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law</a:t>
            </a:r>
            <a:endParaRPr lang="de-DE" altLang="de-DE" sz="2800" dirty="0"/>
          </a:p>
          <a:p>
            <a:pPr marL="368300" indent="-368300">
              <a:buNone/>
            </a:pPr>
            <a:endParaRPr lang="de-DE" altLang="de-DE" sz="1050" dirty="0"/>
          </a:p>
          <a:p>
            <a:pPr marL="368300" indent="-368300"/>
            <a:r>
              <a:rPr lang="de-DE" altLang="de-DE" sz="2200" b="0" dirty="0" smtClean="0">
                <a:solidFill>
                  <a:srgbClr val="666666"/>
                </a:solidFill>
              </a:rPr>
              <a:t>People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under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full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guardianship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had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no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right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to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vote</a:t>
            </a:r>
            <a:endParaRPr lang="de-DE" altLang="de-DE" sz="2200" b="0" dirty="0" smtClean="0">
              <a:solidFill>
                <a:srgbClr val="666666"/>
              </a:solidFill>
            </a:endParaRPr>
          </a:p>
          <a:p>
            <a:pPr marL="368300" indent="-368300"/>
            <a:r>
              <a:rPr lang="de-DE" altLang="de-DE" sz="2200" b="0" dirty="0" smtClean="0">
                <a:solidFill>
                  <a:srgbClr val="666666"/>
                </a:solidFill>
              </a:rPr>
              <a:t>People in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forensic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psychiatry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had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no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right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to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vote</a:t>
            </a:r>
            <a:endParaRPr lang="de-DE" altLang="de-DE" sz="2200" b="0" dirty="0" smtClean="0">
              <a:solidFill>
                <a:srgbClr val="666666"/>
              </a:solidFill>
            </a:endParaRPr>
          </a:p>
          <a:p>
            <a:pPr marL="368300" indent="-368300"/>
            <a:r>
              <a:rPr lang="de-DE" altLang="de-DE" sz="2200" b="0" dirty="0" smtClean="0">
                <a:solidFill>
                  <a:srgbClr val="666666"/>
                </a:solidFill>
              </a:rPr>
              <a:t>These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rules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applied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to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all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elections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at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national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level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well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at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european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elections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. </a:t>
            </a:r>
            <a:endParaRPr lang="de-DE" altLang="de-DE" sz="2200" b="0" dirty="0" smtClean="0">
              <a:solidFill>
                <a:srgbClr val="666666"/>
              </a:solidFill>
            </a:endParaRPr>
          </a:p>
          <a:p>
            <a:pPr marL="368300" indent="-368300"/>
            <a:r>
              <a:rPr lang="de-DE" altLang="de-DE" sz="2200" b="0" dirty="0" smtClean="0">
                <a:solidFill>
                  <a:srgbClr val="666666"/>
                </a:solidFill>
              </a:rPr>
              <a:t>At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local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>
                <a:solidFill>
                  <a:srgbClr val="666666"/>
                </a:solidFill>
              </a:rPr>
              <a:t>and</a:t>
            </a:r>
            <a:r>
              <a:rPr lang="de-DE" altLang="de-DE" sz="2200" b="0" dirty="0">
                <a:solidFill>
                  <a:srgbClr val="666666"/>
                </a:solidFill>
              </a:rPr>
              <a:t> 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regional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level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there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were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some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counties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(„Länder“)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that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allowed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right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to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vote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for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people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in </a:t>
            </a:r>
            <a:r>
              <a:rPr lang="de-DE" altLang="de-DE" sz="2200" b="0" dirty="0" err="1">
                <a:solidFill>
                  <a:srgbClr val="666666"/>
                </a:solidFill>
              </a:rPr>
              <a:t>forensic</a:t>
            </a:r>
            <a:r>
              <a:rPr lang="de-DE" altLang="de-DE" sz="2200" b="0" dirty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psychiatry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.</a:t>
            </a:r>
            <a:endParaRPr lang="de-DE" altLang="de-DE" sz="2200" b="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8300" indent="-368300">
              <a:buNone/>
            </a:pPr>
            <a:r>
              <a:rPr lang="de-DE" altLang="de-DE" sz="2800" dirty="0" smtClean="0"/>
              <a:t>The </a:t>
            </a:r>
            <a:r>
              <a:rPr lang="de-DE" altLang="de-DE" sz="2800" dirty="0" err="1" smtClean="0"/>
              <a:t>political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fight</a:t>
            </a:r>
            <a:endParaRPr lang="de-DE" altLang="de-DE" sz="2800" dirty="0"/>
          </a:p>
          <a:p>
            <a:pPr marL="368300" indent="-368300">
              <a:buNone/>
            </a:pPr>
            <a:endParaRPr lang="de-DE" altLang="de-DE" sz="1050" dirty="0"/>
          </a:p>
          <a:p>
            <a:pPr marL="0" indent="0">
              <a:buNone/>
            </a:pPr>
            <a:r>
              <a:rPr lang="de-DE" altLang="de-DE" sz="2200" b="0" dirty="0" err="1" smtClean="0">
                <a:solidFill>
                  <a:srgbClr val="666666"/>
                </a:solidFill>
              </a:rPr>
              <a:t>For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>
                <a:solidFill>
                  <a:srgbClr val="666666"/>
                </a:solidFill>
              </a:rPr>
              <a:t>y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ears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, Lebenshilfe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has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demanded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that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: </a:t>
            </a:r>
            <a:endParaRPr lang="de-DE" altLang="de-DE" sz="2200" b="0" dirty="0" smtClean="0">
              <a:solidFill>
                <a:srgbClr val="666666"/>
              </a:solidFill>
            </a:endParaRPr>
          </a:p>
          <a:p>
            <a:r>
              <a:rPr lang="de-DE" altLang="de-DE" sz="2200" b="0" dirty="0" err="1">
                <a:solidFill>
                  <a:srgbClr val="666666"/>
                </a:solidFill>
              </a:rPr>
              <a:t>E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xclusion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from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right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to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vote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must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be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ended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.</a:t>
            </a:r>
          </a:p>
          <a:p>
            <a:pPr marL="368300" indent="-368300"/>
            <a:r>
              <a:rPr lang="de-DE" altLang="de-DE" sz="2200" b="0" dirty="0" smtClean="0">
                <a:solidFill>
                  <a:srgbClr val="666666"/>
                </a:solidFill>
              </a:rPr>
              <a:t>This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exclusion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is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not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justified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.</a:t>
            </a:r>
          </a:p>
          <a:p>
            <a:pPr marL="368300" indent="-368300"/>
            <a:r>
              <a:rPr lang="de-DE" altLang="de-DE" sz="2200" b="0" dirty="0" smtClean="0">
                <a:solidFill>
                  <a:srgbClr val="666666"/>
                </a:solidFill>
              </a:rPr>
              <a:t>The UN-CRPD 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not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allow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such 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an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exclusion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.</a:t>
            </a:r>
            <a:endParaRPr lang="de-DE" altLang="de-DE" sz="2200" b="0" dirty="0">
              <a:solidFill>
                <a:srgbClr val="666666"/>
              </a:solidFill>
            </a:endParaRPr>
          </a:p>
          <a:p>
            <a:pPr marL="0" indent="0">
              <a:buNone/>
            </a:pPr>
            <a:r>
              <a:rPr lang="de-DE" altLang="de-DE" sz="2200" b="0" dirty="0" smtClean="0">
                <a:solidFill>
                  <a:srgbClr val="666666"/>
                </a:solidFill>
              </a:rPr>
              <a:t>Other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organisations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joined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in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and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there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was a strong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voice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.</a:t>
            </a:r>
          </a:p>
          <a:p>
            <a:pPr marL="0" indent="0">
              <a:buNone/>
            </a:pPr>
            <a:r>
              <a:rPr lang="de-DE" altLang="de-DE" sz="2200" b="0" dirty="0" err="1" smtClean="0">
                <a:solidFill>
                  <a:srgbClr val="666666"/>
                </a:solidFill>
              </a:rPr>
              <a:t>There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was also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s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upport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from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German Institute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for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Human </a:t>
            </a:r>
            <a:r>
              <a:rPr lang="de-DE" altLang="de-DE" sz="2200" b="0" dirty="0" err="1">
                <a:solidFill>
                  <a:srgbClr val="666666"/>
                </a:solidFill>
              </a:rPr>
              <a:t>R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ights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and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some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politicians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29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8300" indent="-368300">
              <a:buNone/>
            </a:pPr>
            <a:r>
              <a:rPr lang="de-DE" altLang="de-DE" sz="2800" dirty="0" smtClean="0"/>
              <a:t>The </a:t>
            </a:r>
            <a:r>
              <a:rPr lang="de-DE" altLang="de-DE" sz="2800" dirty="0" err="1" smtClean="0"/>
              <a:t>political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fight</a:t>
            </a:r>
            <a:endParaRPr lang="de-DE" altLang="de-DE" sz="2800" dirty="0"/>
          </a:p>
          <a:p>
            <a:pPr marL="368300" indent="-368300">
              <a:buNone/>
            </a:pPr>
            <a:endParaRPr lang="de-DE" altLang="de-DE" sz="1050" dirty="0"/>
          </a:p>
          <a:p>
            <a:pPr marL="0" indent="0">
              <a:buNone/>
            </a:pPr>
            <a:r>
              <a:rPr lang="de-DE" altLang="de-DE" sz="2200" b="0" dirty="0" smtClean="0">
                <a:solidFill>
                  <a:srgbClr val="666666"/>
                </a:solidFill>
              </a:rPr>
              <a:t>Lebenshilfe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held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discussions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on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this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issue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with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politicians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on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many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occasions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:</a:t>
            </a:r>
          </a:p>
          <a:p>
            <a:r>
              <a:rPr lang="de-DE" altLang="de-DE" sz="2200" b="0" dirty="0" smtClean="0">
                <a:solidFill>
                  <a:srgbClr val="666666"/>
                </a:solidFill>
              </a:rPr>
              <a:t>In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small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settings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with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members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of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federal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parliaments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in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area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of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disability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endParaRPr lang="de-DE" altLang="de-DE" sz="2200" b="0" dirty="0" smtClean="0">
              <a:solidFill>
                <a:srgbClr val="666666"/>
              </a:solidFill>
            </a:endParaRPr>
          </a:p>
          <a:p>
            <a:pPr marL="368300" indent="-368300"/>
            <a:r>
              <a:rPr lang="de-DE" altLang="de-DE" sz="2200" b="0" dirty="0" smtClean="0">
                <a:solidFill>
                  <a:srgbClr val="666666"/>
                </a:solidFill>
              </a:rPr>
              <a:t>In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meetings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and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hearings</a:t>
            </a:r>
            <a:endParaRPr lang="de-DE" altLang="de-DE" sz="2200" b="0" dirty="0" smtClean="0">
              <a:solidFill>
                <a:srgbClr val="666666"/>
              </a:solidFill>
            </a:endParaRPr>
          </a:p>
          <a:p>
            <a:pPr marL="368300" indent="-368300"/>
            <a:r>
              <a:rPr lang="de-DE" altLang="de-DE" sz="2200" b="0" dirty="0" smtClean="0">
                <a:solidFill>
                  <a:srgbClr val="666666"/>
                </a:solidFill>
              </a:rPr>
              <a:t>At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parliamentary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evenings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,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where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members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of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parliament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are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invited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to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discuss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political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demands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(in 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2014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around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100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members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were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involved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in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discussion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on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right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to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vote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)</a:t>
            </a:r>
            <a:endParaRPr lang="de-DE" altLang="de-DE" sz="2200" b="0" dirty="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8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8300" indent="-368300">
              <a:buNone/>
            </a:pPr>
            <a:r>
              <a:rPr lang="de-DE" altLang="de-DE" sz="2800" dirty="0" smtClean="0"/>
              <a:t>The </a:t>
            </a:r>
            <a:r>
              <a:rPr lang="de-DE" altLang="de-DE" sz="2800" dirty="0" err="1" smtClean="0"/>
              <a:t>fight</a:t>
            </a:r>
            <a:r>
              <a:rPr lang="de-DE" altLang="de-DE" sz="2800" dirty="0" smtClean="0"/>
              <a:t> in </a:t>
            </a:r>
            <a:r>
              <a:rPr lang="de-DE" altLang="de-DE" sz="2800" dirty="0" err="1" smtClean="0"/>
              <a:t>court</a:t>
            </a:r>
            <a:endParaRPr lang="de-DE" altLang="de-DE" sz="2800" dirty="0"/>
          </a:p>
          <a:p>
            <a:pPr marL="368300" indent="-368300">
              <a:buNone/>
            </a:pPr>
            <a:endParaRPr lang="de-DE" altLang="de-DE" sz="1050" dirty="0"/>
          </a:p>
          <a:p>
            <a:pPr marL="0" indent="0">
              <a:buNone/>
            </a:pPr>
            <a:r>
              <a:rPr lang="de-DE" altLang="de-DE" sz="2200" b="0" dirty="0" smtClean="0">
                <a:solidFill>
                  <a:srgbClr val="666666"/>
                </a:solidFill>
              </a:rPr>
              <a:t>Lebenshilfe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felt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that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political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fight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is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not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enough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:</a:t>
            </a:r>
          </a:p>
          <a:p>
            <a:r>
              <a:rPr lang="de-DE" altLang="de-DE" sz="2200" b="0" dirty="0" err="1" smtClean="0">
                <a:solidFill>
                  <a:srgbClr val="666666"/>
                </a:solidFill>
              </a:rPr>
              <a:t>She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supported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people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with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learning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disabilities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by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filing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an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objection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against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election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for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german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parliament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in 2013</a:t>
            </a:r>
          </a:p>
          <a:p>
            <a:pPr marL="368300" indent="-368300"/>
            <a:r>
              <a:rPr lang="de-DE" altLang="de-DE" sz="2200" b="0" dirty="0" smtClean="0">
                <a:solidFill>
                  <a:srgbClr val="666666"/>
                </a:solidFill>
              </a:rPr>
              <a:t>This </a:t>
            </a:r>
            <a:r>
              <a:rPr lang="de-DE" altLang="de-DE" sz="2200" b="0" dirty="0" err="1">
                <a:solidFill>
                  <a:srgbClr val="666666"/>
                </a:solidFill>
              </a:rPr>
              <a:t>objection</a:t>
            </a:r>
            <a:r>
              <a:rPr lang="de-DE" altLang="de-DE" sz="2200" b="0" dirty="0">
                <a:solidFill>
                  <a:srgbClr val="666666"/>
                </a:solidFill>
              </a:rPr>
              <a:t> 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was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submitted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to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constitutional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court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in 2014</a:t>
            </a:r>
          </a:p>
          <a:p>
            <a:pPr marL="0" indent="0">
              <a:buNone/>
            </a:pPr>
            <a:r>
              <a:rPr lang="de-DE" altLang="de-DE" sz="2200" b="0" dirty="0" err="1" smtClean="0">
                <a:solidFill>
                  <a:srgbClr val="666666"/>
                </a:solidFill>
              </a:rPr>
              <a:t>Then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waiting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started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…. </a:t>
            </a:r>
            <a:r>
              <a:rPr lang="de-DE" altLang="de-DE" sz="2200" b="0" dirty="0" err="1">
                <a:solidFill>
                  <a:srgbClr val="666666"/>
                </a:solidFill>
              </a:rPr>
              <a:t>a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nd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political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fight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went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on.</a:t>
            </a:r>
          </a:p>
        </p:txBody>
      </p:sp>
    </p:spTree>
    <p:extLst>
      <p:ext uri="{BB962C8B-B14F-4D97-AF65-F5344CB8AC3E}">
        <p14:creationId xmlns:p14="http://schemas.microsoft.com/office/powerpoint/2010/main" val="4226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8300" indent="-368300">
              <a:buNone/>
            </a:pPr>
            <a:r>
              <a:rPr lang="de-DE" altLang="de-DE" sz="2800" dirty="0" smtClean="0"/>
              <a:t>2013 - 2017</a:t>
            </a:r>
            <a:endParaRPr lang="de-DE" altLang="de-DE" sz="2800" dirty="0"/>
          </a:p>
          <a:p>
            <a:pPr marL="368300" indent="-368300">
              <a:buNone/>
            </a:pPr>
            <a:endParaRPr lang="de-DE" altLang="de-DE" sz="1050" dirty="0"/>
          </a:p>
          <a:p>
            <a:r>
              <a:rPr lang="de-DE" altLang="de-DE" sz="2200" b="0" dirty="0" smtClean="0">
                <a:solidFill>
                  <a:srgbClr val="666666"/>
                </a:solidFill>
              </a:rPr>
              <a:t>The German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federal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parliament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discussed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changes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to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law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on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elections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, but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did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not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come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to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an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agreement</a:t>
            </a:r>
            <a:endParaRPr lang="de-DE" altLang="de-DE" sz="2200" b="0" dirty="0" smtClean="0">
              <a:solidFill>
                <a:srgbClr val="666666"/>
              </a:solidFill>
            </a:endParaRPr>
          </a:p>
          <a:p>
            <a:r>
              <a:rPr lang="de-DE" altLang="de-DE" sz="2200" b="0" dirty="0" smtClean="0">
                <a:solidFill>
                  <a:srgbClr val="666666"/>
                </a:solidFill>
              </a:rPr>
              <a:t>Lebenshilfe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and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other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organisations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put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topic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on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agenda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in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political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field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and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media</a:t>
            </a:r>
            <a:endParaRPr lang="de-DE" altLang="de-DE" sz="2200" b="0" dirty="0" smtClean="0">
              <a:solidFill>
                <a:srgbClr val="666666"/>
              </a:solidFill>
            </a:endParaRPr>
          </a:p>
          <a:p>
            <a:r>
              <a:rPr lang="de-DE" altLang="de-DE" sz="2200" b="0" dirty="0" err="1" smtClean="0">
                <a:solidFill>
                  <a:srgbClr val="666666"/>
                </a:solidFill>
              </a:rPr>
              <a:t>Nothing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changed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for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election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of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2017 –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and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objection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against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election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was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renewed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after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election</a:t>
            </a:r>
            <a:endParaRPr lang="de-DE" altLang="de-DE" sz="2200" b="0" dirty="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7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8300" indent="-368300">
              <a:buNone/>
            </a:pPr>
            <a:r>
              <a:rPr lang="de-DE" altLang="de-DE" sz="2800" dirty="0" smtClean="0"/>
              <a:t>2018</a:t>
            </a:r>
            <a:endParaRPr lang="de-DE" altLang="de-DE" sz="1050" dirty="0"/>
          </a:p>
          <a:p>
            <a:r>
              <a:rPr lang="de-DE" altLang="de-DE" sz="2200" b="0" dirty="0" smtClean="0">
                <a:solidFill>
                  <a:srgbClr val="666666"/>
                </a:solidFill>
              </a:rPr>
              <a:t>The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agreement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of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coalition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included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removal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of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exclusion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from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elections</a:t>
            </a:r>
            <a:endParaRPr lang="de-DE" altLang="de-DE" sz="2200" b="0" dirty="0" smtClean="0">
              <a:solidFill>
                <a:srgbClr val="666666"/>
              </a:solidFill>
            </a:endParaRPr>
          </a:p>
          <a:p>
            <a:r>
              <a:rPr lang="de-DE" altLang="de-DE" sz="2200" b="0" dirty="0" smtClean="0">
                <a:solidFill>
                  <a:srgbClr val="666666"/>
                </a:solidFill>
              </a:rPr>
              <a:t>But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again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: The </a:t>
            </a:r>
            <a:r>
              <a:rPr lang="de-DE" altLang="de-DE" sz="2200" b="0" dirty="0">
                <a:solidFill>
                  <a:srgbClr val="666666"/>
                </a:solidFill>
              </a:rPr>
              <a:t>G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erman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parliament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discussed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changes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to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law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on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elections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, but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did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not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come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to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an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agreement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endParaRPr lang="de-DE" altLang="de-DE" sz="2200" b="0" dirty="0" smtClean="0">
              <a:solidFill>
                <a:srgbClr val="666666"/>
              </a:solidFill>
            </a:endParaRPr>
          </a:p>
          <a:p>
            <a:r>
              <a:rPr lang="de-DE" altLang="de-DE" sz="2200" b="0" dirty="0" smtClean="0">
                <a:solidFill>
                  <a:srgbClr val="666666"/>
                </a:solidFill>
              </a:rPr>
              <a:t>Lebenshilfe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and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other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organisations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put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topic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on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agenda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in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the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political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field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and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media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–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and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found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wide</a:t>
            </a:r>
            <a:r>
              <a:rPr lang="de-DE" altLang="de-DE" sz="2200" b="0" dirty="0" smtClean="0">
                <a:solidFill>
                  <a:srgbClr val="666666"/>
                </a:solidFill>
              </a:rPr>
              <a:t> </a:t>
            </a:r>
            <a:r>
              <a:rPr lang="de-DE" altLang="de-DE" sz="2200" b="0" dirty="0" err="1" smtClean="0">
                <a:solidFill>
                  <a:srgbClr val="666666"/>
                </a:solidFill>
              </a:rPr>
              <a:t>interest</a:t>
            </a:r>
            <a:endParaRPr lang="de-DE" altLang="de-DE" sz="2200" b="0" dirty="0" smtClean="0">
              <a:solidFill>
                <a:srgbClr val="666666"/>
              </a:solidFill>
            </a:endParaRPr>
          </a:p>
          <a:p>
            <a:pPr marL="0" indent="0">
              <a:buNone/>
            </a:pPr>
            <a:endParaRPr lang="de-DE" altLang="de-DE" sz="2200" b="0" dirty="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331402" cy="468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47160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Vorlage Berli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en Sans Lebenshilfe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4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rgbClr val="666666"/>
            </a:solidFill>
            <a:effectLst/>
            <a:latin typeface="Arial" charset="0"/>
            <a:ea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4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rgbClr val="666666"/>
            </a:solidFill>
            <a:effectLst/>
            <a:latin typeface="Arial" charset="0"/>
            <a:ea typeface="ＭＳ Ｐゴシック" pitchFamily="-110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Powerpoint-Vorlage Berlin</Template>
  <TotalTime>0</TotalTime>
  <Words>848</Words>
  <Application>Microsoft Office PowerPoint</Application>
  <PresentationFormat>Bildschirmpräsentation (4:3)</PresentationFormat>
  <Paragraphs>76</Paragraphs>
  <Slides>19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Powerpoint-Vorlage Berlin</vt:lpstr>
      <vt:lpstr>The Right to Vote for All How the German Constitutional Court decided people that under guardianship cannot be denied the right to vote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Bundesgeschäftsstelle Räumlichkeiten</dc:title>
  <dc:creator>Nicklas-Faust, Jeanne</dc:creator>
  <cp:lastModifiedBy>Nicklas-Faust, Jeanne</cp:lastModifiedBy>
  <cp:revision>106</cp:revision>
  <cp:lastPrinted>2017-05-31T09:22:58Z</cp:lastPrinted>
  <dcterms:created xsi:type="dcterms:W3CDTF">2017-05-30T19:33:52Z</dcterms:created>
  <dcterms:modified xsi:type="dcterms:W3CDTF">2019-06-05T23:58:33Z</dcterms:modified>
</cp:coreProperties>
</file>