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324" r:id="rId4"/>
    <p:sldId id="325" r:id="rId5"/>
    <p:sldId id="326" r:id="rId6"/>
    <p:sldId id="327" r:id="rId7"/>
    <p:sldId id="328" r:id="rId8"/>
    <p:sldId id="329" r:id="rId9"/>
    <p:sldId id="332" r:id="rId10"/>
    <p:sldId id="336" r:id="rId11"/>
    <p:sldId id="338" r:id="rId12"/>
    <p:sldId id="305" r:id="rId13"/>
    <p:sldId id="277" r:id="rId14"/>
    <p:sldId id="278" r:id="rId15"/>
    <p:sldId id="303" r:id="rId16"/>
    <p:sldId id="287" r:id="rId17"/>
    <p:sldId id="346" r:id="rId18"/>
    <p:sldId id="347" r:id="rId19"/>
    <p:sldId id="321" r:id="rId20"/>
    <p:sldId id="32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02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5" autoAdjust="0"/>
    <p:restoredTop sz="94660"/>
  </p:normalViewPr>
  <p:slideViewPr>
    <p:cSldViewPr>
      <p:cViewPr varScale="1">
        <p:scale>
          <a:sx n="80" d="100"/>
          <a:sy n="80" d="100"/>
        </p:scale>
        <p:origin x="3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945B-AF28-4143-873F-5450BB49DF15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44C9E-F964-4877-AE38-3AEBF934C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44C9E-F964-4877-AE38-3AEBF934C6B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332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6DC0F-DB56-4A70-9BDD-8218EE3EF53E}" type="datetime1">
              <a:rPr lang="ru-RU" smtClean="0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B1981-CC87-44D8-AF47-363A76036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A10F4-0ECC-4EA0-9644-9C2D45878C78}" type="datetime1">
              <a:rPr lang="ru-RU" smtClean="0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D0D2B-5D9C-4806-B5DB-F3C07F373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8391-3EEA-45C2-A871-6B2A6E565613}" type="datetime1">
              <a:rPr lang="ru-RU" smtClean="0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DBCE2-E29D-4DE4-8C40-1B028B389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9168E-AF54-4725-9ED2-238A54C299A6}" type="datetime1">
              <a:rPr lang="ru-RU" smtClean="0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A5D4-E845-4339-A0E6-BBC7DD0DE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EC1B2-57A3-4510-81C8-C1543DCAC88A}" type="datetime1">
              <a:rPr lang="ru-RU" smtClean="0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42548-C949-416E-A2A0-7BBC2628D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C410-329E-4C1D-9025-E5B04353BAB5}" type="datetime1">
              <a:rPr lang="ru-RU" smtClean="0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8B9E8-6845-491B-87F1-91D0DA5C5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1D04-68DF-4C07-BD24-21F523A3E35E}" type="datetime1">
              <a:rPr lang="ru-RU" smtClean="0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D44E-89F6-4BAF-9098-C07DE08E3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6BD3D-7D7E-49A0-B2B5-6643C9E22EDA}" type="datetime1">
              <a:rPr lang="ru-RU" smtClean="0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574FB-899C-409A-B958-18BEF2525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21BA-CC5A-444A-982A-C8BA557D0979}" type="datetime1">
              <a:rPr lang="ru-RU" smtClean="0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8A3B4-5804-46C4-87E1-54F75DA68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0D276-7CF8-4B71-B0BA-60B89C312EA4}" type="datetime1">
              <a:rPr lang="ru-RU" smtClean="0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9B680-3989-4E67-ABE7-B35146B5C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3C384-321C-4A6E-AA15-301FBA89DB3C}" type="datetime1">
              <a:rPr lang="ru-RU" smtClean="0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23407-81D1-4849-8D38-988EEA3BB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A02FF5-153C-4E0D-8CC0-B4D220990EC6}" type="datetime1">
              <a:rPr lang="ru-RU" smtClean="0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3CB6F7-96AD-49F3-B698-154DBEB46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disabilities-coalition.kiev.ua/" TargetMode="External"/><Relationship Id="rId2" Type="http://schemas.openxmlformats.org/officeDocument/2006/relationships/hyperlink" Target="mailto:Vgo.Coalition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14500" y="5857875"/>
            <a:ext cx="8604250" cy="13684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>
                <a:latin typeface="+mj-lt"/>
                <a:ea typeface="+mj-ea"/>
                <a:cs typeface="+mj-cs"/>
              </a:rPr>
              <a:t/>
            </a:r>
            <a:br>
              <a:rPr lang="uk-UA" dirty="0">
                <a:latin typeface="+mj-lt"/>
                <a:ea typeface="+mj-ea"/>
                <a:cs typeface="+mj-cs"/>
              </a:rPr>
            </a:br>
            <a:r>
              <a:rPr lang="ru-RU" dirty="0">
                <a:latin typeface="+mj-lt"/>
                <a:ea typeface="+mj-ea"/>
                <a:cs typeface="+mj-cs"/>
              </a:rPr>
              <a:t/>
            </a:r>
            <a:br>
              <a:rPr lang="ru-RU" dirty="0">
                <a:latin typeface="+mj-lt"/>
                <a:ea typeface="+mj-ea"/>
                <a:cs typeface="+mj-cs"/>
              </a:rPr>
            </a:br>
            <a:r>
              <a:rPr lang="uk-UA" dirty="0">
                <a:latin typeface="+mj-lt"/>
                <a:ea typeface="+mj-ea"/>
                <a:cs typeface="+mj-cs"/>
              </a:rPr>
              <a:t>	</a:t>
            </a:r>
            <a:br>
              <a:rPr lang="uk-UA" dirty="0">
                <a:latin typeface="+mj-lt"/>
                <a:ea typeface="+mj-ea"/>
                <a:cs typeface="+mj-cs"/>
              </a:rPr>
            </a:br>
            <a:endParaRPr lang="uk-UA" dirty="0"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75" y="1357298"/>
            <a:ext cx="7772400" cy="42148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All-Ukrainian NGO Coalition for Persons with Intellectual Disabilities</a:t>
            </a:r>
            <a:endParaRPr lang="ru-RU" sz="60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5" name="Picture 5" descr="LogoCoal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57166"/>
            <a:ext cx="187166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29058" y="5857892"/>
            <a:ext cx="2714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AF02A"/>
                </a:solidFill>
                <a:latin typeface="+mn-lt"/>
              </a:rPr>
              <a:t>Vilnius</a:t>
            </a:r>
            <a:r>
              <a:rPr lang="uk-UA" dirty="0" smtClean="0">
                <a:solidFill>
                  <a:srgbClr val="FAF02A"/>
                </a:solidFill>
                <a:latin typeface="+mn-lt"/>
              </a:rPr>
              <a:t>  201</a:t>
            </a:r>
            <a:r>
              <a:rPr lang="en-US" dirty="0" smtClean="0">
                <a:solidFill>
                  <a:srgbClr val="FAF02A"/>
                </a:solidFill>
                <a:latin typeface="+mn-lt"/>
              </a:rPr>
              <a:t>9</a:t>
            </a:r>
            <a:endParaRPr lang="ru-RU" dirty="0">
              <a:solidFill>
                <a:srgbClr val="FAF02A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Activities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5643578"/>
          </a:xfrm>
        </p:spPr>
        <p:txBody>
          <a:bodyPr/>
          <a:lstStyle/>
          <a:p>
            <a:pPr lvl="0" algn="just">
              <a:buNone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11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Coordination of the day care program implemented in the 42 grass-root NGOs covering 360 persons with ID supported by the national budget </a:t>
            </a:r>
          </a:p>
          <a:p>
            <a:pPr lvl="0" algn="just">
              <a:buNone/>
            </a:pP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 algn="just">
              <a:buNone/>
            </a:pPr>
            <a:endParaRPr lang="en-US" sz="28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 algn="just">
              <a:buNone/>
            </a:pP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 algn="just">
              <a:buNone/>
            </a:pPr>
            <a:endParaRPr lang="en-US" sz="28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 algn="just">
              <a:buNone/>
            </a:pP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 algn="just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NGO</a:t>
            </a:r>
            <a:r>
              <a:rPr lang="uk-UA" sz="1800" b="1" dirty="0" smtClean="0">
                <a:solidFill>
                  <a:schemeClr val="bg1"/>
                </a:solidFill>
              </a:rPr>
              <a:t> «</a:t>
            </a:r>
            <a:r>
              <a:rPr lang="en-US" sz="1800" b="1" dirty="0" err="1" smtClean="0">
                <a:solidFill>
                  <a:schemeClr val="bg1"/>
                </a:solidFill>
              </a:rPr>
              <a:t>Parostok</a:t>
            </a:r>
            <a:r>
              <a:rPr lang="uk-UA" sz="1800" b="1" dirty="0" smtClean="0">
                <a:solidFill>
                  <a:schemeClr val="bg1"/>
                </a:solidFill>
              </a:rPr>
              <a:t>», </a:t>
            </a:r>
            <a:r>
              <a:rPr lang="en-US" sz="1800" b="1" dirty="0" err="1" smtClean="0">
                <a:solidFill>
                  <a:schemeClr val="bg1"/>
                </a:solidFill>
              </a:rPr>
              <a:t>Vinnytsia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8A5D4-E845-4339-A0E6-BBC7DD0DE2D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07" y="3071810"/>
            <a:ext cx="4777174" cy="30718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Activities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12.  Provision space for exchange experiences, supervision, capacity building among grass-root NGOs: national conferences, seminars, thematic meetings, study visits</a:t>
            </a:r>
            <a:endParaRPr lang="ru-RU" dirty="0" smtClean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8A5D4-E845-4339-A0E6-BBC7DD0DE2D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Public events, e.g. roundtable discussions “The right to love” – national / regional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endParaRPr lang="ru-RU" sz="2800" dirty="0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36496" cy="508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8A5D4-E845-4339-A0E6-BBC7DD0DE2D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_20151224_1137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500438"/>
            <a:ext cx="4098528" cy="307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714488"/>
            <a:ext cx="3829476" cy="256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G_20151224_1425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000504"/>
            <a:ext cx="3428002" cy="257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8A5D4-E845-4339-A0E6-BBC7DD0DE2D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57166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AF02A"/>
                </a:solidFill>
              </a:rPr>
              <a:t>Supervision in boarding homes</a:t>
            </a:r>
            <a:endParaRPr lang="ru-RU" sz="4000" b="1" dirty="0">
              <a:solidFill>
                <a:srgbClr val="FAF02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2"/>
                </a:solidFill>
              </a:rPr>
              <a:t>Training events, incl. peer trainings and self-advocacy network</a:t>
            </a:r>
            <a:br>
              <a:rPr lang="en-US" sz="3200" b="1" dirty="0" smtClean="0">
                <a:solidFill>
                  <a:schemeClr val="bg2"/>
                </a:solidFill>
              </a:rPr>
            </a:br>
            <a:endParaRPr lang="ru-RU" sz="3200" dirty="0" smtClean="0">
              <a:solidFill>
                <a:schemeClr val="bg2"/>
              </a:solidFill>
            </a:endParaRP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142875" y="1357313"/>
            <a:ext cx="9001125" cy="2714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uk-UA" sz="2000" dirty="0" smtClean="0">
              <a:solidFill>
                <a:schemeClr val="bg1"/>
              </a:solidFill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4572000" y="6012988"/>
            <a:ext cx="4320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“</a:t>
            </a:r>
            <a:r>
              <a:rPr lang="en-US" sz="1600" b="1" dirty="0" err="1" smtClean="0">
                <a:solidFill>
                  <a:schemeClr val="bg1"/>
                </a:solidFill>
              </a:rPr>
              <a:t>Djerela</a:t>
            </a:r>
            <a:r>
              <a:rPr lang="en-US" sz="1600" b="1" dirty="0" smtClean="0">
                <a:solidFill>
                  <a:schemeClr val="bg1"/>
                </a:solidFill>
              </a:rPr>
              <a:t>” Association, peer training on advocating access to services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65987"/>
            <a:ext cx="7277408" cy="453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8A5D4-E845-4339-A0E6-BBC7DD0DE2D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395536" y="285728"/>
            <a:ext cx="8248402" cy="1045874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AF02A"/>
                </a:solidFill>
              </a:rPr>
              <a:t>Info seminars for parents and family members</a:t>
            </a:r>
            <a:br>
              <a:rPr lang="en-US" sz="3200" b="1" dirty="0" smtClean="0">
                <a:solidFill>
                  <a:srgbClr val="FAF02A"/>
                </a:solidFill>
              </a:rPr>
            </a:br>
            <a:endParaRPr lang="ru-RU" sz="3200" b="1" dirty="0" smtClean="0">
              <a:solidFill>
                <a:srgbClr val="FAF02A"/>
              </a:solidFill>
            </a:endParaRP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271909" y="1124743"/>
            <a:ext cx="8229600" cy="5008413"/>
          </a:xfrm>
        </p:spPr>
        <p:txBody>
          <a:bodyPr/>
          <a:lstStyle/>
          <a:p>
            <a:pPr eaLnBrk="1" hangingPunct="1"/>
            <a:r>
              <a:rPr lang="uk-UA" sz="2800" dirty="0" smtClean="0">
                <a:solidFill>
                  <a:schemeClr val="bg2"/>
                </a:solidFill>
              </a:rPr>
              <a:t>201</a:t>
            </a:r>
            <a:r>
              <a:rPr lang="en-US" sz="2800" dirty="0">
                <a:solidFill>
                  <a:schemeClr val="bg2"/>
                </a:solidFill>
              </a:rPr>
              <a:t>9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–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40</a:t>
            </a:r>
            <a:r>
              <a:rPr lang="en-US" sz="2800" dirty="0" smtClean="0">
                <a:solidFill>
                  <a:schemeClr val="bg2"/>
                </a:solidFill>
              </a:rPr>
              <a:t> seminars</a:t>
            </a:r>
            <a:endParaRPr lang="ru-RU" sz="2800" dirty="0" smtClean="0">
              <a:solidFill>
                <a:schemeClr val="bg2"/>
              </a:solidFill>
            </a:endParaRPr>
          </a:p>
        </p:txBody>
      </p:sp>
      <p:pic>
        <p:nvPicPr>
          <p:cNvPr id="8196" name="Picture 4" descr="12027661_740479719413574_3510973895907649220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" y="3046198"/>
            <a:ext cx="5326732" cy="355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364088" y="3441425"/>
            <a:ext cx="35116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Town rehab center, Poltava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8A5D4-E845-4339-A0E6-BBC7DD0DE2D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357298"/>
            <a:ext cx="3092258" cy="327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3010" name="Picture 2" descr="МузейСабіні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643182"/>
            <a:ext cx="4639454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4035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5725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Museum inclusion program 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44036" name="Содержимое 2"/>
          <p:cNvSpPr>
            <a:spLocks noGrp="1"/>
          </p:cNvSpPr>
          <p:nvPr>
            <p:ph idx="1"/>
          </p:nvPr>
        </p:nvSpPr>
        <p:spPr>
          <a:xfrm>
            <a:off x="142875" y="1071563"/>
            <a:ext cx="5286375" cy="55721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 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8A5D4-E845-4339-A0E6-BBC7DD0DE2D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CRPD in Ukraine</a:t>
            </a:r>
            <a:endParaRPr lang="uk-UA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2007 – signed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2009 – ratified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2010 – ratification valid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2012 – initial report / parallel report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2015 – considered by UN (NGO Coalition participated)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2019 – report planned / simplified procedure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8A5D4-E845-4339-A0E6-BBC7DD0DE2D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62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83671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Parallel reports foci – 2012, 2019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28945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CRPD Articles </a:t>
            </a:r>
          </a:p>
          <a:p>
            <a:pPr marL="514350" indent="-514350">
              <a:buAutoNum type="arabicPlain" startAt="12"/>
            </a:pP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dirty="0" err="1" smtClean="0">
                <a:solidFill>
                  <a:schemeClr val="bg1"/>
                </a:solidFill>
              </a:rPr>
              <a:t>Quardianship</a:t>
            </a:r>
            <a:r>
              <a:rPr lang="en-US" dirty="0" smtClean="0">
                <a:solidFill>
                  <a:schemeClr val="bg1"/>
                </a:solidFill>
              </a:rPr>
              <a:t> vs. supported decision  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making</a:t>
            </a:r>
          </a:p>
          <a:p>
            <a:pPr marL="514350" indent="-514350">
              <a:buAutoNum type="arabicPlain" startAt="14"/>
            </a:pPr>
            <a:r>
              <a:rPr lang="en-US" dirty="0" smtClean="0">
                <a:solidFill>
                  <a:schemeClr val="bg1"/>
                </a:solidFill>
              </a:rPr>
              <a:t>     Placement into institution based on  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diagnosis (detention)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19      Community based support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23      Opportunity for the child to be cared in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the family and for adults - to marry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27      Supported employment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29      The right to vote (Constitution of Ukraine)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8A5D4-E845-4339-A0E6-BBC7DD0DE2D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01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All-Ukrainian NGO Coalition for persons with intellectual disabilities </a:t>
            </a:r>
            <a:r>
              <a:rPr lang="ru-RU" dirty="0" smtClean="0">
                <a:solidFill>
                  <a:srgbClr val="FAF02A"/>
                </a:solidFill>
              </a:rPr>
              <a:t/>
            </a:r>
            <a:br>
              <a:rPr lang="ru-RU" dirty="0" smtClean="0">
                <a:solidFill>
                  <a:srgbClr val="FAF02A"/>
                </a:solidFill>
              </a:rPr>
            </a:br>
            <a:endParaRPr lang="ru-RU" dirty="0">
              <a:solidFill>
                <a:srgbClr val="FAF02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Postal/actual Address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office 77, 50B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Vyshgorodska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Str., Kyiv, Ukraine, 04044</a:t>
            </a: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+38-067-659-29-36 </a:t>
            </a:r>
          </a:p>
          <a:p>
            <a:pPr algn="ctr"/>
            <a:r>
              <a:rPr lang="uk-UA" dirty="0" smtClean="0">
                <a:solidFill>
                  <a:srgbClr val="FFFF00"/>
                </a:solidFill>
                <a:hlinkClick r:id="rId2"/>
              </a:rPr>
              <a:t>Vgo.Coalition@gmail.Com</a:t>
            </a:r>
            <a:endParaRPr lang="ru-RU" dirty="0" smtClean="0">
              <a:solidFill>
                <a:srgbClr val="FFFF00"/>
              </a:solidFill>
            </a:endParaRPr>
          </a:p>
          <a:p>
            <a:pPr algn="ctr"/>
            <a:r>
              <a:rPr lang="uk-UA" dirty="0" err="1" smtClean="0">
                <a:solidFill>
                  <a:srgbClr val="FFFF00"/>
                </a:solidFill>
                <a:hlinkClick r:id="rId3"/>
              </a:rPr>
              <a:t>Www.Inteldisabilit</a:t>
            </a:r>
            <a:r>
              <a:rPr lang="en-US" dirty="0" err="1" smtClean="0">
                <a:solidFill>
                  <a:srgbClr val="FFFF00"/>
                </a:solidFill>
                <a:hlinkClick r:id="rId3"/>
              </a:rPr>
              <a:t>ies</a:t>
            </a:r>
            <a:r>
              <a:rPr lang="uk-UA" dirty="0" smtClean="0">
                <a:solidFill>
                  <a:srgbClr val="FFFF00"/>
                </a:solidFill>
                <a:hlinkClick r:id="rId3"/>
              </a:rPr>
              <a:t>-coalition.Kiev.Ua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Executive director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 Julia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Klepets</a:t>
            </a: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8A5D4-E845-4339-A0E6-BBC7DD0DE2D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036496" cy="4929188"/>
          </a:xfrm>
        </p:spPr>
        <p:txBody>
          <a:bodyPr/>
          <a:lstStyle/>
          <a:p>
            <a:pPr lvl="0" algn="just">
              <a:buNone/>
            </a:pP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from 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2004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it p</a:t>
            </a:r>
            <a:r>
              <a:rPr lang="en-US" sz="2800" dirty="0" smtClean="0">
                <a:solidFill>
                  <a:schemeClr val="bg2"/>
                </a:solidFill>
              </a:rPr>
              <a:t>romotes equal rights and community inclusion of persons with intellectual disabilities (ID) in Ukraine: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     - advocates for the </a:t>
            </a:r>
            <a:r>
              <a:rPr lang="en-US" sz="2800" b="1" dirty="0" smtClean="0">
                <a:solidFill>
                  <a:schemeClr val="bg2"/>
                </a:solidFill>
              </a:rPr>
              <a:t>rights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     - represents </a:t>
            </a:r>
            <a:r>
              <a:rPr lang="en-US" sz="2800" b="1" dirty="0" smtClean="0">
                <a:solidFill>
                  <a:schemeClr val="bg2"/>
                </a:solidFill>
              </a:rPr>
              <a:t>interests</a:t>
            </a:r>
            <a:r>
              <a:rPr lang="en-US" sz="2800" dirty="0" smtClean="0">
                <a:solidFill>
                  <a:schemeClr val="bg2"/>
                </a:solidFill>
              </a:rPr>
              <a:t> of persons with ID and families on national and local levels (</a:t>
            </a:r>
            <a:r>
              <a:rPr lang="en-US" sz="2800" b="1" dirty="0" smtClean="0">
                <a:solidFill>
                  <a:schemeClr val="bg2"/>
                </a:solidFill>
              </a:rPr>
              <a:t>about </a:t>
            </a:r>
            <a:r>
              <a:rPr lang="en-US" sz="2800" b="1" dirty="0">
                <a:solidFill>
                  <a:schemeClr val="bg2"/>
                </a:solidFill>
              </a:rPr>
              <a:t>9</a:t>
            </a:r>
            <a:r>
              <a:rPr lang="en-US" sz="2800" b="1" dirty="0" smtClean="0">
                <a:solidFill>
                  <a:schemeClr val="bg2"/>
                </a:solidFill>
              </a:rPr>
              <a:t>0,000 </a:t>
            </a:r>
            <a:r>
              <a:rPr lang="en-US" sz="2800" dirty="0" smtClean="0">
                <a:solidFill>
                  <a:schemeClr val="bg2"/>
                </a:solidFill>
              </a:rPr>
              <a:t>Ukrainians are awarded disability status due to intellectual disabilities)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>    - promotes </a:t>
            </a:r>
            <a:r>
              <a:rPr lang="en-US" sz="2800" b="1" dirty="0" smtClean="0">
                <a:solidFill>
                  <a:schemeClr val="bg2"/>
                </a:solidFill>
              </a:rPr>
              <a:t>community based services</a:t>
            </a:r>
            <a:r>
              <a:rPr lang="en-US" sz="2800" dirty="0" smtClean="0">
                <a:solidFill>
                  <a:schemeClr val="bg2"/>
                </a:solidFill>
              </a:rPr>
              <a:t>: supported living, day care, supported employment, supported decision </a:t>
            </a:r>
            <a:r>
              <a:rPr lang="en-US" sz="2800" dirty="0" err="1" smtClean="0">
                <a:solidFill>
                  <a:schemeClr val="bg2"/>
                </a:solidFill>
              </a:rPr>
              <a:t>maling</a:t>
            </a:r>
            <a:r>
              <a:rPr lang="en-US" sz="2800" dirty="0" smtClean="0">
                <a:solidFill>
                  <a:schemeClr val="bg2"/>
                </a:solidFill>
              </a:rPr>
              <a:t>, individual support networks   </a:t>
            </a:r>
            <a:endParaRPr lang="ru-RU" sz="2800" dirty="0" smtClean="0">
              <a:solidFill>
                <a:schemeClr val="bg2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01090" cy="1143000"/>
          </a:xfrm>
        </p:spPr>
        <p:txBody>
          <a:bodyPr/>
          <a:lstStyle/>
          <a:p>
            <a:pPr eaLnBrk="1" hangingPunct="1"/>
            <a:r>
              <a:rPr lang="en-US" sz="5400" b="1" dirty="0">
                <a:solidFill>
                  <a:schemeClr val="bg2"/>
                </a:solidFill>
              </a:rPr>
              <a:t>N</a:t>
            </a:r>
            <a:r>
              <a:rPr lang="en-US" sz="5400" b="1" dirty="0" smtClean="0">
                <a:solidFill>
                  <a:schemeClr val="bg2"/>
                </a:solidFill>
              </a:rPr>
              <a:t>GO "Coalition"</a:t>
            </a:r>
            <a:endParaRPr lang="ru-RU" sz="5400" b="1" dirty="0" smtClean="0">
              <a:solidFill>
                <a:schemeClr val="bg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8A5D4-E845-4339-A0E6-BBC7DD0DE2D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Arial" charset="0"/>
              </a:rPr>
              <a:t>THANK YOU!!!</a:t>
            </a:r>
            <a:endParaRPr lang="ru-RU" b="1" dirty="0" smtClean="0"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28681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74" y="2643181"/>
            <a:ext cx="3929090" cy="3638399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688" cy="11430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NGO Coalition </a:t>
            </a:r>
            <a:endParaRPr lang="ru-RU" sz="5400" b="1" dirty="0" smtClean="0">
              <a:solidFill>
                <a:schemeClr val="bg1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85721" y="1196752"/>
            <a:ext cx="8174068" cy="532787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8A5D4-E845-4339-A0E6-BBC7DD0DE2D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24300" y="2708275"/>
            <a:ext cx="4968875" cy="34274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428736"/>
            <a:ext cx="35719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2"/>
                </a:solidFill>
              </a:rPr>
              <a:t>umbrella NGO for  </a:t>
            </a:r>
            <a:r>
              <a:rPr lang="en-US" sz="2800" b="1" dirty="0" smtClean="0">
                <a:solidFill>
                  <a:schemeClr val="bg2"/>
                </a:solidFill>
              </a:rPr>
              <a:t>116 grass root NGOs and agencies</a:t>
            </a:r>
          </a:p>
          <a:p>
            <a:pPr eaLnBrk="1" hangingPunct="1"/>
            <a:endParaRPr lang="en-US" sz="2800" b="1" dirty="0">
              <a:solidFill>
                <a:schemeClr val="bg2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2"/>
                </a:solidFill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</a:rPr>
              <a:t>14 000 families </a:t>
            </a:r>
            <a:r>
              <a:rPr lang="en-US" sz="2800" dirty="0" smtClean="0">
                <a:solidFill>
                  <a:schemeClr val="bg2"/>
                </a:solidFill>
              </a:rPr>
              <a:t>from </a:t>
            </a:r>
            <a:r>
              <a:rPr lang="uk-UA" sz="2800" dirty="0" smtClean="0">
                <a:solidFill>
                  <a:schemeClr val="bg2"/>
                </a:solidFill>
              </a:rPr>
              <a:t>22 </a:t>
            </a:r>
            <a:r>
              <a:rPr lang="en-US" sz="2800" dirty="0" smtClean="0">
                <a:solidFill>
                  <a:schemeClr val="bg2"/>
                </a:solidFill>
              </a:rPr>
              <a:t>regions</a:t>
            </a:r>
            <a:endParaRPr lang="uk-UA" sz="2800" dirty="0" smtClean="0">
              <a:solidFill>
                <a:schemeClr val="bg2"/>
              </a:solidFill>
            </a:endParaRPr>
          </a:p>
          <a:p>
            <a:pPr eaLnBrk="1" hangingPunct="1"/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over </a:t>
            </a:r>
            <a:r>
              <a:rPr lang="uk-UA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1000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professionals </a:t>
            </a:r>
          </a:p>
          <a:p>
            <a:pPr eaLnBrk="1" hangingPunct="1"/>
            <a:endParaRPr lang="en-US" sz="28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over 1000 volunteers</a:t>
            </a:r>
          </a:p>
          <a:p>
            <a:pPr eaLnBrk="1" hangingPunct="1"/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eaLnBrk="1" hangingPunct="1"/>
            <a:endParaRPr lang="ru-RU" sz="28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8686800" cy="1143000"/>
          </a:xfrm>
          <a:noFill/>
        </p:spPr>
        <p:txBody>
          <a:bodyPr/>
          <a:lstStyle/>
          <a:p>
            <a:r>
              <a:rPr lang="en-US" sz="2800" b="1" dirty="0" smtClean="0">
                <a:solidFill>
                  <a:schemeClr val="bg2"/>
                </a:solidFill>
                <a:effectLst/>
                <a:latin typeface="Arial" charset="0"/>
              </a:rPr>
              <a:t>Coalition – is the net of organizations of parents and specialists for persons with ID</a:t>
            </a:r>
            <a:endParaRPr lang="ru-RU" sz="2800" b="1" dirty="0" smtClean="0"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1412875"/>
            <a:ext cx="8248678" cy="5445125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Ukraine</a:t>
            </a:r>
            <a:endParaRPr lang="uk-UA" b="1" dirty="0" smtClean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</a:t>
            </a:r>
            <a:r>
              <a:rPr lang="en-US" sz="2800" dirty="0" smtClean="0">
                <a:solidFill>
                  <a:schemeClr val="bg2"/>
                </a:solidFill>
              </a:rPr>
              <a:t>persons with  disabilities 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>– about 2,</a:t>
            </a:r>
            <a:r>
              <a:rPr lang="uk-UA" sz="2800" dirty="0" smtClean="0">
                <a:solidFill>
                  <a:schemeClr val="bg2"/>
                </a:solidFill>
              </a:rPr>
              <a:t>7</a:t>
            </a:r>
            <a:r>
              <a:rPr lang="en-US" sz="2800" dirty="0" smtClean="0">
                <a:solidFill>
                  <a:schemeClr val="bg2"/>
                </a:solidFill>
              </a:rPr>
              <a:t> millions (up to </a:t>
            </a:r>
            <a:r>
              <a:rPr lang="uk-UA" sz="2800" dirty="0" smtClean="0">
                <a:solidFill>
                  <a:schemeClr val="bg2"/>
                </a:solidFill>
              </a:rPr>
              <a:t>7</a:t>
            </a:r>
            <a:r>
              <a:rPr lang="en-US" sz="2800" dirty="0" smtClean="0">
                <a:solidFill>
                  <a:schemeClr val="bg2"/>
                </a:solidFill>
              </a:rPr>
              <a:t>%</a:t>
            </a:r>
            <a:r>
              <a:rPr lang="uk-UA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>population)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    disability due to psychiatric diagnoses – more than </a:t>
            </a:r>
            <a:r>
              <a:rPr lang="uk-UA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>261</a:t>
            </a:r>
            <a:r>
              <a:rPr lang="uk-UA" sz="2800" dirty="0" smtClean="0">
                <a:solidFill>
                  <a:schemeClr val="bg2"/>
                </a:solidFill>
              </a:rPr>
              <a:t>,000 </a:t>
            </a:r>
            <a:r>
              <a:rPr lang="en-US" sz="2800" dirty="0" smtClean="0">
                <a:solidFill>
                  <a:schemeClr val="bg2"/>
                </a:solidFill>
              </a:rPr>
              <a:t>persons </a:t>
            </a:r>
            <a:r>
              <a:rPr lang="uk-UA" sz="2800" dirty="0" smtClean="0">
                <a:solidFill>
                  <a:schemeClr val="bg2"/>
                </a:solidFill>
              </a:rPr>
              <a:t> (</a:t>
            </a:r>
            <a:r>
              <a:rPr lang="en-US" sz="2800" dirty="0" smtClean="0">
                <a:solidFill>
                  <a:schemeClr val="bg2"/>
                </a:solidFill>
              </a:rPr>
              <a:t>more than </a:t>
            </a:r>
            <a:r>
              <a:rPr lang="uk-UA" sz="2800" dirty="0" smtClean="0">
                <a:solidFill>
                  <a:schemeClr val="bg2"/>
                </a:solidFill>
              </a:rPr>
              <a:t>10%</a:t>
            </a:r>
            <a:r>
              <a:rPr lang="en-US" sz="2800" dirty="0" smtClean="0">
                <a:solidFill>
                  <a:schemeClr val="bg2"/>
                </a:solidFill>
              </a:rPr>
              <a:t> of those with disabilities</a:t>
            </a:r>
            <a:r>
              <a:rPr lang="uk-UA" sz="2800" dirty="0" smtClean="0">
                <a:solidFill>
                  <a:schemeClr val="bg2"/>
                </a:solidFill>
              </a:rPr>
              <a:t>)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   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  about 90 thousand persons with ID </a:t>
            </a:r>
            <a:endParaRPr lang="uk-UA" sz="28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23950"/>
          </a:xfrm>
        </p:spPr>
        <p:txBody>
          <a:bodyPr/>
          <a:lstStyle/>
          <a:p>
            <a:r>
              <a:rPr lang="en-US" sz="4000" b="1" dirty="0" err="1" smtClean="0">
                <a:solidFill>
                  <a:schemeClr val="bg2"/>
                </a:solidFill>
              </a:rPr>
              <a:t>Institutialization</a:t>
            </a:r>
            <a:r>
              <a:rPr lang="en-US" sz="4000" b="1" dirty="0" smtClean="0">
                <a:solidFill>
                  <a:schemeClr val="bg2"/>
                </a:solidFill>
              </a:rPr>
              <a:t> </a:t>
            </a:r>
            <a:br>
              <a:rPr lang="en-US" sz="4000" b="1" dirty="0" smtClean="0">
                <a:solidFill>
                  <a:schemeClr val="bg2"/>
                </a:solidFill>
              </a:rPr>
            </a:br>
            <a:r>
              <a:rPr lang="en-US" sz="4000" b="1" dirty="0" smtClean="0">
                <a:solidFill>
                  <a:schemeClr val="bg2"/>
                </a:solidFill>
              </a:rPr>
              <a:t> </a:t>
            </a:r>
            <a:endParaRPr lang="uk-UA" sz="4000" b="1" dirty="0" smtClean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28800"/>
            <a:ext cx="88392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bg2"/>
                </a:solidFill>
              </a:rPr>
              <a:t>    10 000 children  out of schools (2015 UPO)</a:t>
            </a:r>
          </a:p>
          <a:p>
            <a:pPr>
              <a:buFont typeface="Wingdings" pitchFamily="2" charset="2"/>
              <a:buNone/>
            </a:pPr>
            <a:endParaRPr lang="en-US" sz="2800" b="1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800" b="1" dirty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bg2"/>
                </a:solidFill>
              </a:rPr>
              <a:t>    about 60000 adults in care institutions (welfare system and mental hospitals) </a:t>
            </a:r>
          </a:p>
          <a:p>
            <a:pPr>
              <a:buFont typeface="Wingdings" pitchFamily="2" charset="2"/>
              <a:buNone/>
            </a:pPr>
            <a:endParaRPr lang="en-US" sz="2800" b="1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bg2"/>
                </a:solidFill>
              </a:rPr>
              <a:t>  </a:t>
            </a:r>
          </a:p>
          <a:p>
            <a:pPr>
              <a:buFont typeface="Wingdings" pitchFamily="2" charset="2"/>
              <a:buNone/>
            </a:pPr>
            <a:endParaRPr lang="uk-UA" sz="28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бражение 5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88843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Activities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214422"/>
            <a:ext cx="8606760" cy="5382929"/>
          </a:xfrm>
        </p:spPr>
        <p:txBody>
          <a:bodyPr/>
          <a:lstStyle/>
          <a:p>
            <a:pPr marL="4675188" lvl="0" indent="-457200">
              <a:buAutoNum type="arabicPeriod"/>
            </a:pPr>
            <a:r>
              <a:rPr lang="en-US" sz="2200" dirty="0" smtClean="0">
                <a:solidFill>
                  <a:schemeClr val="bg2"/>
                </a:solidFill>
              </a:rPr>
              <a:t>Representation of the rights and interests of people with intellectual disabilities (ID), their mothers (fathers), professionals and care givers at national authorities</a:t>
            </a:r>
          </a:p>
          <a:p>
            <a:pPr marL="4675188" lvl="0" indent="-457200">
              <a:buAutoNum type="arabicPeriod"/>
            </a:pPr>
            <a:r>
              <a:rPr lang="en-US" sz="2200" dirty="0" smtClean="0">
                <a:solidFill>
                  <a:schemeClr val="bg2"/>
                </a:solidFill>
              </a:rPr>
              <a:t>promotion of equal gender distribution of care over persons with ID,</a:t>
            </a:r>
          </a:p>
          <a:p>
            <a:pPr marL="4675188" lvl="0" indent="-457200">
              <a:buAutoNum type="arabicPeriod"/>
            </a:pPr>
            <a:r>
              <a:rPr lang="en-US" sz="2200" dirty="0" smtClean="0">
                <a:solidFill>
                  <a:schemeClr val="bg2"/>
                </a:solidFill>
              </a:rPr>
              <a:t>negotiations with national authorities through participation in the Advisory Boards– the Cabinet of Ministers and three ministers.</a:t>
            </a:r>
            <a:endParaRPr lang="ru-RU" sz="2200" dirty="0" smtClean="0">
              <a:solidFill>
                <a:schemeClr val="bg2"/>
              </a:solidFill>
            </a:endParaRPr>
          </a:p>
          <a:p>
            <a:pPr marL="4217988" indent="0">
              <a:buNone/>
            </a:pP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8A3B4-5804-46C4-87E1-54F75DA68B7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Activities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bg2"/>
                </a:solidFill>
              </a:rPr>
              <a:t>4</a:t>
            </a:r>
            <a:r>
              <a:rPr lang="en-US" dirty="0" smtClean="0">
                <a:solidFill>
                  <a:schemeClr val="bg2"/>
                </a:solidFill>
              </a:rPr>
              <a:t>. Lobbying  re-orientation of institutionally based care into the community based one researches - campaigns </a:t>
            </a:r>
          </a:p>
          <a:p>
            <a:pPr>
              <a:buNone/>
            </a:pPr>
            <a:r>
              <a:rPr lang="en-US" dirty="0" smtClean="0">
                <a:solidFill>
                  <a:schemeClr val="bg2"/>
                </a:solidFill>
              </a:rPr>
              <a:t>5. publication of reports on analyses </a:t>
            </a:r>
          </a:p>
          <a:p>
            <a:pPr>
              <a:buNone/>
            </a:pPr>
            <a:r>
              <a:rPr lang="en-US" dirty="0" smtClean="0">
                <a:solidFill>
                  <a:schemeClr val="bg2"/>
                </a:solidFill>
              </a:rPr>
              <a:t>6. best practices of community based support, </a:t>
            </a:r>
          </a:p>
          <a:p>
            <a:pPr>
              <a:buNone/>
            </a:pPr>
            <a:r>
              <a:rPr lang="en-US" dirty="0" smtClean="0">
                <a:solidFill>
                  <a:schemeClr val="bg2"/>
                </a:solidFill>
              </a:rPr>
              <a:t>7. public events, Media involvement.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8A5D4-E845-4339-A0E6-BBC7DD0DE2D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Activities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bg2"/>
                </a:solidFill>
              </a:rPr>
              <a:t>8</a:t>
            </a:r>
            <a:r>
              <a:rPr lang="en-US" dirty="0" smtClean="0">
                <a:solidFill>
                  <a:schemeClr val="bg2"/>
                </a:solidFill>
              </a:rPr>
              <a:t>. Participation on the monitoring on the rights of persons with ID (Ombudsman+)</a:t>
            </a:r>
          </a:p>
          <a:p>
            <a:pPr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2"/>
                </a:solidFill>
              </a:rPr>
              <a:t>9. Monitoring of the drafts laws and sub-laws (CRPD 4.3 mechanism)</a:t>
            </a:r>
          </a:p>
          <a:p>
            <a:pPr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2"/>
                </a:solidFill>
              </a:rPr>
              <a:t>10. Promotion </a:t>
            </a:r>
            <a:r>
              <a:rPr lang="en-US" dirty="0">
                <a:solidFill>
                  <a:schemeClr val="bg2"/>
                </a:solidFill>
              </a:rPr>
              <a:t>reform of the state guardianship system over legally incapable adults</a:t>
            </a:r>
            <a:endParaRPr lang="en-US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en-US" dirty="0">
              <a:solidFill>
                <a:schemeClr val="bg2"/>
              </a:solidFill>
            </a:endParaRPr>
          </a:p>
          <a:p>
            <a:pPr>
              <a:buNone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8A5D4-E845-4339-A0E6-BBC7DD0DE2D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1432</TotalTime>
  <Words>618</Words>
  <Application>Microsoft Office PowerPoint</Application>
  <PresentationFormat>Экран (4:3)</PresentationFormat>
  <Paragraphs>107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All-Ukrainian NGO Coalition for Persons with Intellectual Disabilities</vt:lpstr>
      <vt:lpstr>NGO "Coalition"</vt:lpstr>
      <vt:lpstr>NGO Coalition </vt:lpstr>
      <vt:lpstr>Coalition – is the net of organizations of parents and specialists for persons with ID</vt:lpstr>
      <vt:lpstr>Ukraine</vt:lpstr>
      <vt:lpstr>Institutialization   </vt:lpstr>
      <vt:lpstr>Activities</vt:lpstr>
      <vt:lpstr>Activities</vt:lpstr>
      <vt:lpstr>Activities</vt:lpstr>
      <vt:lpstr>Activities</vt:lpstr>
      <vt:lpstr>Activities</vt:lpstr>
      <vt:lpstr>Public events, e.g. roundtable discussions “The right to love” – national / regional </vt:lpstr>
      <vt:lpstr>Презентация PowerPoint</vt:lpstr>
      <vt:lpstr>Training events, incl. peer trainings and self-advocacy network </vt:lpstr>
      <vt:lpstr>Info seminars for parents and family members </vt:lpstr>
      <vt:lpstr>Museum inclusion program </vt:lpstr>
      <vt:lpstr>CRPD in Ukraine</vt:lpstr>
      <vt:lpstr>Parallel reports foci – 2012, 2019</vt:lpstr>
      <vt:lpstr>  All-Ukrainian NGO Coalition for persons with intellectual disabilities  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 І Ч Н И Й   З В І Т  ЗА   2014 РІК</dc:title>
  <dc:creator>VGO Coalition</dc:creator>
  <cp:lastModifiedBy>Користувач Windows</cp:lastModifiedBy>
  <cp:revision>111</cp:revision>
  <dcterms:created xsi:type="dcterms:W3CDTF">2015-08-18T15:23:14Z</dcterms:created>
  <dcterms:modified xsi:type="dcterms:W3CDTF">2019-07-02T08:11:56Z</dcterms:modified>
</cp:coreProperties>
</file>