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5" r:id="rId5"/>
    <p:sldId id="266" r:id="rId6"/>
    <p:sldId id="267" r:id="rId7"/>
    <p:sldId id="261" r:id="rId8"/>
    <p:sldId id="259" r:id="rId9"/>
    <p:sldId id="262" r:id="rId10"/>
    <p:sldId id="263" r:id="rId11"/>
    <p:sldId id="269" r:id="rId12"/>
    <p:sldId id="268" r:id="rId13"/>
    <p:sldId id="260" r:id="rId14"/>
    <p:sldId id="270" r:id="rId15"/>
    <p:sldId id="273" r:id="rId16"/>
    <p:sldId id="271" r:id="rId17"/>
    <p:sldId id="275"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191" autoAdjust="0"/>
    <p:restoredTop sz="86410" autoAdjust="0"/>
  </p:normalViewPr>
  <p:slideViewPr>
    <p:cSldViewPr>
      <p:cViewPr varScale="1">
        <p:scale>
          <a:sx n="63" d="100"/>
          <a:sy n="63" d="100"/>
        </p:scale>
        <p:origin x="-8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454E6-2152-4490-A9BC-9244CE26804D}" type="datetimeFigureOut">
              <a:rPr lang="cs-CZ" smtClean="0"/>
              <a:t>7. 6. 2019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2C2EF-1008-4744-AE5C-F43CD3D862B9}" type="slidenum">
              <a:rPr lang="cs-CZ" smtClean="0"/>
              <a:t>‹#›</a:t>
            </a:fld>
            <a:endParaRPr lang="cs-CZ"/>
          </a:p>
        </p:txBody>
      </p:sp>
    </p:spTree>
    <p:extLst>
      <p:ext uri="{BB962C8B-B14F-4D97-AF65-F5344CB8AC3E}">
        <p14:creationId xmlns:p14="http://schemas.microsoft.com/office/powerpoint/2010/main" val="363443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B2C2EF-1008-4744-AE5C-F43CD3D862B9}" type="slidenum">
              <a:rPr lang="cs-CZ" smtClean="0"/>
              <a:t>3</a:t>
            </a:fld>
            <a:endParaRPr lang="cs-CZ"/>
          </a:p>
        </p:txBody>
      </p:sp>
    </p:spTree>
    <p:extLst>
      <p:ext uri="{BB962C8B-B14F-4D97-AF65-F5344CB8AC3E}">
        <p14:creationId xmlns:p14="http://schemas.microsoft.com/office/powerpoint/2010/main" val="321259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B2C2EF-1008-4744-AE5C-F43CD3D862B9}" type="slidenum">
              <a:rPr lang="cs-CZ" smtClean="0"/>
              <a:t>4</a:t>
            </a:fld>
            <a:endParaRPr lang="cs-CZ"/>
          </a:p>
        </p:txBody>
      </p:sp>
    </p:spTree>
    <p:extLst>
      <p:ext uri="{BB962C8B-B14F-4D97-AF65-F5344CB8AC3E}">
        <p14:creationId xmlns:p14="http://schemas.microsoft.com/office/powerpoint/2010/main" val="99278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B2C2EF-1008-4744-AE5C-F43CD3D862B9}" type="slidenum">
              <a:rPr lang="cs-CZ" smtClean="0"/>
              <a:t>5</a:t>
            </a:fld>
            <a:endParaRPr lang="cs-CZ"/>
          </a:p>
        </p:txBody>
      </p:sp>
    </p:spTree>
    <p:extLst>
      <p:ext uri="{BB962C8B-B14F-4D97-AF65-F5344CB8AC3E}">
        <p14:creationId xmlns:p14="http://schemas.microsoft.com/office/powerpoint/2010/main" val="325532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B2C2EF-1008-4744-AE5C-F43CD3D862B9}" type="slidenum">
              <a:rPr lang="cs-CZ" smtClean="0"/>
              <a:t>6</a:t>
            </a:fld>
            <a:endParaRPr lang="cs-CZ"/>
          </a:p>
        </p:txBody>
      </p:sp>
    </p:spTree>
    <p:extLst>
      <p:ext uri="{BB962C8B-B14F-4D97-AF65-F5344CB8AC3E}">
        <p14:creationId xmlns:p14="http://schemas.microsoft.com/office/powerpoint/2010/main" val="176671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BA5AFA9-DDA0-44E0-8EC6-63B5A19E3A86}" type="datetimeFigureOut">
              <a:rPr lang="cs-CZ" smtClean="0"/>
              <a:t>7. 6. 2019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50CC23-3304-48C0-9B83-A4CCDFAE2DE4}" type="slidenum">
              <a:rPr lang="cs-CZ" smtClean="0"/>
              <a:t>‹#›</a:t>
            </a:fld>
            <a:endParaRPr lang="cs-CZ"/>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4BA5AFA9-DDA0-44E0-8EC6-63B5A19E3A86}" type="datetimeFigureOut">
              <a:rPr lang="cs-CZ" smtClean="0"/>
              <a:t>7. 6. 2019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BA5AFA9-DDA0-44E0-8EC6-63B5A19E3A86}" type="datetimeFigureOut">
              <a:rPr lang="cs-CZ" smtClean="0"/>
              <a:t>7. 6. 2019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4BA5AFA9-DDA0-44E0-8EC6-63B5A19E3A86}" type="datetimeFigureOut">
              <a:rPr lang="cs-CZ" smtClean="0"/>
              <a:t>7. 6. 2019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BA5AFA9-DDA0-44E0-8EC6-63B5A19E3A86}" type="datetimeFigureOut">
              <a:rPr lang="cs-CZ" smtClean="0"/>
              <a:t>7. 6. 2019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50CC23-3304-48C0-9B83-A4CCDFAE2DE4}" type="slidenum">
              <a:rPr lang="cs-CZ" smtClean="0"/>
              <a:t>‹#›</a:t>
            </a:fld>
            <a:endParaRPr lang="cs-CZ"/>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BA5AFA9-DDA0-44E0-8EC6-63B5A19E3A86}" type="datetimeFigureOut">
              <a:rPr lang="cs-CZ" smtClean="0"/>
              <a:t>7. 6. 2019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BA5AFA9-DDA0-44E0-8EC6-63B5A19E3A86}" type="datetimeFigureOut">
              <a:rPr lang="cs-CZ" smtClean="0"/>
              <a:t>7. 6. 2019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A50CC23-3304-48C0-9B83-A4CCDFAE2DE4}" type="slidenum">
              <a:rPr lang="cs-CZ" smtClean="0"/>
              <a:t>‹#›</a:t>
            </a:fld>
            <a:endParaRPr lang="cs-CZ"/>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4BA5AFA9-DDA0-44E0-8EC6-63B5A19E3A86}" type="datetimeFigureOut">
              <a:rPr lang="cs-CZ" smtClean="0"/>
              <a:t>7. 6. 2019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5AFA9-DDA0-44E0-8EC6-63B5A19E3A86}" type="datetimeFigureOut">
              <a:rPr lang="cs-CZ" smtClean="0"/>
              <a:t>7. 6. 2019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BA5AFA9-DDA0-44E0-8EC6-63B5A19E3A86}" type="datetimeFigureOut">
              <a:rPr lang="cs-CZ" smtClean="0"/>
              <a:t>7. 6. 2019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50CC23-3304-48C0-9B83-A4CCDFAE2DE4}" type="slidenum">
              <a:rPr lang="cs-CZ" smtClean="0"/>
              <a:t>‹#›</a:t>
            </a:fld>
            <a:endParaRPr lang="cs-CZ"/>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BA5AFA9-DDA0-44E0-8EC6-63B5A19E3A86}" type="datetimeFigureOut">
              <a:rPr lang="cs-CZ" smtClean="0"/>
              <a:t>7. 6. 2019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50CC23-3304-48C0-9B83-A4CCDFAE2DE4}"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BA5AFA9-DDA0-44E0-8EC6-63B5A19E3A86}" type="datetimeFigureOut">
              <a:rPr lang="cs-CZ" smtClean="0"/>
              <a:t>7. 6. 2019</a:t>
            </a:fld>
            <a:endParaRPr lang="cs-CZ"/>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cs-CZ"/>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50CC23-3304-48C0-9B83-A4CCDFAE2DE4}"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ld.org.uk/resources/easy-read-information/money/" TargetMode="External"/><Relationship Id="rId2" Type="http://schemas.openxmlformats.org/officeDocument/2006/relationships/hyperlink" Target="https://www.bizchut.org.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hyperlink" Target="http://www.spmpcr.cz/" TargetMode="External"/><Relationship Id="rId2" Type="http://schemas.openxmlformats.org/officeDocument/2006/relationships/hyperlink" Target="mailto:camille.latimier@spmpcr.cz" TargetMode="External"/><Relationship Id="rId1" Type="http://schemas.openxmlformats.org/officeDocument/2006/relationships/slideLayout" Target="../slideLayouts/slideLayout3.xml"/><Relationship Id="rId4" Type="http://schemas.openxmlformats.org/officeDocument/2006/relationships/hyperlink" Target="https://www.facebook.com/spmpc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Accessible Banking</a:t>
            </a:r>
            <a:endParaRPr lang="en-GB" noProof="0" dirty="0"/>
          </a:p>
        </p:txBody>
      </p:sp>
      <p:sp>
        <p:nvSpPr>
          <p:cNvPr id="3" name="Podnadpis 2"/>
          <p:cNvSpPr>
            <a:spLocks noGrp="1"/>
          </p:cNvSpPr>
          <p:nvPr>
            <p:ph type="subTitle" idx="1"/>
          </p:nvPr>
        </p:nvSpPr>
        <p:spPr/>
        <p:txBody>
          <a:bodyPr/>
          <a:lstStyle/>
          <a:p>
            <a:r>
              <a:rPr lang="en-GB" noProof="0" dirty="0" smtClean="0"/>
              <a:t>Camille Latimier</a:t>
            </a:r>
          </a:p>
          <a:p>
            <a:r>
              <a:rPr lang="en-GB" noProof="0" dirty="0" smtClean="0"/>
              <a:t>Inclusion Czech Republic,</a:t>
            </a:r>
          </a:p>
          <a:p>
            <a:r>
              <a:rPr lang="en-GB" noProof="0" dirty="0" smtClean="0"/>
              <a:t>Vilnius, 6 June 2019</a:t>
            </a:r>
            <a:endParaRPr lang="en-GB" noProof="0" dirty="0"/>
          </a:p>
        </p:txBody>
      </p:sp>
      <p:pic>
        <p:nvPicPr>
          <p:cNvPr id="1026" name="Picture 2" descr="Pení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573016"/>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do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646351"/>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tební kar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960" y="5127999"/>
            <a:ext cx="1616440" cy="161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29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33400"/>
            <a:ext cx="9144000" cy="990600"/>
          </a:xfrm>
        </p:spPr>
        <p:txBody>
          <a:bodyPr>
            <a:normAutofit fontScale="90000"/>
          </a:bodyPr>
          <a:lstStyle/>
          <a:p>
            <a:r>
              <a:rPr lang="en-GB" noProof="0" dirty="0" smtClean="0"/>
              <a:t>Collaboration with the Czech Bank Association</a:t>
            </a:r>
            <a:endParaRPr lang="en-GB" noProof="0" dirty="0"/>
          </a:p>
        </p:txBody>
      </p:sp>
      <p:sp>
        <p:nvSpPr>
          <p:cNvPr id="3" name="Zástupný symbol pro obsah 2"/>
          <p:cNvSpPr>
            <a:spLocks noGrp="1"/>
          </p:cNvSpPr>
          <p:nvPr>
            <p:ph idx="1"/>
          </p:nvPr>
        </p:nvSpPr>
        <p:spPr/>
        <p:txBody>
          <a:bodyPr>
            <a:normAutofit/>
          </a:bodyPr>
          <a:lstStyle/>
          <a:p>
            <a:r>
              <a:rPr lang="en-GB" noProof="0" dirty="0" smtClean="0"/>
              <a:t>Position paper about the problems we encounter</a:t>
            </a:r>
          </a:p>
          <a:p>
            <a:pPr lvl="1"/>
            <a:r>
              <a:rPr lang="en-GB" noProof="0" dirty="0" smtClean="0"/>
              <a:t>Case studies</a:t>
            </a:r>
          </a:p>
          <a:p>
            <a:pPr lvl="1"/>
            <a:r>
              <a:rPr lang="en-GB" noProof="0" dirty="0" smtClean="0"/>
              <a:t>Proposals for reasonable accommodations/adjustments </a:t>
            </a:r>
          </a:p>
          <a:p>
            <a:r>
              <a:rPr lang="en-GB" noProof="0" dirty="0" smtClean="0"/>
              <a:t>Proposal for collaboration</a:t>
            </a:r>
          </a:p>
          <a:p>
            <a:pPr lvl="1"/>
            <a:r>
              <a:rPr lang="en-GB" noProof="0" dirty="0" smtClean="0"/>
              <a:t>Seminar?</a:t>
            </a:r>
          </a:p>
          <a:p>
            <a:r>
              <a:rPr lang="en-GB" noProof="0" dirty="0" smtClean="0"/>
              <a:t>Meeting with the consumers‘ affairs working group</a:t>
            </a:r>
          </a:p>
          <a:p>
            <a:pPr lvl="1"/>
            <a:r>
              <a:rPr lang="en-GB" noProof="0" dirty="0" smtClean="0"/>
              <a:t>ETR materials about general terms and conditions !</a:t>
            </a:r>
          </a:p>
          <a:p>
            <a:pPr lvl="1"/>
            <a:r>
              <a:rPr lang="en-GB" noProof="0" dirty="0" smtClean="0"/>
              <a:t>Basic communication manual </a:t>
            </a:r>
          </a:p>
          <a:p>
            <a:pPr lvl="1"/>
            <a:r>
              <a:rPr lang="en-GB" noProof="0" dirty="0" smtClean="0"/>
              <a:t>Three parties contract</a:t>
            </a:r>
          </a:p>
          <a:p>
            <a:pPr lvl="1"/>
            <a:endParaRPr lang="en-GB" noProof="0" dirty="0"/>
          </a:p>
        </p:txBody>
      </p:sp>
    </p:spTree>
    <p:extLst>
      <p:ext uri="{BB962C8B-B14F-4D97-AF65-F5344CB8AC3E}">
        <p14:creationId xmlns:p14="http://schemas.microsoft.com/office/powerpoint/2010/main" val="234618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How we realise it?</a:t>
            </a:r>
            <a:endParaRPr lang="en-GB" noProof="0" dirty="0"/>
          </a:p>
        </p:txBody>
      </p:sp>
      <p:sp>
        <p:nvSpPr>
          <p:cNvPr id="3" name="Zástupný symbol pro obsah 2"/>
          <p:cNvSpPr>
            <a:spLocks noGrp="1"/>
          </p:cNvSpPr>
          <p:nvPr>
            <p:ph idx="1"/>
          </p:nvPr>
        </p:nvSpPr>
        <p:spPr/>
        <p:txBody>
          <a:bodyPr/>
          <a:lstStyle/>
          <a:p>
            <a:r>
              <a:rPr lang="en-GB" noProof="0" dirty="0" smtClean="0"/>
              <a:t>Contacts with individual banks:</a:t>
            </a:r>
          </a:p>
          <a:p>
            <a:pPr lvl="1"/>
            <a:r>
              <a:rPr lang="en-GB" noProof="0" dirty="0" smtClean="0"/>
              <a:t>General terms and conditions</a:t>
            </a:r>
          </a:p>
          <a:p>
            <a:pPr lvl="1"/>
            <a:r>
              <a:rPr lang="en-GB" noProof="0" dirty="0" smtClean="0"/>
              <a:t>Meeting with a bank Director about contact with clients (what are the different steps)</a:t>
            </a:r>
          </a:p>
          <a:p>
            <a:pPr lvl="1"/>
            <a:r>
              <a:rPr lang="en-GB" noProof="0" dirty="0" smtClean="0"/>
              <a:t>Look at the practical issues (internet banking, signature on a tablet)</a:t>
            </a:r>
          </a:p>
          <a:p>
            <a:pPr lvl="1"/>
            <a:endParaRPr lang="en-GB" noProof="0" dirty="0" smtClean="0"/>
          </a:p>
          <a:p>
            <a:pPr lvl="1"/>
            <a:endParaRPr lang="en-GB" noProof="0" dirty="0" smtClean="0"/>
          </a:p>
          <a:p>
            <a:r>
              <a:rPr lang="en-GB" noProof="0" dirty="0" smtClean="0"/>
              <a:t>Pro Bono legal office – private law lawyers‘ </a:t>
            </a:r>
          </a:p>
          <a:p>
            <a:pPr lvl="1"/>
            <a:r>
              <a:rPr lang="en-GB" noProof="0" dirty="0" smtClean="0"/>
              <a:t>Draft of the three parties contract</a:t>
            </a:r>
          </a:p>
          <a:p>
            <a:pPr marL="274320" lvl="1" indent="0">
              <a:buNone/>
            </a:pPr>
            <a:endParaRPr lang="en-GB" noProof="0" dirty="0" smtClean="0"/>
          </a:p>
          <a:p>
            <a:endParaRPr lang="en-GB" noProof="0" dirty="0"/>
          </a:p>
        </p:txBody>
      </p:sp>
    </p:spTree>
    <p:extLst>
      <p:ext uri="{BB962C8B-B14F-4D97-AF65-F5344CB8AC3E}">
        <p14:creationId xmlns:p14="http://schemas.microsoft.com/office/powerpoint/2010/main" val="3960433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Changes in our strategy </a:t>
            </a:r>
            <a:endParaRPr lang="en-GB" noProof="0" dirty="0"/>
          </a:p>
        </p:txBody>
      </p:sp>
      <p:sp>
        <p:nvSpPr>
          <p:cNvPr id="3" name="Zástupný symbol pro obsah 2"/>
          <p:cNvSpPr>
            <a:spLocks noGrp="1"/>
          </p:cNvSpPr>
          <p:nvPr>
            <p:ph idx="1"/>
          </p:nvPr>
        </p:nvSpPr>
        <p:spPr/>
        <p:txBody>
          <a:bodyPr/>
          <a:lstStyle/>
          <a:p>
            <a:r>
              <a:rPr lang="en-GB" noProof="0" dirty="0" smtClean="0"/>
              <a:t>Too many documents!</a:t>
            </a:r>
            <a:r>
              <a:rPr lang="en-GB" dirty="0" smtClean="0"/>
              <a:t> </a:t>
            </a:r>
            <a:r>
              <a:rPr lang="en-GB" noProof="0" dirty="0" smtClean="0"/>
              <a:t>Up to 9 terms and conditions</a:t>
            </a:r>
          </a:p>
          <a:p>
            <a:r>
              <a:rPr lang="en-GB" dirty="0" smtClean="0"/>
              <a:t>One document with different chapters</a:t>
            </a:r>
            <a:endParaRPr lang="en-GB" noProof="0" dirty="0" smtClean="0"/>
          </a:p>
          <a:p>
            <a:r>
              <a:rPr lang="en-GB" noProof="0" dirty="0" smtClean="0"/>
              <a:t>Practical approach – I need to do this…, you can do it this</a:t>
            </a:r>
            <a:r>
              <a:rPr lang="en-GB" baseline="0" noProof="0" dirty="0" smtClean="0"/>
              <a:t> way</a:t>
            </a:r>
            <a:endParaRPr lang="en-GB" noProof="0" dirty="0" smtClean="0"/>
          </a:p>
          <a:p>
            <a:endParaRPr lang="en-GB" noProof="0" dirty="0" smtClean="0"/>
          </a:p>
          <a:p>
            <a:endParaRPr lang="en-GB" noProof="0" dirty="0" smtClean="0"/>
          </a:p>
          <a:p>
            <a:r>
              <a:rPr lang="en-GB" noProof="0" dirty="0" smtClean="0"/>
              <a:t>Czech National Bank – Ministry of Justice </a:t>
            </a:r>
            <a:endParaRPr lang="en-GB" noProof="0" dirty="0"/>
          </a:p>
        </p:txBody>
      </p:sp>
    </p:spTree>
    <p:extLst>
      <p:ext uri="{BB962C8B-B14F-4D97-AF65-F5344CB8AC3E}">
        <p14:creationId xmlns:p14="http://schemas.microsoft.com/office/powerpoint/2010/main" val="186570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ETR manual about bank accounts</a:t>
            </a:r>
            <a:endParaRPr lang="en-GB" noProof="0" dirty="0"/>
          </a:p>
        </p:txBody>
      </p:sp>
      <p:sp>
        <p:nvSpPr>
          <p:cNvPr id="3" name="Zástupný symbol pro obsah 2"/>
          <p:cNvSpPr>
            <a:spLocks noGrp="1"/>
          </p:cNvSpPr>
          <p:nvPr>
            <p:ph idx="1"/>
          </p:nvPr>
        </p:nvSpPr>
        <p:spPr/>
        <p:txBody>
          <a:bodyPr/>
          <a:lstStyle/>
          <a:p>
            <a:r>
              <a:rPr lang="en-GB" noProof="0" dirty="0" smtClean="0"/>
              <a:t>What is a bank account?</a:t>
            </a:r>
          </a:p>
          <a:p>
            <a:r>
              <a:rPr lang="en-GB" noProof="0" dirty="0" smtClean="0"/>
              <a:t>What you need to know before you open an account?</a:t>
            </a:r>
          </a:p>
          <a:p>
            <a:r>
              <a:rPr lang="en-GB" noProof="0" dirty="0" smtClean="0"/>
              <a:t>How can you pay? How can you withdraw money?</a:t>
            </a:r>
          </a:p>
          <a:p>
            <a:r>
              <a:rPr lang="en-GB" noProof="0" dirty="0" smtClean="0"/>
              <a:t>How you can open a bank account? What you need to prepare for it? </a:t>
            </a:r>
          </a:p>
          <a:p>
            <a:r>
              <a:rPr lang="en-GB" noProof="0" dirty="0" smtClean="0"/>
              <a:t>How to follow what is happening on your bank account?</a:t>
            </a:r>
          </a:p>
          <a:p>
            <a:r>
              <a:rPr lang="en-GB" noProof="0" dirty="0" smtClean="0"/>
              <a:t>What will happen during the meeting at the bank? What questions you will have to answer?</a:t>
            </a:r>
          </a:p>
          <a:p>
            <a:r>
              <a:rPr lang="en-GB" noProof="0" dirty="0" smtClean="0"/>
              <a:t>What to do if you don‘t want your account anymore? </a:t>
            </a:r>
          </a:p>
          <a:p>
            <a:endParaRPr lang="en-GB" noProof="0" dirty="0" smtClean="0"/>
          </a:p>
          <a:p>
            <a:endParaRPr lang="en-GB" noProof="0" dirty="0"/>
          </a:p>
        </p:txBody>
      </p:sp>
    </p:spTree>
    <p:extLst>
      <p:ext uri="{BB962C8B-B14F-4D97-AF65-F5344CB8AC3E}">
        <p14:creationId xmlns:p14="http://schemas.microsoft.com/office/powerpoint/2010/main" val="172876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Useful resources</a:t>
            </a:r>
            <a:endParaRPr lang="en-GB" noProof="0" dirty="0"/>
          </a:p>
        </p:txBody>
      </p:sp>
      <p:sp>
        <p:nvSpPr>
          <p:cNvPr id="3" name="Zástupný symbol pro obsah 2"/>
          <p:cNvSpPr>
            <a:spLocks noGrp="1"/>
          </p:cNvSpPr>
          <p:nvPr>
            <p:ph idx="1"/>
          </p:nvPr>
        </p:nvSpPr>
        <p:spPr/>
        <p:txBody>
          <a:bodyPr/>
          <a:lstStyle/>
          <a:p>
            <a:r>
              <a:rPr lang="en-GB" noProof="0" dirty="0" err="1" smtClean="0"/>
              <a:t>Bizchut</a:t>
            </a:r>
            <a:r>
              <a:rPr lang="en-GB" noProof="0" dirty="0" smtClean="0"/>
              <a:t> report on Alternative to Guardianship in Financial Affairs </a:t>
            </a:r>
            <a:r>
              <a:rPr lang="en-GB" noProof="0" dirty="0" smtClean="0">
                <a:hlinkClick r:id="rId2"/>
              </a:rPr>
              <a:t>https://www.bizchut.org.il</a:t>
            </a:r>
            <a:r>
              <a:rPr lang="en-GB" baseline="0" noProof="0" dirty="0" smtClean="0"/>
              <a:t> </a:t>
            </a:r>
            <a:endParaRPr lang="en-GB" noProof="0" dirty="0" smtClean="0"/>
          </a:p>
          <a:p>
            <a:endParaRPr lang="en-GB" noProof="0" dirty="0" smtClean="0"/>
          </a:p>
          <a:p>
            <a:r>
              <a:rPr lang="en-GB" noProof="0" dirty="0" smtClean="0"/>
              <a:t>ETR material about banking and money management:</a:t>
            </a:r>
          </a:p>
          <a:p>
            <a:pPr lvl="1"/>
            <a:r>
              <a:rPr lang="en-GB" noProof="0" dirty="0" smtClean="0"/>
              <a:t>British Institute of Learning Disabilities</a:t>
            </a:r>
          </a:p>
          <a:p>
            <a:pPr lvl="1"/>
            <a:r>
              <a:rPr lang="en-GB" noProof="0" dirty="0" smtClean="0">
                <a:hlinkClick r:id="rId3"/>
              </a:rPr>
              <a:t>http://www.bild.org.uk/resources/easy-read-information/money/</a:t>
            </a:r>
            <a:endParaRPr lang="en-GB" noProof="0" dirty="0" smtClean="0"/>
          </a:p>
          <a:p>
            <a:pPr lvl="1"/>
            <a:r>
              <a:rPr lang="en-GB" noProof="0" dirty="0" smtClean="0"/>
              <a:t>Banking made clear</a:t>
            </a:r>
          </a:p>
          <a:p>
            <a:pPr lvl="1"/>
            <a:endParaRPr lang="en-GB" noProof="0" dirty="0"/>
          </a:p>
        </p:txBody>
      </p:sp>
    </p:spTree>
    <p:extLst>
      <p:ext uri="{BB962C8B-B14F-4D97-AF65-F5344CB8AC3E}">
        <p14:creationId xmlns:p14="http://schemas.microsoft.com/office/powerpoint/2010/main" val="273296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92080"/>
            <a:ext cx="2273368" cy="2348888"/>
          </a:xfrm>
        </p:spPr>
        <p:txBody>
          <a:bodyPr/>
          <a:lstStyle/>
          <a:p>
            <a:r>
              <a:rPr lang="en-GB" sz="2800" noProof="0" dirty="0" smtClean="0"/>
              <a:t>Alternatives to Guardianship in Financial Affairs</a:t>
            </a:r>
            <a:endParaRPr lang="en-GB" sz="2800" noProof="0" dirty="0"/>
          </a:p>
        </p:txBody>
      </p:sp>
      <p:graphicFrame>
        <p:nvGraphicFramePr>
          <p:cNvPr id="5" name="Zástupný symbol pro obsah 4"/>
          <p:cNvGraphicFramePr>
            <a:graphicFrameLocks noGrp="1" noChangeAspect="1"/>
          </p:cNvGraphicFramePr>
          <p:nvPr>
            <p:ph idx="1"/>
            <p:extLst>
              <p:ext uri="{D42A27DB-BD31-4B8C-83A1-F6EECF244321}">
                <p14:modId xmlns:p14="http://schemas.microsoft.com/office/powerpoint/2010/main" val="1219743376"/>
              </p:ext>
            </p:extLst>
          </p:nvPr>
        </p:nvGraphicFramePr>
        <p:xfrm>
          <a:off x="3851920" y="404664"/>
          <a:ext cx="4467418" cy="6322394"/>
        </p:xfrm>
        <a:graphic>
          <a:graphicData uri="http://schemas.openxmlformats.org/presentationml/2006/ole">
            <mc:AlternateContent xmlns:mc="http://schemas.openxmlformats.org/markup-compatibility/2006">
              <mc:Choice xmlns:v="urn:schemas-microsoft-com:vml" Requires="v">
                <p:oleObj spid="_x0000_s2056" name="Acrobat Document" r:id="rId3" imgW="5667177" imgH="8019676" progId="AcroExch.Document.DC">
                  <p:embed/>
                </p:oleObj>
              </mc:Choice>
              <mc:Fallback>
                <p:oleObj name="Acrobat Document" r:id="rId3" imgW="5667177" imgH="8019676" progId="AcroExch.Document.DC">
                  <p:embed/>
                  <p:pic>
                    <p:nvPicPr>
                      <p:cNvPr id="0" name=""/>
                      <p:cNvPicPr/>
                      <p:nvPr/>
                    </p:nvPicPr>
                    <p:blipFill>
                      <a:blip r:embed="rId4"/>
                      <a:stretch>
                        <a:fillRect/>
                      </a:stretch>
                    </p:blipFill>
                    <p:spPr>
                      <a:xfrm>
                        <a:off x="3851920" y="404664"/>
                        <a:ext cx="4467418" cy="6322394"/>
                      </a:xfrm>
                      <a:prstGeom prst="rect">
                        <a:avLst/>
                      </a:prstGeom>
                    </p:spPr>
                  </p:pic>
                </p:oleObj>
              </mc:Fallback>
            </mc:AlternateContent>
          </a:graphicData>
        </a:graphic>
      </p:graphicFrame>
    </p:spTree>
    <p:extLst>
      <p:ext uri="{BB962C8B-B14F-4D97-AF65-F5344CB8AC3E}">
        <p14:creationId xmlns:p14="http://schemas.microsoft.com/office/powerpoint/2010/main" val="1974098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692696"/>
            <a:ext cx="2201360" cy="1361256"/>
          </a:xfrm>
        </p:spPr>
        <p:txBody>
          <a:bodyPr/>
          <a:lstStyle/>
          <a:p>
            <a:r>
              <a:rPr lang="en-GB" sz="3200" noProof="0" dirty="0" smtClean="0"/>
              <a:t>Banking made clear</a:t>
            </a:r>
            <a:endParaRPr lang="en-GB" sz="3200" noProof="0" dirty="0"/>
          </a:p>
        </p:txBody>
      </p:sp>
      <p:graphicFrame>
        <p:nvGraphicFramePr>
          <p:cNvPr id="4" name="Zástupný symbol pro obsah 3"/>
          <p:cNvGraphicFramePr>
            <a:graphicFrameLocks noGrp="1" noChangeAspect="1"/>
          </p:cNvGraphicFramePr>
          <p:nvPr>
            <p:ph idx="1"/>
            <p:extLst>
              <p:ext uri="{D42A27DB-BD31-4B8C-83A1-F6EECF244321}">
                <p14:modId xmlns:p14="http://schemas.microsoft.com/office/powerpoint/2010/main" val="2548242908"/>
              </p:ext>
            </p:extLst>
          </p:nvPr>
        </p:nvGraphicFramePr>
        <p:xfrm>
          <a:off x="3860800" y="792163"/>
          <a:ext cx="3937000" cy="5578475"/>
        </p:xfrm>
        <a:graphic>
          <a:graphicData uri="http://schemas.openxmlformats.org/presentationml/2006/ole">
            <mc:AlternateContent xmlns:mc="http://schemas.openxmlformats.org/markup-compatibility/2006">
              <mc:Choice xmlns:v="urn:schemas-microsoft-com:vml" Requires="v">
                <p:oleObj spid="_x0000_s1033" name="Acrobat Document" r:id="rId3" imgW="4000152" imgH="5667285" progId="AcroExch.Document.DC">
                  <p:embed/>
                </p:oleObj>
              </mc:Choice>
              <mc:Fallback>
                <p:oleObj name="Acrobat Document" r:id="rId3" imgW="4000152" imgH="5667285" progId="AcroExch.Document.DC">
                  <p:embed/>
                  <p:pic>
                    <p:nvPicPr>
                      <p:cNvPr id="0" name=""/>
                      <p:cNvPicPr/>
                      <p:nvPr/>
                    </p:nvPicPr>
                    <p:blipFill>
                      <a:blip r:embed="rId4"/>
                      <a:stretch>
                        <a:fillRect/>
                      </a:stretch>
                    </p:blipFill>
                    <p:spPr>
                      <a:xfrm>
                        <a:off x="3860800" y="792163"/>
                        <a:ext cx="3937000" cy="5578475"/>
                      </a:xfrm>
                      <a:prstGeom prst="rect">
                        <a:avLst/>
                      </a:prstGeom>
                    </p:spPr>
                  </p:pic>
                </p:oleObj>
              </mc:Fallback>
            </mc:AlternateContent>
          </a:graphicData>
        </a:graphic>
      </p:graphicFrame>
    </p:spTree>
    <p:extLst>
      <p:ext uri="{BB962C8B-B14F-4D97-AF65-F5344CB8AC3E}">
        <p14:creationId xmlns:p14="http://schemas.microsoft.com/office/powerpoint/2010/main" val="9159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2313" y="1412776"/>
            <a:ext cx="7772400" cy="3149699"/>
          </a:xfrm>
        </p:spPr>
        <p:txBody>
          <a:bodyPr/>
          <a:lstStyle/>
          <a:p>
            <a:pPr algn="ctr"/>
            <a:r>
              <a:rPr lang="en-GB" noProof="0" dirty="0" smtClean="0"/>
              <a:t>DISCUSSION</a:t>
            </a:r>
            <a:br>
              <a:rPr lang="en-GB" noProof="0" dirty="0" smtClean="0"/>
            </a:br>
            <a:r>
              <a:rPr lang="en-GB" noProof="0" dirty="0" smtClean="0"/>
              <a:t/>
            </a:r>
            <a:br>
              <a:rPr lang="en-GB" noProof="0" dirty="0" smtClean="0"/>
            </a:br>
            <a:endParaRPr lang="en-GB" noProof="0" dirty="0"/>
          </a:p>
        </p:txBody>
      </p:sp>
      <p:sp>
        <p:nvSpPr>
          <p:cNvPr id="3" name="Zástupný symbol pro obsah 2"/>
          <p:cNvSpPr>
            <a:spLocks noGrp="1"/>
          </p:cNvSpPr>
          <p:nvPr>
            <p:ph type="body" idx="1"/>
          </p:nvPr>
        </p:nvSpPr>
        <p:spPr>
          <a:xfrm>
            <a:off x="722313" y="4626864"/>
            <a:ext cx="7772400" cy="2114504"/>
          </a:xfrm>
        </p:spPr>
        <p:txBody>
          <a:bodyPr>
            <a:normAutofit fontScale="70000" lnSpcReduction="20000"/>
          </a:bodyPr>
          <a:lstStyle/>
          <a:p>
            <a:endParaRPr lang="en-GB" noProof="0" dirty="0" smtClean="0"/>
          </a:p>
          <a:p>
            <a:r>
              <a:rPr lang="en-GB" sz="4000" noProof="0" dirty="0" smtClean="0"/>
              <a:t>Email: </a:t>
            </a:r>
            <a:r>
              <a:rPr lang="en-GB" sz="4000" noProof="0" dirty="0" smtClean="0">
                <a:hlinkClick r:id="rId2"/>
              </a:rPr>
              <a:t>camille.latimier@spmpcr.cz</a:t>
            </a:r>
            <a:endParaRPr lang="en-GB" sz="4000" noProof="0" dirty="0" smtClean="0"/>
          </a:p>
          <a:p>
            <a:r>
              <a:rPr lang="en-GB" sz="4000" noProof="0" dirty="0" smtClean="0"/>
              <a:t>Web: </a:t>
            </a:r>
            <a:r>
              <a:rPr lang="en-GB" sz="4000" noProof="0" dirty="0" smtClean="0">
                <a:hlinkClick r:id="rId3"/>
              </a:rPr>
              <a:t>www.spmpcr.cz</a:t>
            </a:r>
            <a:endParaRPr lang="en-GB" sz="4000" noProof="0" dirty="0" smtClean="0"/>
          </a:p>
          <a:p>
            <a:r>
              <a:rPr lang="en-GB" sz="4000" noProof="0" dirty="0" smtClean="0"/>
              <a:t>Facebook: </a:t>
            </a:r>
            <a:r>
              <a:rPr lang="en-GB" sz="4000" noProof="0" dirty="0" smtClean="0">
                <a:hlinkClick r:id="rId4"/>
              </a:rPr>
              <a:t>https://www.facebook.com/spmpcr/</a:t>
            </a:r>
            <a:endParaRPr lang="en-GB" sz="4000" noProof="0" dirty="0" smtClean="0"/>
          </a:p>
          <a:p>
            <a:endParaRPr lang="en-GB" noProof="0" dirty="0"/>
          </a:p>
        </p:txBody>
      </p:sp>
    </p:spTree>
    <p:extLst>
      <p:ext uri="{BB962C8B-B14F-4D97-AF65-F5344CB8AC3E}">
        <p14:creationId xmlns:p14="http://schemas.microsoft.com/office/powerpoint/2010/main" val="381024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Context</a:t>
            </a:r>
            <a:endParaRPr lang="en-GB" noProof="0" dirty="0"/>
          </a:p>
        </p:txBody>
      </p:sp>
      <p:sp>
        <p:nvSpPr>
          <p:cNvPr id="3" name="Zástupný symbol pro obsah 2"/>
          <p:cNvSpPr>
            <a:spLocks noGrp="1"/>
          </p:cNvSpPr>
          <p:nvPr>
            <p:ph idx="1"/>
          </p:nvPr>
        </p:nvSpPr>
        <p:spPr/>
        <p:txBody>
          <a:bodyPr/>
          <a:lstStyle/>
          <a:p>
            <a:r>
              <a:rPr lang="en-GB" noProof="0" dirty="0" smtClean="0"/>
              <a:t>New Civil Code – entered into force in 2014</a:t>
            </a:r>
          </a:p>
          <a:p>
            <a:r>
              <a:rPr lang="en-GB" noProof="0" dirty="0" smtClean="0"/>
              <a:t>Removal of plenary guardianship</a:t>
            </a:r>
          </a:p>
          <a:p>
            <a:r>
              <a:rPr lang="en-GB" noProof="0" dirty="0" smtClean="0"/>
              <a:t>Several instruments in place:</a:t>
            </a:r>
          </a:p>
          <a:p>
            <a:pPr lvl="1"/>
            <a:r>
              <a:rPr lang="en-GB" noProof="0" dirty="0" smtClean="0"/>
              <a:t>Partial guardianship</a:t>
            </a:r>
          </a:p>
          <a:p>
            <a:pPr lvl="1"/>
            <a:r>
              <a:rPr lang="en-GB" noProof="0" dirty="0" smtClean="0"/>
              <a:t>Guardianship without restriction of legal capacity</a:t>
            </a:r>
          </a:p>
          <a:p>
            <a:pPr lvl="1"/>
            <a:r>
              <a:rPr lang="en-GB" noProof="0" dirty="0" smtClean="0"/>
              <a:t>Representation by a household member</a:t>
            </a:r>
          </a:p>
          <a:p>
            <a:pPr lvl="1"/>
            <a:r>
              <a:rPr lang="en-GB" noProof="0" dirty="0" smtClean="0"/>
              <a:t>Supported decision-making agreement</a:t>
            </a:r>
          </a:p>
          <a:p>
            <a:r>
              <a:rPr lang="en-GB" noProof="0" dirty="0" smtClean="0"/>
              <a:t>Advocacy and strategic litigation to promote the use of the new instruments</a:t>
            </a:r>
          </a:p>
          <a:p>
            <a:r>
              <a:rPr lang="en-GB" noProof="0" dirty="0" smtClean="0"/>
              <a:t>De-institutionalisation process</a:t>
            </a:r>
            <a:endParaRPr lang="en-GB" noProof="0" dirty="0"/>
          </a:p>
        </p:txBody>
      </p:sp>
    </p:spTree>
    <p:extLst>
      <p:ext uri="{BB962C8B-B14F-4D97-AF65-F5344CB8AC3E}">
        <p14:creationId xmlns:p14="http://schemas.microsoft.com/office/powerpoint/2010/main" val="1942049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New challenges with bank accounts</a:t>
            </a:r>
            <a:endParaRPr lang="en-GB" noProof="0" dirty="0"/>
          </a:p>
        </p:txBody>
      </p:sp>
      <p:sp>
        <p:nvSpPr>
          <p:cNvPr id="3" name="Zástupný symbol pro obsah 2"/>
          <p:cNvSpPr>
            <a:spLocks noGrp="1"/>
          </p:cNvSpPr>
          <p:nvPr>
            <p:ph idx="1"/>
          </p:nvPr>
        </p:nvSpPr>
        <p:spPr/>
        <p:txBody>
          <a:bodyPr>
            <a:normAutofit/>
          </a:bodyPr>
          <a:lstStyle/>
          <a:p>
            <a:r>
              <a:rPr lang="en-GB" noProof="0" dirty="0" smtClean="0"/>
              <a:t>Autonomy versus no money management</a:t>
            </a:r>
          </a:p>
          <a:p>
            <a:r>
              <a:rPr lang="en-GB" noProof="0" dirty="0" smtClean="0"/>
              <a:t>Many people had no bank account</a:t>
            </a:r>
          </a:p>
          <a:p>
            <a:r>
              <a:rPr lang="en-GB" noProof="0" dirty="0" smtClean="0"/>
              <a:t>People receive support from very different people:</a:t>
            </a:r>
          </a:p>
          <a:p>
            <a:pPr lvl="1"/>
            <a:r>
              <a:rPr lang="en-GB" noProof="0" dirty="0" smtClean="0"/>
              <a:t>Formal supporters (approved by the Court)</a:t>
            </a:r>
          </a:p>
          <a:p>
            <a:pPr lvl="1"/>
            <a:r>
              <a:rPr lang="en-GB" noProof="0" dirty="0" smtClean="0"/>
              <a:t>Informal supporters (family members, friends)</a:t>
            </a:r>
          </a:p>
          <a:p>
            <a:pPr lvl="1"/>
            <a:r>
              <a:rPr lang="en-GB" noProof="0" dirty="0" smtClean="0"/>
              <a:t>Support staff</a:t>
            </a:r>
          </a:p>
          <a:p>
            <a:r>
              <a:rPr lang="en-GB" noProof="0" dirty="0" smtClean="0"/>
              <a:t>Breaching the general terms and conditions of banks</a:t>
            </a:r>
          </a:p>
          <a:p>
            <a:r>
              <a:rPr lang="en-GB" noProof="0" dirty="0" smtClean="0"/>
              <a:t>The need to establish limits to meet individual needs</a:t>
            </a:r>
          </a:p>
          <a:p>
            <a:r>
              <a:rPr lang="en-GB" noProof="0" dirty="0" smtClean="0"/>
              <a:t>Issue of cash withdrawal</a:t>
            </a:r>
          </a:p>
          <a:p>
            <a:r>
              <a:rPr lang="en-GB" noProof="0" dirty="0" smtClean="0"/>
              <a:t>Judge‘s opinion on financial safety/autonomy </a:t>
            </a:r>
          </a:p>
          <a:p>
            <a:pPr marL="274320" lvl="1" indent="0">
              <a:buNone/>
            </a:pPr>
            <a:endParaRPr lang="en-GB" noProof="0" dirty="0"/>
          </a:p>
        </p:txBody>
      </p:sp>
    </p:spTree>
    <p:extLst>
      <p:ext uri="{BB962C8B-B14F-4D97-AF65-F5344CB8AC3E}">
        <p14:creationId xmlns:p14="http://schemas.microsoft.com/office/powerpoint/2010/main" val="202976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Case 1 – Mr P </a:t>
            </a:r>
            <a:endParaRPr lang="en-GB" noProof="0" dirty="0"/>
          </a:p>
        </p:txBody>
      </p:sp>
      <p:sp>
        <p:nvSpPr>
          <p:cNvPr id="3" name="Zástupný symbol pro obsah 2"/>
          <p:cNvSpPr>
            <a:spLocks noGrp="1"/>
          </p:cNvSpPr>
          <p:nvPr>
            <p:ph idx="1"/>
          </p:nvPr>
        </p:nvSpPr>
        <p:spPr>
          <a:xfrm>
            <a:off x="457200" y="1340768"/>
            <a:ext cx="8363272" cy="5136232"/>
          </a:xfrm>
        </p:spPr>
        <p:txBody>
          <a:bodyPr>
            <a:noAutofit/>
          </a:bodyPr>
          <a:lstStyle/>
          <a:p>
            <a:r>
              <a:rPr lang="en-GB" sz="1800" noProof="0" dirty="0" smtClean="0"/>
              <a:t>The court, along with restoring his capacity, also approved an agreement for him to be aided by a friend.  </a:t>
            </a:r>
          </a:p>
          <a:p>
            <a:r>
              <a:rPr lang="en-GB" sz="1800" noProof="0" dirty="0" smtClean="0"/>
              <a:t>With the assistance of his supporter, Mr P established a bank account. He has a debit card.</a:t>
            </a:r>
          </a:p>
          <a:p>
            <a:r>
              <a:rPr lang="en-GB" sz="1800" noProof="0" dirty="0" smtClean="0"/>
              <a:t>The bank accommodated him and set the limit for his ATM withdrawals at CZK 800 per week, then to CZK  1 000 per week, i.e., the standard limit. </a:t>
            </a:r>
            <a:r>
              <a:rPr lang="en-GB" sz="1800" b="1" noProof="0" dirty="0" smtClean="0"/>
              <a:t>Later he needed to increase the limit to CZK 1 200, which is not a standard amount, and the bank was not willing to set that up. </a:t>
            </a:r>
            <a:r>
              <a:rPr lang="en-GB" sz="1800" noProof="0" dirty="0" smtClean="0"/>
              <a:t> </a:t>
            </a:r>
          </a:p>
          <a:p>
            <a:r>
              <a:rPr lang="en-GB" sz="1800" noProof="0" dirty="0" smtClean="0"/>
              <a:t>His supporter resolved the situation by setting the withdrawal limit with the bank at CZK 1 500 (the next higher standard amount), but told Mr P that the limit established was CZK 1 200, a limit that he is respecting because in his previous experience, when he has attempted to withdraw more money than that from the ATM, it has not provided him with more money. </a:t>
            </a:r>
          </a:p>
          <a:p>
            <a:r>
              <a:rPr lang="en-GB" sz="1800" noProof="0" dirty="0" smtClean="0"/>
              <a:t> </a:t>
            </a:r>
            <a:r>
              <a:rPr lang="en-GB" sz="1800" b="1" noProof="0" dirty="0" smtClean="0"/>
              <a:t>There is also a problem with the frequency of withdrawals during the course of a week</a:t>
            </a:r>
            <a:r>
              <a:rPr lang="en-GB" sz="1800" noProof="0" dirty="0" smtClean="0"/>
              <a:t>. From the money he withdraws through the ATM, Mr P is supposed to pay for petty expenses such as cigarettes and groceries. Mr P very frequently spends the entire amount of money he is able to withdraw during the first two days of the week on other goods, and at the end of the week he does not have any money for purchasing groceries.</a:t>
            </a:r>
          </a:p>
          <a:p>
            <a:endParaRPr lang="en-GB" sz="1800" noProof="0" dirty="0"/>
          </a:p>
        </p:txBody>
      </p:sp>
    </p:spTree>
    <p:extLst>
      <p:ext uri="{BB962C8B-B14F-4D97-AF65-F5344CB8AC3E}">
        <p14:creationId xmlns:p14="http://schemas.microsoft.com/office/powerpoint/2010/main" val="38802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Case 2 – Ms S and her daughter</a:t>
            </a:r>
            <a:endParaRPr lang="en-GB" noProof="0" dirty="0"/>
          </a:p>
        </p:txBody>
      </p:sp>
      <p:sp>
        <p:nvSpPr>
          <p:cNvPr id="3" name="Zástupný symbol pro obsah 2"/>
          <p:cNvSpPr>
            <a:spLocks noGrp="1"/>
          </p:cNvSpPr>
          <p:nvPr>
            <p:ph idx="1"/>
          </p:nvPr>
        </p:nvSpPr>
        <p:spPr/>
        <p:txBody>
          <a:bodyPr>
            <a:normAutofit fontScale="92500"/>
          </a:bodyPr>
          <a:lstStyle/>
          <a:p>
            <a:r>
              <a:rPr lang="en-GB" sz="2200" noProof="0" dirty="0" smtClean="0"/>
              <a:t>Ms S is her daughter’s court-ordered guardian, but her daughter still has full legal capacity. They live together. The daughter has an account at a particular financial institution. They are struggling with the fact that only one branch of the bank takes guardianship seriously when it comes to managing the account. Whenever they go to a different branch, it usually takes them 45 minutes to explain who the guardian is. The bank says the guardian must always bring the court order with her and allow bank clerks to copy it for their records at various branches.</a:t>
            </a:r>
          </a:p>
          <a:p>
            <a:r>
              <a:rPr lang="en-GB" sz="2200" noProof="0" dirty="0" smtClean="0"/>
              <a:t>The bank has already copied the entire </a:t>
            </a:r>
            <a:r>
              <a:rPr lang="en-GB" sz="2200" b="1" noProof="0" dirty="0" smtClean="0"/>
              <a:t>court order, including the justification, which includes a great deal of data of a sensitive nature about the daughter’s state of health. </a:t>
            </a:r>
            <a:r>
              <a:rPr lang="en-GB" sz="2200" noProof="0" dirty="0" smtClean="0"/>
              <a:t>It is unpleasant for the guardian that bank staffers have access to this data as </a:t>
            </a:r>
            <a:r>
              <a:rPr lang="en-GB" sz="2200" b="1" noProof="0" dirty="0" smtClean="0"/>
              <a:t>the bank does not it need for managing the account</a:t>
            </a:r>
            <a:r>
              <a:rPr lang="en-GB" sz="2200" noProof="0" dirty="0" smtClean="0"/>
              <a:t>.</a:t>
            </a:r>
          </a:p>
          <a:p>
            <a:endParaRPr lang="en-GB" noProof="0" dirty="0"/>
          </a:p>
        </p:txBody>
      </p:sp>
    </p:spTree>
    <p:extLst>
      <p:ext uri="{BB962C8B-B14F-4D97-AF65-F5344CB8AC3E}">
        <p14:creationId xmlns:p14="http://schemas.microsoft.com/office/powerpoint/2010/main" val="112175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Case 3 – Clients of supported housing service</a:t>
            </a:r>
            <a:endParaRPr lang="en-GB" noProof="0" dirty="0"/>
          </a:p>
        </p:txBody>
      </p:sp>
      <p:sp>
        <p:nvSpPr>
          <p:cNvPr id="3" name="Zástupný symbol pro obsah 2"/>
          <p:cNvSpPr>
            <a:spLocks noGrp="1"/>
          </p:cNvSpPr>
          <p:nvPr>
            <p:ph idx="1"/>
          </p:nvPr>
        </p:nvSpPr>
        <p:spPr/>
        <p:txBody>
          <a:bodyPr>
            <a:normAutofit fontScale="85000" lnSpcReduction="20000"/>
          </a:bodyPr>
          <a:lstStyle/>
          <a:p>
            <a:r>
              <a:rPr lang="en-GB" noProof="0" dirty="0" smtClean="0"/>
              <a:t>Clients have an electronic banking service. Under the terms of the Bank, the Client is responsible for ensuring that the access data to this service cannot be divulged to a third party. Otherwise, he will be liable for any damage that may be caused by this violation. </a:t>
            </a:r>
            <a:br>
              <a:rPr lang="en-GB" noProof="0" dirty="0" smtClean="0"/>
            </a:br>
            <a:r>
              <a:rPr lang="en-GB" noProof="0" dirty="0" smtClean="0"/>
              <a:t>Any payment transaction via Internet Banking will only take place after it has been authorized through the </a:t>
            </a:r>
            <a:r>
              <a:rPr lang="en-GB" noProof="0" dirty="0" err="1" smtClean="0"/>
              <a:t>sms</a:t>
            </a:r>
            <a:r>
              <a:rPr lang="en-GB" noProof="0" dirty="0" smtClean="0"/>
              <a:t> code. This code is sent (usually) to the client's phone number. </a:t>
            </a:r>
          </a:p>
          <a:p>
            <a:r>
              <a:rPr lang="en-GB" noProof="0" dirty="0" smtClean="0"/>
              <a:t>Phone number assigned to the social worker (to send authorization codes). </a:t>
            </a:r>
          </a:p>
          <a:p>
            <a:r>
              <a:rPr lang="en-GB" noProof="0" dirty="0" smtClean="0"/>
              <a:t>Bank: suspicion that clients who are unable to control Internet banking, they have submitted their Internet banking access data to a social worker who logs in to the client's sign-in service, enters the transaction and authorizes the </a:t>
            </a:r>
            <a:r>
              <a:rPr lang="en-GB" noProof="0" dirty="0" err="1" smtClean="0"/>
              <a:t>sms</a:t>
            </a:r>
            <a:r>
              <a:rPr lang="en-GB" noProof="0" dirty="0" smtClean="0"/>
              <a:t> code that is sent to her (not the client, not the account holder) phone number.</a:t>
            </a:r>
          </a:p>
          <a:p>
            <a:r>
              <a:rPr lang="en-GB" noProof="0" dirty="0" smtClean="0"/>
              <a:t>a social worker support client to use their credit cards at the ATM to withdraw cash</a:t>
            </a:r>
          </a:p>
          <a:p>
            <a:r>
              <a:rPr lang="en-GB" noProof="0" dirty="0" smtClean="0"/>
              <a:t>Bank: client has provided her with a card PIN, which is again in violation of our terms.</a:t>
            </a:r>
            <a:endParaRPr lang="en-GB" noProof="0" dirty="0"/>
          </a:p>
        </p:txBody>
      </p:sp>
    </p:spTree>
    <p:extLst>
      <p:ext uri="{BB962C8B-B14F-4D97-AF65-F5344CB8AC3E}">
        <p14:creationId xmlns:p14="http://schemas.microsoft.com/office/powerpoint/2010/main" val="4810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Individual work </a:t>
            </a:r>
            <a:endParaRPr lang="en-GB" noProof="0" dirty="0"/>
          </a:p>
        </p:txBody>
      </p:sp>
      <p:sp>
        <p:nvSpPr>
          <p:cNvPr id="3" name="Zástupný symbol pro obsah 2"/>
          <p:cNvSpPr>
            <a:spLocks noGrp="1"/>
          </p:cNvSpPr>
          <p:nvPr>
            <p:ph idx="1"/>
          </p:nvPr>
        </p:nvSpPr>
        <p:spPr/>
        <p:txBody>
          <a:bodyPr/>
          <a:lstStyle/>
          <a:p>
            <a:r>
              <a:rPr lang="en-GB" noProof="0" dirty="0" smtClean="0"/>
              <a:t>Local branches of different banks</a:t>
            </a:r>
          </a:p>
          <a:p>
            <a:r>
              <a:rPr lang="en-GB" noProof="0" dirty="0" smtClean="0"/>
              <a:t>Patchy / unsystematic approach</a:t>
            </a:r>
          </a:p>
          <a:p>
            <a:r>
              <a:rPr lang="en-GB" noProof="0" dirty="0" smtClean="0"/>
              <a:t>Lack of knowledge about possible support/representation</a:t>
            </a:r>
          </a:p>
          <a:p>
            <a:r>
              <a:rPr lang="en-GB" noProof="0" dirty="0" smtClean="0"/>
              <a:t>Joint account – authorized user‘s model</a:t>
            </a:r>
          </a:p>
          <a:p>
            <a:r>
              <a:rPr lang="en-GB" noProof="0" dirty="0" smtClean="0"/>
              <a:t>Individual agreements (signature of the person + supporter, phone calls if, limitations…)</a:t>
            </a:r>
          </a:p>
          <a:p>
            <a:r>
              <a:rPr lang="en-GB" noProof="0" dirty="0" smtClean="0"/>
              <a:t>But agreements were not respected – no follow-up, no consistency – NOT FUNCTIONING SAFEGUARDS!  </a:t>
            </a:r>
          </a:p>
          <a:p>
            <a:r>
              <a:rPr lang="en-GB" noProof="0" dirty="0" smtClean="0"/>
              <a:t>Problems with debit card limits (daily, weekly)</a:t>
            </a:r>
          </a:p>
          <a:p>
            <a:endParaRPr lang="en-GB" noProof="0" dirty="0"/>
          </a:p>
        </p:txBody>
      </p:sp>
    </p:spTree>
    <p:extLst>
      <p:ext uri="{BB962C8B-B14F-4D97-AF65-F5344CB8AC3E}">
        <p14:creationId xmlns:p14="http://schemas.microsoft.com/office/powerpoint/2010/main" val="123327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smtClean="0"/>
              <a:t>Reasonable accommodation </a:t>
            </a:r>
            <a:endParaRPr lang="en-GB" noProof="0" dirty="0"/>
          </a:p>
        </p:txBody>
      </p:sp>
      <p:sp>
        <p:nvSpPr>
          <p:cNvPr id="3" name="Zástupný symbol pro obsah 2"/>
          <p:cNvSpPr>
            <a:spLocks noGrp="1"/>
          </p:cNvSpPr>
          <p:nvPr>
            <p:ph idx="1"/>
          </p:nvPr>
        </p:nvSpPr>
        <p:spPr/>
        <p:txBody>
          <a:bodyPr/>
          <a:lstStyle/>
          <a:p>
            <a:r>
              <a:rPr lang="en-GB" noProof="0" dirty="0" smtClean="0"/>
              <a:t>Individual </a:t>
            </a:r>
            <a:r>
              <a:rPr lang="en-GB" dirty="0" smtClean="0"/>
              <a:t>l</a:t>
            </a:r>
            <a:r>
              <a:rPr lang="en-GB" noProof="0" dirty="0" err="1" smtClean="0"/>
              <a:t>imits</a:t>
            </a:r>
            <a:r>
              <a:rPr lang="en-GB" noProof="0" dirty="0" smtClean="0"/>
              <a:t> on debit card (daily or weekly limits)</a:t>
            </a:r>
          </a:p>
          <a:p>
            <a:r>
              <a:rPr lang="en-GB" noProof="0" dirty="0" smtClean="0"/>
              <a:t>ETR information about bank account, debit card and internet banking</a:t>
            </a:r>
          </a:p>
          <a:p>
            <a:r>
              <a:rPr lang="en-GB" noProof="0" dirty="0" smtClean="0"/>
              <a:t>Three parties contract </a:t>
            </a:r>
          </a:p>
          <a:p>
            <a:r>
              <a:rPr lang="en-GB" noProof="0" dirty="0" smtClean="0"/>
              <a:t>Reference person for bigger branches – expert knowledge (e.g. ČSOB branches all over </a:t>
            </a:r>
            <a:r>
              <a:rPr lang="en-GB" noProof="0" dirty="0" err="1" smtClean="0"/>
              <a:t>Czechia</a:t>
            </a:r>
            <a:r>
              <a:rPr lang="en-GB" noProof="0" dirty="0" smtClean="0"/>
              <a:t> for people with hearing impairment) </a:t>
            </a:r>
            <a:endParaRPr lang="en-GB" noProof="0" dirty="0"/>
          </a:p>
        </p:txBody>
      </p:sp>
    </p:spTree>
    <p:extLst>
      <p:ext uri="{BB962C8B-B14F-4D97-AF65-F5344CB8AC3E}">
        <p14:creationId xmlns:p14="http://schemas.microsoft.com/office/powerpoint/2010/main" val="27460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smtClean="0"/>
              <a:t>Collaboration with banks main offices</a:t>
            </a:r>
            <a:endParaRPr lang="en-GB" noProof="0" dirty="0"/>
          </a:p>
        </p:txBody>
      </p:sp>
      <p:sp>
        <p:nvSpPr>
          <p:cNvPr id="3" name="Zástupný symbol pro obsah 2"/>
          <p:cNvSpPr>
            <a:spLocks noGrp="1"/>
          </p:cNvSpPr>
          <p:nvPr>
            <p:ph idx="1"/>
          </p:nvPr>
        </p:nvSpPr>
        <p:spPr/>
        <p:txBody>
          <a:bodyPr/>
          <a:lstStyle/>
          <a:p>
            <a:r>
              <a:rPr lang="en-GB" noProof="0" dirty="0" smtClean="0"/>
              <a:t>Approach different banks</a:t>
            </a:r>
          </a:p>
          <a:p>
            <a:r>
              <a:rPr lang="en-GB" noProof="0" dirty="0" err="1" smtClean="0"/>
              <a:t>Česká</a:t>
            </a:r>
            <a:r>
              <a:rPr lang="en-GB" noProof="0" dirty="0" smtClean="0"/>
              <a:t> </a:t>
            </a:r>
            <a:r>
              <a:rPr lang="en-GB" noProof="0" dirty="0" err="1" smtClean="0"/>
              <a:t>Spořitelna</a:t>
            </a:r>
            <a:r>
              <a:rPr lang="en-GB" noProof="0" dirty="0" smtClean="0"/>
              <a:t> – first attempt to create a three party contract – first draft:</a:t>
            </a:r>
          </a:p>
          <a:p>
            <a:pPr lvl="1"/>
            <a:r>
              <a:rPr lang="en-GB" noProof="0" dirty="0" smtClean="0"/>
              <a:t>Supported (protected) account</a:t>
            </a:r>
          </a:p>
          <a:p>
            <a:pPr lvl="1"/>
            <a:r>
              <a:rPr lang="en-GB" noProof="0" dirty="0" smtClean="0"/>
              <a:t>Person with ID – account owner</a:t>
            </a:r>
          </a:p>
          <a:p>
            <a:pPr lvl="1"/>
            <a:r>
              <a:rPr lang="en-GB" noProof="0" dirty="0" smtClean="0"/>
              <a:t>His/her supporter(s): authorized users</a:t>
            </a:r>
          </a:p>
          <a:p>
            <a:pPr lvl="1"/>
            <a:r>
              <a:rPr lang="en-GB" dirty="0" smtClean="0"/>
              <a:t>Account (with standing order) and sub-account (available to the person with disability according to his/her needs/court decision) with a debit card</a:t>
            </a:r>
          </a:p>
          <a:p>
            <a:pPr lvl="1"/>
            <a:r>
              <a:rPr lang="en-GB" dirty="0" smtClean="0"/>
              <a:t>Standard product with specific features and the possibility to adapt some settings </a:t>
            </a:r>
            <a:r>
              <a:rPr lang="en-GB" dirty="0" err="1" smtClean="0"/>
              <a:t>accoding</a:t>
            </a:r>
            <a:r>
              <a:rPr lang="en-GB" dirty="0" smtClean="0"/>
              <a:t> the individual needs of the person</a:t>
            </a:r>
          </a:p>
          <a:p>
            <a:pPr lvl="1"/>
            <a:endParaRPr lang="en-GB" noProof="0" dirty="0" smtClean="0"/>
          </a:p>
        </p:txBody>
      </p:sp>
    </p:spTree>
    <p:extLst>
      <p:ext uri="{BB962C8B-B14F-4D97-AF65-F5344CB8AC3E}">
        <p14:creationId xmlns:p14="http://schemas.microsoft.com/office/powerpoint/2010/main" val="2635356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Přehled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214</TotalTime>
  <Words>879</Words>
  <Application>Microsoft Office PowerPoint</Application>
  <PresentationFormat>Předvádění na obrazovce (4:3)</PresentationFormat>
  <Paragraphs>113</Paragraphs>
  <Slides>17</Slides>
  <Notes>4</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19" baseType="lpstr">
      <vt:lpstr>Přehlednost</vt:lpstr>
      <vt:lpstr>Adobe Acrobat Document</vt:lpstr>
      <vt:lpstr>Accessible Banking</vt:lpstr>
      <vt:lpstr>Context</vt:lpstr>
      <vt:lpstr>New challenges with bank accounts</vt:lpstr>
      <vt:lpstr>Case 1 – Mr P </vt:lpstr>
      <vt:lpstr>Case 2 – Ms S and her daughter</vt:lpstr>
      <vt:lpstr>Case 3 – Clients of supported housing service</vt:lpstr>
      <vt:lpstr>Individual work </vt:lpstr>
      <vt:lpstr>Reasonable accommodation </vt:lpstr>
      <vt:lpstr>Collaboration with banks main offices</vt:lpstr>
      <vt:lpstr>Collaboration with the Czech Bank Association</vt:lpstr>
      <vt:lpstr>How we realise it?</vt:lpstr>
      <vt:lpstr>Changes in our strategy </vt:lpstr>
      <vt:lpstr>ETR manual about bank accounts</vt:lpstr>
      <vt:lpstr>Useful resources</vt:lpstr>
      <vt:lpstr>Alternatives to Guardianship in Financial Affairs</vt:lpstr>
      <vt:lpstr>Banking made clear</vt:lpstr>
      <vt:lpstr>DISCUSSION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cami</dc:creator>
  <cp:lastModifiedBy>cami</cp:lastModifiedBy>
  <cp:revision>22</cp:revision>
  <dcterms:created xsi:type="dcterms:W3CDTF">2019-06-05T20:42:39Z</dcterms:created>
  <dcterms:modified xsi:type="dcterms:W3CDTF">2019-06-07T07:29:05Z</dcterms:modified>
</cp:coreProperties>
</file>