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7" r:id="rId3"/>
    <p:sldId id="260" r:id="rId4"/>
    <p:sldId id="300" r:id="rId5"/>
    <p:sldId id="295" r:id="rId6"/>
    <p:sldId id="315" r:id="rId7"/>
    <p:sldId id="286" r:id="rId8"/>
    <p:sldId id="261" r:id="rId9"/>
    <p:sldId id="262" r:id="rId10"/>
    <p:sldId id="289" r:id="rId11"/>
    <p:sldId id="271" r:id="rId12"/>
    <p:sldId id="290" r:id="rId13"/>
    <p:sldId id="266" r:id="rId14"/>
    <p:sldId id="263" r:id="rId15"/>
    <p:sldId id="302" r:id="rId16"/>
    <p:sldId id="267" r:id="rId17"/>
    <p:sldId id="270" r:id="rId18"/>
    <p:sldId id="268" r:id="rId19"/>
    <p:sldId id="269" r:id="rId20"/>
    <p:sldId id="291" r:id="rId21"/>
    <p:sldId id="311" r:id="rId22"/>
    <p:sldId id="293" r:id="rId23"/>
    <p:sldId id="292" r:id="rId24"/>
    <p:sldId id="279" r:id="rId25"/>
    <p:sldId id="272" r:id="rId26"/>
    <p:sldId id="287" r:id="rId27"/>
    <p:sldId id="303" r:id="rId28"/>
    <p:sldId id="314" r:id="rId29"/>
    <p:sldId id="304" r:id="rId30"/>
    <p:sldId id="307" r:id="rId31"/>
    <p:sldId id="308" r:id="rId32"/>
    <p:sldId id="309" r:id="rId33"/>
    <p:sldId id="312" r:id="rId34"/>
    <p:sldId id="313" r:id="rId35"/>
    <p:sldId id="288" r:id="rId36"/>
    <p:sldId id="310" r:id="rId37"/>
  </p:sldIdLst>
  <p:sldSz cx="12204700" cy="6985000"/>
  <p:notesSz cx="6888163" cy="10021888"/>
  <p:defaultTextStyle>
    <a:defPPr>
      <a:defRPr lang="en-US"/>
    </a:defPPr>
    <a:lvl1pPr marL="0" algn="l" defTabSz="1096548" rtl="0" eaLnBrk="1" latinLnBrk="0" hangingPunct="1">
      <a:defRPr sz="2200" kern="1200">
        <a:solidFill>
          <a:schemeClr val="tx1"/>
        </a:solidFill>
        <a:latin typeface="+mn-lt"/>
        <a:ea typeface="+mn-ea"/>
        <a:cs typeface="+mn-cs"/>
      </a:defRPr>
    </a:lvl1pPr>
    <a:lvl2pPr marL="548274" algn="l" defTabSz="1096548" rtl="0" eaLnBrk="1" latinLnBrk="0" hangingPunct="1">
      <a:defRPr sz="2200" kern="1200">
        <a:solidFill>
          <a:schemeClr val="tx1"/>
        </a:solidFill>
        <a:latin typeface="+mn-lt"/>
        <a:ea typeface="+mn-ea"/>
        <a:cs typeface="+mn-cs"/>
      </a:defRPr>
    </a:lvl2pPr>
    <a:lvl3pPr marL="1096548" algn="l" defTabSz="1096548" rtl="0" eaLnBrk="1" latinLnBrk="0" hangingPunct="1">
      <a:defRPr sz="2200" kern="1200">
        <a:solidFill>
          <a:schemeClr val="tx1"/>
        </a:solidFill>
        <a:latin typeface="+mn-lt"/>
        <a:ea typeface="+mn-ea"/>
        <a:cs typeface="+mn-cs"/>
      </a:defRPr>
    </a:lvl3pPr>
    <a:lvl4pPr marL="1644823" algn="l" defTabSz="1096548" rtl="0" eaLnBrk="1" latinLnBrk="0" hangingPunct="1">
      <a:defRPr sz="2200" kern="1200">
        <a:solidFill>
          <a:schemeClr val="tx1"/>
        </a:solidFill>
        <a:latin typeface="+mn-lt"/>
        <a:ea typeface="+mn-ea"/>
        <a:cs typeface="+mn-cs"/>
      </a:defRPr>
    </a:lvl4pPr>
    <a:lvl5pPr marL="2193097" algn="l" defTabSz="1096548" rtl="0" eaLnBrk="1" latinLnBrk="0" hangingPunct="1">
      <a:defRPr sz="2200" kern="1200">
        <a:solidFill>
          <a:schemeClr val="tx1"/>
        </a:solidFill>
        <a:latin typeface="+mn-lt"/>
        <a:ea typeface="+mn-ea"/>
        <a:cs typeface="+mn-cs"/>
      </a:defRPr>
    </a:lvl5pPr>
    <a:lvl6pPr marL="2741371" algn="l" defTabSz="1096548" rtl="0" eaLnBrk="1" latinLnBrk="0" hangingPunct="1">
      <a:defRPr sz="2200" kern="1200">
        <a:solidFill>
          <a:schemeClr val="tx1"/>
        </a:solidFill>
        <a:latin typeface="+mn-lt"/>
        <a:ea typeface="+mn-ea"/>
        <a:cs typeface="+mn-cs"/>
      </a:defRPr>
    </a:lvl6pPr>
    <a:lvl7pPr marL="3289645" algn="l" defTabSz="1096548" rtl="0" eaLnBrk="1" latinLnBrk="0" hangingPunct="1">
      <a:defRPr sz="2200" kern="1200">
        <a:solidFill>
          <a:schemeClr val="tx1"/>
        </a:solidFill>
        <a:latin typeface="+mn-lt"/>
        <a:ea typeface="+mn-ea"/>
        <a:cs typeface="+mn-cs"/>
      </a:defRPr>
    </a:lvl7pPr>
    <a:lvl8pPr marL="3837920" algn="l" defTabSz="1096548" rtl="0" eaLnBrk="1" latinLnBrk="0" hangingPunct="1">
      <a:defRPr sz="2200" kern="1200">
        <a:solidFill>
          <a:schemeClr val="tx1"/>
        </a:solidFill>
        <a:latin typeface="+mn-lt"/>
        <a:ea typeface="+mn-ea"/>
        <a:cs typeface="+mn-cs"/>
      </a:defRPr>
    </a:lvl8pPr>
    <a:lvl9pPr marL="4386194" algn="l" defTabSz="1096548"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p:cViewPr varScale="1">
        <p:scale>
          <a:sx n="78" d="100"/>
          <a:sy n="78" d="100"/>
        </p:scale>
        <p:origin x="106" y="206"/>
      </p:cViewPr>
      <p:guideLst>
        <p:guide orient="horz" pos="2200"/>
        <p:guide pos="38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169195F7-9981-4D9E-ABCF-F1BE3F7DF9A4}" type="datetimeFigureOut">
              <a:rPr lang="en-US" smtClean="0"/>
              <a:pPr/>
              <a:t>6/5/2019</a:t>
            </a:fld>
            <a:endParaRPr lang="en-US"/>
          </a:p>
        </p:txBody>
      </p:sp>
      <p:sp>
        <p:nvSpPr>
          <p:cNvPr id="4" name="Slide Image Placeholder 3"/>
          <p:cNvSpPr>
            <a:spLocks noGrp="1" noRot="1" noChangeAspect="1"/>
          </p:cNvSpPr>
          <p:nvPr>
            <p:ph type="sldImg" idx="2"/>
          </p:nvPr>
        </p:nvSpPr>
        <p:spPr>
          <a:xfrm>
            <a:off x="160338" y="750888"/>
            <a:ext cx="6567487" cy="3759200"/>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B796A45D-F0D1-4CB9-AD68-801431F46C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6548" rtl="0" eaLnBrk="1" latinLnBrk="0" hangingPunct="1">
      <a:defRPr sz="1400" kern="1200">
        <a:solidFill>
          <a:schemeClr val="tx1"/>
        </a:solidFill>
        <a:latin typeface="+mn-lt"/>
        <a:ea typeface="+mn-ea"/>
        <a:cs typeface="+mn-cs"/>
      </a:defRPr>
    </a:lvl1pPr>
    <a:lvl2pPr marL="548274" algn="l" defTabSz="1096548" rtl="0" eaLnBrk="1" latinLnBrk="0" hangingPunct="1">
      <a:defRPr sz="1400" kern="1200">
        <a:solidFill>
          <a:schemeClr val="tx1"/>
        </a:solidFill>
        <a:latin typeface="+mn-lt"/>
        <a:ea typeface="+mn-ea"/>
        <a:cs typeface="+mn-cs"/>
      </a:defRPr>
    </a:lvl2pPr>
    <a:lvl3pPr marL="1096548" algn="l" defTabSz="1096548" rtl="0" eaLnBrk="1" latinLnBrk="0" hangingPunct="1">
      <a:defRPr sz="1400" kern="1200">
        <a:solidFill>
          <a:schemeClr val="tx1"/>
        </a:solidFill>
        <a:latin typeface="+mn-lt"/>
        <a:ea typeface="+mn-ea"/>
        <a:cs typeface="+mn-cs"/>
      </a:defRPr>
    </a:lvl3pPr>
    <a:lvl4pPr marL="1644823" algn="l" defTabSz="1096548" rtl="0" eaLnBrk="1" latinLnBrk="0" hangingPunct="1">
      <a:defRPr sz="1400" kern="1200">
        <a:solidFill>
          <a:schemeClr val="tx1"/>
        </a:solidFill>
        <a:latin typeface="+mn-lt"/>
        <a:ea typeface="+mn-ea"/>
        <a:cs typeface="+mn-cs"/>
      </a:defRPr>
    </a:lvl4pPr>
    <a:lvl5pPr marL="2193097" algn="l" defTabSz="1096548" rtl="0" eaLnBrk="1" latinLnBrk="0" hangingPunct="1">
      <a:defRPr sz="1400" kern="1200">
        <a:solidFill>
          <a:schemeClr val="tx1"/>
        </a:solidFill>
        <a:latin typeface="+mn-lt"/>
        <a:ea typeface="+mn-ea"/>
        <a:cs typeface="+mn-cs"/>
      </a:defRPr>
    </a:lvl5pPr>
    <a:lvl6pPr marL="2741371" algn="l" defTabSz="1096548" rtl="0" eaLnBrk="1" latinLnBrk="0" hangingPunct="1">
      <a:defRPr sz="1400" kern="1200">
        <a:solidFill>
          <a:schemeClr val="tx1"/>
        </a:solidFill>
        <a:latin typeface="+mn-lt"/>
        <a:ea typeface="+mn-ea"/>
        <a:cs typeface="+mn-cs"/>
      </a:defRPr>
    </a:lvl6pPr>
    <a:lvl7pPr marL="3289645" algn="l" defTabSz="1096548" rtl="0" eaLnBrk="1" latinLnBrk="0" hangingPunct="1">
      <a:defRPr sz="1400" kern="1200">
        <a:solidFill>
          <a:schemeClr val="tx1"/>
        </a:solidFill>
        <a:latin typeface="+mn-lt"/>
        <a:ea typeface="+mn-ea"/>
        <a:cs typeface="+mn-cs"/>
      </a:defRPr>
    </a:lvl7pPr>
    <a:lvl8pPr marL="3837920" algn="l" defTabSz="1096548" rtl="0" eaLnBrk="1" latinLnBrk="0" hangingPunct="1">
      <a:defRPr sz="1400" kern="1200">
        <a:solidFill>
          <a:schemeClr val="tx1"/>
        </a:solidFill>
        <a:latin typeface="+mn-lt"/>
        <a:ea typeface="+mn-ea"/>
        <a:cs typeface="+mn-cs"/>
      </a:defRPr>
    </a:lvl8pPr>
    <a:lvl9pPr marL="4386194" algn="l" defTabSz="109654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61925" y="762000"/>
            <a:ext cx="6564313" cy="3757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Text Box 2"/>
          <p:cNvSpPr txBox="1">
            <a:spLocks noChangeArrowheads="1"/>
          </p:cNvSpPr>
          <p:nvPr/>
        </p:nvSpPr>
        <p:spPr bwMode="auto">
          <a:xfrm>
            <a:off x="688817" y="4760397"/>
            <a:ext cx="5510530" cy="45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25" tIns="48312" rIns="96625" bIns="48312" anchor="ctr"/>
          <a:lstStyle/>
          <a:p>
            <a:endParaRPr lang="pl-PL" altLang="pl-PL"/>
          </a:p>
        </p:txBody>
      </p:sp>
    </p:spTree>
    <p:extLst>
      <p:ext uri="{BB962C8B-B14F-4D97-AF65-F5344CB8AC3E}">
        <p14:creationId xmlns:p14="http://schemas.microsoft.com/office/powerpoint/2010/main" val="256620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61925" y="762000"/>
            <a:ext cx="6564313" cy="3757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Text Box 2"/>
          <p:cNvSpPr txBox="1">
            <a:spLocks noChangeArrowheads="1"/>
          </p:cNvSpPr>
          <p:nvPr/>
        </p:nvSpPr>
        <p:spPr bwMode="auto">
          <a:xfrm>
            <a:off x="688817" y="4760397"/>
            <a:ext cx="5510530" cy="45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25" tIns="48312" rIns="96625" bIns="48312" anchor="ctr"/>
          <a:lstStyle/>
          <a:p>
            <a:endParaRPr lang="pl-PL" altLang="pl-PL"/>
          </a:p>
        </p:txBody>
      </p:sp>
    </p:spTree>
    <p:extLst>
      <p:ext uri="{BB962C8B-B14F-4D97-AF65-F5344CB8AC3E}">
        <p14:creationId xmlns:p14="http://schemas.microsoft.com/office/powerpoint/2010/main" val="13847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252538"/>
            <a:ext cx="5910263" cy="3382962"/>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EF320273-FC3A-4FF5-AFED-BC1C1CCB74FC}" type="slidenum">
              <a:rPr lang="pl-PL" smtClean="0"/>
              <a:pPr/>
              <a:t>11</a:t>
            </a:fld>
            <a:endParaRPr lang="pl-PL" dirty="0"/>
          </a:p>
        </p:txBody>
      </p:sp>
    </p:spTree>
    <p:extLst>
      <p:ext uri="{BB962C8B-B14F-4D97-AF65-F5344CB8AC3E}">
        <p14:creationId xmlns:p14="http://schemas.microsoft.com/office/powerpoint/2010/main" val="10569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252538"/>
            <a:ext cx="5910263" cy="3382962"/>
          </a:xfrm>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EF320273-FC3A-4FF5-AFED-BC1C1CCB74FC}" type="slidenum">
              <a:rPr lang="pl-PL" smtClean="0"/>
              <a:pPr/>
              <a:t>12</a:t>
            </a:fld>
            <a:endParaRPr lang="pl-PL" dirty="0"/>
          </a:p>
        </p:txBody>
      </p:sp>
    </p:spTree>
    <p:extLst>
      <p:ext uri="{BB962C8B-B14F-4D97-AF65-F5344CB8AC3E}">
        <p14:creationId xmlns:p14="http://schemas.microsoft.com/office/powerpoint/2010/main" val="412778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161925" y="762000"/>
            <a:ext cx="6564313" cy="3757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Text Box 2"/>
          <p:cNvSpPr txBox="1">
            <a:spLocks noChangeArrowheads="1"/>
          </p:cNvSpPr>
          <p:nvPr/>
        </p:nvSpPr>
        <p:spPr bwMode="auto">
          <a:xfrm>
            <a:off x="688817" y="4760397"/>
            <a:ext cx="5510530" cy="45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25" tIns="48312" rIns="96625" bIns="48312" anchor="ctr"/>
          <a:lstStyle/>
          <a:p>
            <a:endParaRPr lang="pl-PL" altLang="pl-PL"/>
          </a:p>
        </p:txBody>
      </p:sp>
    </p:spTree>
    <p:extLst>
      <p:ext uri="{BB962C8B-B14F-4D97-AF65-F5344CB8AC3E}">
        <p14:creationId xmlns:p14="http://schemas.microsoft.com/office/powerpoint/2010/main" val="280777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2169878"/>
            <a:ext cx="10373995" cy="1497248"/>
          </a:xfrm>
        </p:spPr>
        <p:txBody>
          <a:bodyPr/>
          <a:lstStyle/>
          <a:p>
            <a:r>
              <a:rPr lang="en-US"/>
              <a:t>Click to edit Master title style</a:t>
            </a:r>
          </a:p>
        </p:txBody>
      </p:sp>
      <p:sp>
        <p:nvSpPr>
          <p:cNvPr id="3" name="Subtitle 2"/>
          <p:cNvSpPr>
            <a:spLocks noGrp="1"/>
          </p:cNvSpPr>
          <p:nvPr>
            <p:ph type="subTitle" idx="1"/>
          </p:nvPr>
        </p:nvSpPr>
        <p:spPr>
          <a:xfrm>
            <a:off x="1830705" y="3958166"/>
            <a:ext cx="8543290" cy="1785056"/>
          </a:xfrm>
        </p:spPr>
        <p:txBody>
          <a:bodyPr/>
          <a:lstStyle>
            <a:lvl1pPr marL="0" indent="0" algn="ctr">
              <a:buNone/>
              <a:defRPr>
                <a:solidFill>
                  <a:schemeClr val="tx1">
                    <a:tint val="75000"/>
                  </a:schemeClr>
                </a:solidFill>
              </a:defRPr>
            </a:lvl1pPr>
            <a:lvl2pPr marL="548274" indent="0" algn="ctr">
              <a:buNone/>
              <a:defRPr>
                <a:solidFill>
                  <a:schemeClr val="tx1">
                    <a:tint val="75000"/>
                  </a:schemeClr>
                </a:solidFill>
              </a:defRPr>
            </a:lvl2pPr>
            <a:lvl3pPr marL="1096548" indent="0" algn="ctr">
              <a:buNone/>
              <a:defRPr>
                <a:solidFill>
                  <a:schemeClr val="tx1">
                    <a:tint val="75000"/>
                  </a:schemeClr>
                </a:solidFill>
              </a:defRPr>
            </a:lvl3pPr>
            <a:lvl4pPr marL="1644823" indent="0" algn="ctr">
              <a:buNone/>
              <a:defRPr>
                <a:solidFill>
                  <a:schemeClr val="tx1">
                    <a:tint val="75000"/>
                  </a:schemeClr>
                </a:solidFill>
              </a:defRPr>
            </a:lvl4pPr>
            <a:lvl5pPr marL="2193097" indent="0" algn="ctr">
              <a:buNone/>
              <a:defRPr>
                <a:solidFill>
                  <a:schemeClr val="tx1">
                    <a:tint val="75000"/>
                  </a:schemeClr>
                </a:solidFill>
              </a:defRPr>
            </a:lvl5pPr>
            <a:lvl6pPr marL="2741371" indent="0" algn="ctr">
              <a:buNone/>
              <a:defRPr>
                <a:solidFill>
                  <a:schemeClr val="tx1">
                    <a:tint val="75000"/>
                  </a:schemeClr>
                </a:solidFill>
              </a:defRPr>
            </a:lvl6pPr>
            <a:lvl7pPr marL="3289645" indent="0" algn="ctr">
              <a:buNone/>
              <a:defRPr>
                <a:solidFill>
                  <a:schemeClr val="tx1">
                    <a:tint val="75000"/>
                  </a:schemeClr>
                </a:solidFill>
              </a:defRPr>
            </a:lvl7pPr>
            <a:lvl8pPr marL="3837920" indent="0" algn="ctr">
              <a:buNone/>
              <a:defRPr>
                <a:solidFill>
                  <a:schemeClr val="tx1">
                    <a:tint val="75000"/>
                  </a:schemeClr>
                </a:solidFill>
              </a:defRPr>
            </a:lvl8pPr>
            <a:lvl9pPr marL="43861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4AF52-7FA0-47C3-8941-04E07115A9A4}"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4AF52-7FA0-47C3-8941-04E07115A9A4}"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8407" y="279724"/>
            <a:ext cx="2746058" cy="59598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235" y="279724"/>
            <a:ext cx="8034761" cy="5959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4AF52-7FA0-47C3-8941-04E07115A9A4}"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4AF52-7FA0-47C3-8941-04E07115A9A4}"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87" y="4488510"/>
            <a:ext cx="10373995" cy="1387299"/>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4087" y="2960542"/>
            <a:ext cx="10373995" cy="1527968"/>
          </a:xfrm>
        </p:spPr>
        <p:txBody>
          <a:bodyPr anchor="b"/>
          <a:lstStyle>
            <a:lvl1pPr marL="0" indent="0">
              <a:buNone/>
              <a:defRPr sz="2400">
                <a:solidFill>
                  <a:schemeClr val="tx1">
                    <a:tint val="75000"/>
                  </a:schemeClr>
                </a:solidFill>
              </a:defRPr>
            </a:lvl1pPr>
            <a:lvl2pPr marL="548274" indent="0">
              <a:buNone/>
              <a:defRPr sz="2200">
                <a:solidFill>
                  <a:schemeClr val="tx1">
                    <a:tint val="75000"/>
                  </a:schemeClr>
                </a:solidFill>
              </a:defRPr>
            </a:lvl2pPr>
            <a:lvl3pPr marL="1096548" indent="0">
              <a:buNone/>
              <a:defRPr sz="1900">
                <a:solidFill>
                  <a:schemeClr val="tx1">
                    <a:tint val="75000"/>
                  </a:schemeClr>
                </a:solidFill>
              </a:defRPr>
            </a:lvl3pPr>
            <a:lvl4pPr marL="1644823" indent="0">
              <a:buNone/>
              <a:defRPr sz="1700">
                <a:solidFill>
                  <a:schemeClr val="tx1">
                    <a:tint val="75000"/>
                  </a:schemeClr>
                </a:solidFill>
              </a:defRPr>
            </a:lvl4pPr>
            <a:lvl5pPr marL="2193097" indent="0">
              <a:buNone/>
              <a:defRPr sz="1700">
                <a:solidFill>
                  <a:schemeClr val="tx1">
                    <a:tint val="75000"/>
                  </a:schemeClr>
                </a:solidFill>
              </a:defRPr>
            </a:lvl5pPr>
            <a:lvl6pPr marL="2741371" indent="0">
              <a:buNone/>
              <a:defRPr sz="1700">
                <a:solidFill>
                  <a:schemeClr val="tx1">
                    <a:tint val="75000"/>
                  </a:schemeClr>
                </a:solidFill>
              </a:defRPr>
            </a:lvl6pPr>
            <a:lvl7pPr marL="3289645" indent="0">
              <a:buNone/>
              <a:defRPr sz="1700">
                <a:solidFill>
                  <a:schemeClr val="tx1">
                    <a:tint val="75000"/>
                  </a:schemeClr>
                </a:solidFill>
              </a:defRPr>
            </a:lvl7pPr>
            <a:lvl8pPr marL="3837920" indent="0">
              <a:buNone/>
              <a:defRPr sz="1700">
                <a:solidFill>
                  <a:schemeClr val="tx1">
                    <a:tint val="75000"/>
                  </a:schemeClr>
                </a:solidFill>
              </a:defRPr>
            </a:lvl8pPr>
            <a:lvl9pPr marL="4386194"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4AF52-7FA0-47C3-8941-04E07115A9A4}"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0235" y="1629834"/>
            <a:ext cx="5390409" cy="460977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056" y="1629834"/>
            <a:ext cx="5390409" cy="460977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4AF52-7FA0-47C3-8941-04E07115A9A4}"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235" y="1563541"/>
            <a:ext cx="5392529" cy="651609"/>
          </a:xfrm>
        </p:spPr>
        <p:txBody>
          <a:bodyPr anchor="b"/>
          <a:lstStyle>
            <a:lvl1pPr marL="0" indent="0">
              <a:buNone/>
              <a:defRPr sz="2900" b="1"/>
            </a:lvl1pPr>
            <a:lvl2pPr marL="548274" indent="0">
              <a:buNone/>
              <a:defRPr sz="2400" b="1"/>
            </a:lvl2pPr>
            <a:lvl3pPr marL="1096548" indent="0">
              <a:buNone/>
              <a:defRPr sz="2200" b="1"/>
            </a:lvl3pPr>
            <a:lvl4pPr marL="1644823" indent="0">
              <a:buNone/>
              <a:defRPr sz="1900" b="1"/>
            </a:lvl4pPr>
            <a:lvl5pPr marL="2193097" indent="0">
              <a:buNone/>
              <a:defRPr sz="1900" b="1"/>
            </a:lvl5pPr>
            <a:lvl6pPr marL="2741371" indent="0">
              <a:buNone/>
              <a:defRPr sz="1900" b="1"/>
            </a:lvl6pPr>
            <a:lvl7pPr marL="3289645" indent="0">
              <a:buNone/>
              <a:defRPr sz="1900" b="1"/>
            </a:lvl7pPr>
            <a:lvl8pPr marL="3837920" indent="0">
              <a:buNone/>
              <a:defRPr sz="1900" b="1"/>
            </a:lvl8pPr>
            <a:lvl9pPr marL="4386194" indent="0">
              <a:buNone/>
              <a:defRPr sz="1900" b="1"/>
            </a:lvl9pPr>
          </a:lstStyle>
          <a:p>
            <a:pPr lvl="0"/>
            <a:r>
              <a:rPr lang="en-US"/>
              <a:t>Click to edit Master text styles</a:t>
            </a:r>
          </a:p>
        </p:txBody>
      </p:sp>
      <p:sp>
        <p:nvSpPr>
          <p:cNvPr id="4" name="Content Placeholder 3"/>
          <p:cNvSpPr>
            <a:spLocks noGrp="1"/>
          </p:cNvSpPr>
          <p:nvPr>
            <p:ph sz="half" idx="2"/>
          </p:nvPr>
        </p:nvSpPr>
        <p:spPr>
          <a:xfrm>
            <a:off x="610235" y="2215150"/>
            <a:ext cx="5392529" cy="402446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9819" y="1563541"/>
            <a:ext cx="5394647" cy="651609"/>
          </a:xfrm>
        </p:spPr>
        <p:txBody>
          <a:bodyPr anchor="b"/>
          <a:lstStyle>
            <a:lvl1pPr marL="0" indent="0">
              <a:buNone/>
              <a:defRPr sz="2900" b="1"/>
            </a:lvl1pPr>
            <a:lvl2pPr marL="548274" indent="0">
              <a:buNone/>
              <a:defRPr sz="2400" b="1"/>
            </a:lvl2pPr>
            <a:lvl3pPr marL="1096548" indent="0">
              <a:buNone/>
              <a:defRPr sz="2200" b="1"/>
            </a:lvl3pPr>
            <a:lvl4pPr marL="1644823" indent="0">
              <a:buNone/>
              <a:defRPr sz="1900" b="1"/>
            </a:lvl4pPr>
            <a:lvl5pPr marL="2193097" indent="0">
              <a:buNone/>
              <a:defRPr sz="1900" b="1"/>
            </a:lvl5pPr>
            <a:lvl6pPr marL="2741371" indent="0">
              <a:buNone/>
              <a:defRPr sz="1900" b="1"/>
            </a:lvl6pPr>
            <a:lvl7pPr marL="3289645" indent="0">
              <a:buNone/>
              <a:defRPr sz="1900" b="1"/>
            </a:lvl7pPr>
            <a:lvl8pPr marL="3837920" indent="0">
              <a:buNone/>
              <a:defRPr sz="1900" b="1"/>
            </a:lvl8pPr>
            <a:lvl9pPr marL="4386194"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9819" y="2215150"/>
            <a:ext cx="5394647" cy="4024460"/>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4AF52-7FA0-47C3-8941-04E07115A9A4}" type="datetimeFigureOut">
              <a:rPr lang="en-US" smtClean="0"/>
              <a:pPr/>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4AF52-7FA0-47C3-8941-04E07115A9A4}" type="datetimeFigureOut">
              <a:rPr lang="en-US" smtClean="0"/>
              <a:pPr/>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4AF52-7FA0-47C3-8941-04E07115A9A4}" type="datetimeFigureOut">
              <a:rPr lang="en-US" smtClean="0"/>
              <a:pPr/>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6" y="278107"/>
            <a:ext cx="4015262" cy="1183569"/>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71699" y="278107"/>
            <a:ext cx="6822766" cy="596150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36" y="1461676"/>
            <a:ext cx="4015262" cy="4777935"/>
          </a:xfrm>
        </p:spPr>
        <p:txBody>
          <a:bodyPr/>
          <a:lstStyle>
            <a:lvl1pPr marL="0" indent="0">
              <a:buNone/>
              <a:defRPr sz="1700"/>
            </a:lvl1pPr>
            <a:lvl2pPr marL="548274" indent="0">
              <a:buNone/>
              <a:defRPr sz="1400"/>
            </a:lvl2pPr>
            <a:lvl3pPr marL="1096548" indent="0">
              <a:buNone/>
              <a:defRPr sz="1200"/>
            </a:lvl3pPr>
            <a:lvl4pPr marL="1644823" indent="0">
              <a:buNone/>
              <a:defRPr sz="1100"/>
            </a:lvl4pPr>
            <a:lvl5pPr marL="2193097" indent="0">
              <a:buNone/>
              <a:defRPr sz="1100"/>
            </a:lvl5pPr>
            <a:lvl6pPr marL="2741371" indent="0">
              <a:buNone/>
              <a:defRPr sz="1100"/>
            </a:lvl6pPr>
            <a:lvl7pPr marL="3289645" indent="0">
              <a:buNone/>
              <a:defRPr sz="1100"/>
            </a:lvl7pPr>
            <a:lvl8pPr marL="3837920" indent="0">
              <a:buNone/>
              <a:defRPr sz="1100"/>
            </a:lvl8pPr>
            <a:lvl9pPr marL="4386194"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744AF52-7FA0-47C3-8941-04E07115A9A4}"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2207" y="4889500"/>
            <a:ext cx="7322820" cy="577233"/>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92207" y="624123"/>
            <a:ext cx="7322820" cy="4191000"/>
          </a:xfrm>
        </p:spPr>
        <p:txBody>
          <a:bodyPr/>
          <a:lstStyle>
            <a:lvl1pPr marL="0" indent="0">
              <a:buNone/>
              <a:defRPr sz="3800"/>
            </a:lvl1pPr>
            <a:lvl2pPr marL="548274" indent="0">
              <a:buNone/>
              <a:defRPr sz="3400"/>
            </a:lvl2pPr>
            <a:lvl3pPr marL="1096548" indent="0">
              <a:buNone/>
              <a:defRPr sz="2900"/>
            </a:lvl3pPr>
            <a:lvl4pPr marL="1644823" indent="0">
              <a:buNone/>
              <a:defRPr sz="2400"/>
            </a:lvl4pPr>
            <a:lvl5pPr marL="2193097" indent="0">
              <a:buNone/>
              <a:defRPr sz="2400"/>
            </a:lvl5pPr>
            <a:lvl6pPr marL="2741371" indent="0">
              <a:buNone/>
              <a:defRPr sz="2400"/>
            </a:lvl6pPr>
            <a:lvl7pPr marL="3289645" indent="0">
              <a:buNone/>
              <a:defRPr sz="2400"/>
            </a:lvl7pPr>
            <a:lvl8pPr marL="3837920" indent="0">
              <a:buNone/>
              <a:defRPr sz="2400"/>
            </a:lvl8pPr>
            <a:lvl9pPr marL="4386194" indent="0">
              <a:buNone/>
              <a:defRPr sz="2400"/>
            </a:lvl9pPr>
          </a:lstStyle>
          <a:p>
            <a:endParaRPr lang="en-US"/>
          </a:p>
        </p:txBody>
      </p:sp>
      <p:sp>
        <p:nvSpPr>
          <p:cNvPr id="4" name="Text Placeholder 3"/>
          <p:cNvSpPr>
            <a:spLocks noGrp="1"/>
          </p:cNvSpPr>
          <p:nvPr>
            <p:ph type="body" sz="half" idx="2"/>
          </p:nvPr>
        </p:nvSpPr>
        <p:spPr>
          <a:xfrm>
            <a:off x="2392207" y="5466733"/>
            <a:ext cx="7322820" cy="819767"/>
          </a:xfrm>
        </p:spPr>
        <p:txBody>
          <a:bodyPr/>
          <a:lstStyle>
            <a:lvl1pPr marL="0" indent="0">
              <a:buNone/>
              <a:defRPr sz="1700"/>
            </a:lvl1pPr>
            <a:lvl2pPr marL="548274" indent="0">
              <a:buNone/>
              <a:defRPr sz="1400"/>
            </a:lvl2pPr>
            <a:lvl3pPr marL="1096548" indent="0">
              <a:buNone/>
              <a:defRPr sz="1200"/>
            </a:lvl3pPr>
            <a:lvl4pPr marL="1644823" indent="0">
              <a:buNone/>
              <a:defRPr sz="1100"/>
            </a:lvl4pPr>
            <a:lvl5pPr marL="2193097" indent="0">
              <a:buNone/>
              <a:defRPr sz="1100"/>
            </a:lvl5pPr>
            <a:lvl6pPr marL="2741371" indent="0">
              <a:buNone/>
              <a:defRPr sz="1100"/>
            </a:lvl6pPr>
            <a:lvl7pPr marL="3289645" indent="0">
              <a:buNone/>
              <a:defRPr sz="1100"/>
            </a:lvl7pPr>
            <a:lvl8pPr marL="3837920" indent="0">
              <a:buNone/>
              <a:defRPr sz="1100"/>
            </a:lvl8pPr>
            <a:lvl9pPr marL="4386194"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9744AF52-7FA0-47C3-8941-04E07115A9A4}"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95EFD-2A0F-466C-991B-A53F000143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235" y="279724"/>
            <a:ext cx="10984230" cy="1164167"/>
          </a:xfrm>
          <a:prstGeom prst="rect">
            <a:avLst/>
          </a:prstGeom>
        </p:spPr>
        <p:txBody>
          <a:bodyPr vert="horz" lIns="109655" tIns="54827" rIns="109655" bIns="54827" rtlCol="0" anchor="ctr">
            <a:normAutofit/>
          </a:bodyPr>
          <a:lstStyle/>
          <a:p>
            <a:r>
              <a:rPr lang="en-US"/>
              <a:t>Click to edit Master title style</a:t>
            </a:r>
          </a:p>
        </p:txBody>
      </p:sp>
      <p:sp>
        <p:nvSpPr>
          <p:cNvPr id="3" name="Text Placeholder 2"/>
          <p:cNvSpPr>
            <a:spLocks noGrp="1"/>
          </p:cNvSpPr>
          <p:nvPr>
            <p:ph type="body" idx="1"/>
          </p:nvPr>
        </p:nvSpPr>
        <p:spPr>
          <a:xfrm>
            <a:off x="610235" y="1629834"/>
            <a:ext cx="10984230" cy="4609777"/>
          </a:xfrm>
          <a:prstGeom prst="rect">
            <a:avLst/>
          </a:prstGeom>
        </p:spPr>
        <p:txBody>
          <a:bodyPr vert="horz" lIns="109655" tIns="54827" rIns="109655" bIns="548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0235" y="6474060"/>
            <a:ext cx="2847763" cy="371887"/>
          </a:xfrm>
          <a:prstGeom prst="rect">
            <a:avLst/>
          </a:prstGeom>
        </p:spPr>
        <p:txBody>
          <a:bodyPr vert="horz" lIns="109655" tIns="54827" rIns="109655" bIns="54827" rtlCol="0" anchor="ctr"/>
          <a:lstStyle>
            <a:lvl1pPr algn="l">
              <a:defRPr sz="1400">
                <a:solidFill>
                  <a:schemeClr val="tx1">
                    <a:tint val="75000"/>
                  </a:schemeClr>
                </a:solidFill>
              </a:defRPr>
            </a:lvl1pPr>
          </a:lstStyle>
          <a:p>
            <a:fld id="{9744AF52-7FA0-47C3-8941-04E07115A9A4}" type="datetimeFigureOut">
              <a:rPr lang="en-US" smtClean="0"/>
              <a:pPr/>
              <a:t>6/5/2019</a:t>
            </a:fld>
            <a:endParaRPr lang="en-US"/>
          </a:p>
        </p:txBody>
      </p:sp>
      <p:sp>
        <p:nvSpPr>
          <p:cNvPr id="5" name="Footer Placeholder 4"/>
          <p:cNvSpPr>
            <a:spLocks noGrp="1"/>
          </p:cNvSpPr>
          <p:nvPr>
            <p:ph type="ftr" sz="quarter" idx="3"/>
          </p:nvPr>
        </p:nvSpPr>
        <p:spPr>
          <a:xfrm>
            <a:off x="4169939" y="6474060"/>
            <a:ext cx="3864822" cy="371887"/>
          </a:xfrm>
          <a:prstGeom prst="rect">
            <a:avLst/>
          </a:prstGeom>
        </p:spPr>
        <p:txBody>
          <a:bodyPr vert="horz" lIns="109655" tIns="54827" rIns="109655" bIns="54827"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6702" y="6474060"/>
            <a:ext cx="2847763" cy="371887"/>
          </a:xfrm>
          <a:prstGeom prst="rect">
            <a:avLst/>
          </a:prstGeom>
        </p:spPr>
        <p:txBody>
          <a:bodyPr vert="horz" lIns="109655" tIns="54827" rIns="109655" bIns="54827" rtlCol="0" anchor="ctr"/>
          <a:lstStyle>
            <a:lvl1pPr algn="r">
              <a:defRPr sz="1400">
                <a:solidFill>
                  <a:schemeClr val="tx1">
                    <a:tint val="75000"/>
                  </a:schemeClr>
                </a:solidFill>
              </a:defRPr>
            </a:lvl1pPr>
          </a:lstStyle>
          <a:p>
            <a:fld id="{E0595EFD-2A0F-466C-991B-A53F000143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6548" rtl="0" eaLnBrk="1" latinLnBrk="0" hangingPunct="1">
        <a:spcBef>
          <a:spcPct val="0"/>
        </a:spcBef>
        <a:buNone/>
        <a:defRPr sz="5300" kern="1200">
          <a:solidFill>
            <a:schemeClr val="tx1"/>
          </a:solidFill>
          <a:latin typeface="+mj-lt"/>
          <a:ea typeface="+mj-ea"/>
          <a:cs typeface="+mj-cs"/>
        </a:defRPr>
      </a:lvl1pPr>
    </p:titleStyle>
    <p:bodyStyle>
      <a:lvl1pPr marL="411206" indent="-411206" algn="l" defTabSz="1096548"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0946" indent="-342671" algn="l" defTabSz="1096548"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0686" indent="-274137" algn="l" defTabSz="1096548"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18960"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7234"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5508"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3783"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2057"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0331" indent="-274137" algn="l" defTabSz="109654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6548" rtl="0" eaLnBrk="1" latinLnBrk="0" hangingPunct="1">
        <a:defRPr sz="2200" kern="1200">
          <a:solidFill>
            <a:schemeClr val="tx1"/>
          </a:solidFill>
          <a:latin typeface="+mn-lt"/>
          <a:ea typeface="+mn-ea"/>
          <a:cs typeface="+mn-cs"/>
        </a:defRPr>
      </a:lvl1pPr>
      <a:lvl2pPr marL="548274" algn="l" defTabSz="1096548" rtl="0" eaLnBrk="1" latinLnBrk="0" hangingPunct="1">
        <a:defRPr sz="2200" kern="1200">
          <a:solidFill>
            <a:schemeClr val="tx1"/>
          </a:solidFill>
          <a:latin typeface="+mn-lt"/>
          <a:ea typeface="+mn-ea"/>
          <a:cs typeface="+mn-cs"/>
        </a:defRPr>
      </a:lvl2pPr>
      <a:lvl3pPr marL="1096548" algn="l" defTabSz="1096548" rtl="0" eaLnBrk="1" latinLnBrk="0" hangingPunct="1">
        <a:defRPr sz="2200" kern="1200">
          <a:solidFill>
            <a:schemeClr val="tx1"/>
          </a:solidFill>
          <a:latin typeface="+mn-lt"/>
          <a:ea typeface="+mn-ea"/>
          <a:cs typeface="+mn-cs"/>
        </a:defRPr>
      </a:lvl3pPr>
      <a:lvl4pPr marL="1644823" algn="l" defTabSz="1096548" rtl="0" eaLnBrk="1" latinLnBrk="0" hangingPunct="1">
        <a:defRPr sz="2200" kern="1200">
          <a:solidFill>
            <a:schemeClr val="tx1"/>
          </a:solidFill>
          <a:latin typeface="+mn-lt"/>
          <a:ea typeface="+mn-ea"/>
          <a:cs typeface="+mn-cs"/>
        </a:defRPr>
      </a:lvl4pPr>
      <a:lvl5pPr marL="2193097" algn="l" defTabSz="1096548" rtl="0" eaLnBrk="1" latinLnBrk="0" hangingPunct="1">
        <a:defRPr sz="2200" kern="1200">
          <a:solidFill>
            <a:schemeClr val="tx1"/>
          </a:solidFill>
          <a:latin typeface="+mn-lt"/>
          <a:ea typeface="+mn-ea"/>
          <a:cs typeface="+mn-cs"/>
        </a:defRPr>
      </a:lvl5pPr>
      <a:lvl6pPr marL="2741371" algn="l" defTabSz="1096548" rtl="0" eaLnBrk="1" latinLnBrk="0" hangingPunct="1">
        <a:defRPr sz="2200" kern="1200">
          <a:solidFill>
            <a:schemeClr val="tx1"/>
          </a:solidFill>
          <a:latin typeface="+mn-lt"/>
          <a:ea typeface="+mn-ea"/>
          <a:cs typeface="+mn-cs"/>
        </a:defRPr>
      </a:lvl6pPr>
      <a:lvl7pPr marL="3289645" algn="l" defTabSz="1096548" rtl="0" eaLnBrk="1" latinLnBrk="0" hangingPunct="1">
        <a:defRPr sz="2200" kern="1200">
          <a:solidFill>
            <a:schemeClr val="tx1"/>
          </a:solidFill>
          <a:latin typeface="+mn-lt"/>
          <a:ea typeface="+mn-ea"/>
          <a:cs typeface="+mn-cs"/>
        </a:defRPr>
      </a:lvl7pPr>
      <a:lvl8pPr marL="3837920" algn="l" defTabSz="1096548" rtl="0" eaLnBrk="1" latinLnBrk="0" hangingPunct="1">
        <a:defRPr sz="2200" kern="1200">
          <a:solidFill>
            <a:schemeClr val="tx1"/>
          </a:solidFill>
          <a:latin typeface="+mn-lt"/>
          <a:ea typeface="+mn-ea"/>
          <a:cs typeface="+mn-cs"/>
        </a:defRPr>
      </a:lvl8pPr>
      <a:lvl9pPr marL="4386194" algn="l" defTabSz="109654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ircles of support logo (in Polish)">
            <a:extLst>
              <a:ext uri="{FF2B5EF4-FFF2-40B4-BE49-F238E27FC236}">
                <a16:creationId xmlns:a16="http://schemas.microsoft.com/office/drawing/2014/main" id="{A5475575-050B-4B0A-A074-E9CB35714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977" y="2412380"/>
            <a:ext cx="4970723" cy="4489538"/>
          </a:xfrm>
          <a:prstGeom prst="rect">
            <a:avLst/>
          </a:prstGeom>
        </p:spPr>
      </p:pic>
      <p:sp>
        <p:nvSpPr>
          <p:cNvPr id="2053" name="Text Box 4"/>
          <p:cNvSpPr txBox="1">
            <a:spLocks noChangeArrowheads="1"/>
          </p:cNvSpPr>
          <p:nvPr/>
        </p:nvSpPr>
        <p:spPr bwMode="auto">
          <a:xfrm>
            <a:off x="-234354" y="1163202"/>
            <a:ext cx="9517158" cy="4658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655" tIns="54827" rIns="109655" bIns="54827"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r>
              <a:rPr lang="pl-PL" altLang="pl-PL" sz="4800" dirty="0">
                <a:solidFill>
                  <a:schemeClr val="tx2">
                    <a:lumMod val="60000"/>
                    <a:lumOff val="40000"/>
                  </a:schemeClr>
                </a:solidFill>
              </a:rPr>
            </a:br>
            <a:r>
              <a:rPr lang="pl-PL" altLang="pl-PL" sz="6000" b="1" dirty="0" err="1">
                <a:solidFill>
                  <a:srgbClr val="0070C0"/>
                </a:solidFill>
              </a:rPr>
              <a:t>Circles</a:t>
            </a:r>
            <a:r>
              <a:rPr lang="pl-PL" altLang="pl-PL" sz="6000" b="1" dirty="0">
                <a:solidFill>
                  <a:srgbClr val="0070C0"/>
                </a:solidFill>
              </a:rPr>
              <a:t> of </a:t>
            </a:r>
            <a:r>
              <a:rPr lang="pl-PL" altLang="pl-PL" sz="6000" b="1" dirty="0" err="1">
                <a:solidFill>
                  <a:srgbClr val="0070C0"/>
                </a:solidFill>
              </a:rPr>
              <a:t>support</a:t>
            </a:r>
            <a:br>
              <a:rPr lang="pl-PL" altLang="pl-PL" sz="4800" b="1" dirty="0">
                <a:solidFill>
                  <a:schemeClr val="tx2">
                    <a:lumMod val="60000"/>
                    <a:lumOff val="40000"/>
                  </a:schemeClr>
                </a:solidFill>
              </a:rPr>
            </a:br>
            <a:r>
              <a:rPr lang="en-US" altLang="pl-PL" sz="4800" dirty="0">
                <a:solidFill>
                  <a:schemeClr val="tx2">
                    <a:lumMod val="60000"/>
                    <a:lumOff val="40000"/>
                  </a:schemeClr>
                </a:solidFill>
              </a:rPr>
              <a:t>Supporting people in making</a:t>
            </a:r>
          </a:p>
          <a:p>
            <a:pPr algn="ctr"/>
            <a:r>
              <a:rPr lang="en-US" altLang="pl-PL" sz="4800" dirty="0">
                <a:solidFill>
                  <a:schemeClr val="tx2">
                    <a:lumMod val="60000"/>
                    <a:lumOff val="40000"/>
                  </a:schemeClr>
                </a:solidFill>
              </a:rPr>
              <a:t>decisions and living independently</a:t>
            </a:r>
            <a:endParaRPr lang="pl-PL" altLang="pl-PL" sz="4800" dirty="0">
              <a:solidFill>
                <a:schemeClr val="tx2">
                  <a:lumMod val="60000"/>
                  <a:lumOff val="40000"/>
                </a:schemeClr>
              </a:solidFill>
            </a:endParaRPr>
          </a:p>
          <a:p>
            <a:pPr algn="ctr"/>
            <a:r>
              <a:rPr lang="pl-PL" altLang="pl-PL" sz="4800" dirty="0" err="1">
                <a:solidFill>
                  <a:schemeClr val="tx2">
                    <a:lumMod val="60000"/>
                    <a:lumOff val="40000"/>
                  </a:schemeClr>
                </a:solidFill>
              </a:rPr>
              <a:t>Example</a:t>
            </a:r>
            <a:r>
              <a:rPr lang="pl-PL" altLang="pl-PL" sz="4800" dirty="0">
                <a:solidFill>
                  <a:schemeClr val="tx2">
                    <a:lumMod val="60000"/>
                    <a:lumOff val="40000"/>
                  </a:schemeClr>
                </a:solidFill>
              </a:rPr>
              <a:t> of Poland</a:t>
            </a:r>
          </a:p>
          <a:p>
            <a:pPr algn="ctr" eaLnBrk="1" hangingPunct="1">
              <a:buClrTx/>
              <a:buFontTx/>
              <a:buNone/>
            </a:pPr>
            <a:endParaRPr lang="en-US" altLang="pl-PL" sz="4800" b="1" dirty="0">
              <a:solidFill>
                <a:schemeClr val="tx2">
                  <a:lumMod val="60000"/>
                  <a:lumOff val="40000"/>
                </a:schemeClr>
              </a:solidFill>
            </a:endParaRPr>
          </a:p>
          <a:p>
            <a:pPr algn="ctr" eaLnBrk="1" hangingPunct="1">
              <a:buClrTx/>
              <a:buFontTx/>
              <a:buNone/>
            </a:pPr>
            <a:r>
              <a:rPr lang="pl-PL" altLang="pl-PL" sz="4400" b="1" dirty="0">
                <a:solidFill>
                  <a:schemeClr val="tx2">
                    <a:lumMod val="60000"/>
                    <a:lumOff val="40000"/>
                  </a:schemeClr>
                </a:solidFill>
              </a:rPr>
              <a:t>Europe in Action</a:t>
            </a:r>
            <a:endParaRPr lang="en-US" altLang="pl-PL" sz="4400" b="1" dirty="0">
              <a:solidFill>
                <a:schemeClr val="tx2">
                  <a:lumMod val="60000"/>
                  <a:lumOff val="40000"/>
                </a:schemeClr>
              </a:solidFill>
            </a:endParaRPr>
          </a:p>
          <a:p>
            <a:pPr algn="ctr"/>
            <a:r>
              <a:rPr lang="pl-PL" altLang="pl-PL" sz="4400" dirty="0" err="1">
                <a:solidFill>
                  <a:schemeClr val="tx2">
                    <a:lumMod val="60000"/>
                    <a:lumOff val="40000"/>
                  </a:schemeClr>
                </a:solidFill>
              </a:rPr>
              <a:t>Vilnius</a:t>
            </a:r>
            <a:r>
              <a:rPr lang="en-US" altLang="pl-PL" sz="4400" dirty="0">
                <a:solidFill>
                  <a:schemeClr val="tx2">
                    <a:lumMod val="60000"/>
                    <a:lumOff val="40000"/>
                  </a:schemeClr>
                </a:solidFill>
              </a:rPr>
              <a:t>, </a:t>
            </a:r>
            <a:r>
              <a:rPr lang="pl-PL" altLang="pl-PL" sz="4400" dirty="0">
                <a:solidFill>
                  <a:schemeClr val="tx2">
                    <a:lumMod val="60000"/>
                    <a:lumOff val="40000"/>
                  </a:schemeClr>
                </a:solidFill>
              </a:rPr>
              <a:t>5 </a:t>
            </a:r>
            <a:r>
              <a:rPr lang="pl-PL" altLang="pl-PL" sz="4400" dirty="0" err="1">
                <a:solidFill>
                  <a:schemeClr val="tx2">
                    <a:lumMod val="60000"/>
                    <a:lumOff val="40000"/>
                  </a:schemeClr>
                </a:solidFill>
              </a:rPr>
              <a:t>June</a:t>
            </a:r>
            <a:r>
              <a:rPr lang="pl-PL" altLang="pl-PL" sz="4400" dirty="0">
                <a:solidFill>
                  <a:schemeClr val="tx2">
                    <a:lumMod val="60000"/>
                    <a:lumOff val="40000"/>
                  </a:schemeClr>
                </a:solidFill>
              </a:rPr>
              <a:t> 2019</a:t>
            </a:r>
          </a:p>
          <a:p>
            <a:pPr algn="ctr"/>
            <a:endParaRPr lang="pl-PL" altLang="pl-PL" sz="4400" dirty="0">
              <a:solidFill>
                <a:schemeClr val="tx2">
                  <a:lumMod val="60000"/>
                  <a:lumOff val="40000"/>
                </a:schemeClr>
              </a:solidFill>
            </a:endParaRPr>
          </a:p>
          <a:p>
            <a:pPr algn="ctr"/>
            <a:r>
              <a:rPr lang="pl-PL" altLang="pl-PL" sz="4400" b="1" dirty="0">
                <a:solidFill>
                  <a:schemeClr val="tx2">
                    <a:lumMod val="60000"/>
                    <a:lumOff val="40000"/>
                  </a:schemeClr>
                </a:solidFill>
              </a:rPr>
              <a:t>Adam Zawisny, PSONI</a:t>
            </a:r>
          </a:p>
          <a:p>
            <a:pPr algn="ctr"/>
            <a:r>
              <a:rPr lang="pl-PL" sz="2800" u="sng" dirty="0">
                <a:solidFill>
                  <a:srgbClr val="0070C0"/>
                </a:solidFill>
              </a:rPr>
              <a:t>adam.zawisny@psoni.org.pl</a:t>
            </a:r>
            <a:endParaRPr lang="pl-PL" altLang="pl-PL" sz="2800" b="1" dirty="0">
              <a:solidFill>
                <a:schemeClr val="tx2">
                  <a:lumMod val="60000"/>
                  <a:lumOff val="40000"/>
                </a:schemeClr>
              </a:solidFill>
            </a:endParaRPr>
          </a:p>
          <a:p>
            <a:pPr algn="ctr" eaLnBrk="1" hangingPunct="1">
              <a:buClrTx/>
              <a:buFontTx/>
              <a:buNone/>
            </a:pPr>
            <a:endParaRPr lang="pl-PL" altLang="pl-PL" sz="4800" dirty="0">
              <a:solidFill>
                <a:schemeClr val="tx2">
                  <a:lumMod val="60000"/>
                  <a:lumOff val="40000"/>
                </a:schemeClr>
              </a:solidFill>
            </a:endParaRPr>
          </a:p>
        </p:txBody>
      </p:sp>
    </p:spTree>
    <p:extLst>
      <p:ext uri="{BB962C8B-B14F-4D97-AF65-F5344CB8AC3E}">
        <p14:creationId xmlns:p14="http://schemas.microsoft.com/office/powerpoint/2010/main" val="208434143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2"/>
          <p:cNvSpPr txBox="1">
            <a:spLocks/>
          </p:cNvSpPr>
          <p:nvPr/>
        </p:nvSpPr>
        <p:spPr>
          <a:xfrm>
            <a:off x="665746" y="1476276"/>
            <a:ext cx="10873208" cy="5760637"/>
          </a:xfrm>
          <a:prstGeom prst="rect">
            <a:avLst/>
          </a:prstGeom>
        </p:spPr>
        <p:txBody>
          <a:bodyPr vert="horz" lIns="109655" tIns="54827" rIns="109655" bIns="54827" rtlCol="0">
            <a:normAutofit fontScale="85000" lnSpcReduction="10000"/>
          </a:bodyPr>
          <a:lstStyle/>
          <a:p>
            <a:pPr lvl="0">
              <a:spcBef>
                <a:spcPct val="20000"/>
              </a:spcBef>
              <a:defRPr/>
            </a:pPr>
            <a:r>
              <a:rPr lang="en-US" sz="3800" dirty="0"/>
              <a:t>The environmental Model of adult support with intellectual disability „</a:t>
            </a:r>
            <a:r>
              <a:rPr lang="pl-PL" sz="3800" dirty="0"/>
              <a:t>S</a:t>
            </a:r>
            <a:r>
              <a:rPr lang="en-US" sz="3800" dirty="0" err="1"/>
              <a:t>afe</a:t>
            </a:r>
            <a:r>
              <a:rPr lang="en-US" sz="3800" dirty="0"/>
              <a:t> Future„</a:t>
            </a:r>
            <a:r>
              <a:rPr lang="pl-PL" sz="3800" dirty="0"/>
              <a:t>/</a:t>
            </a:r>
            <a:r>
              <a:rPr lang="pl-PL" sz="3800" dirty="0" err="1"/>
              <a:t>Circles</a:t>
            </a:r>
            <a:r>
              <a:rPr lang="pl-PL" sz="3800" dirty="0"/>
              <a:t> of </a:t>
            </a:r>
            <a:r>
              <a:rPr lang="pl-PL" sz="3800" dirty="0" err="1"/>
              <a:t>support</a:t>
            </a:r>
            <a:r>
              <a:rPr lang="en-US" sz="3800" dirty="0"/>
              <a:t> is a comprehensive concept of support for these people in the local community, where these people and their families can live in </a:t>
            </a:r>
            <a:r>
              <a:rPr lang="en-US" sz="3800" dirty="0" err="1"/>
              <a:t>dignit</a:t>
            </a:r>
            <a:r>
              <a:rPr lang="pl-PL" sz="3800" dirty="0"/>
              <a:t>y and </a:t>
            </a:r>
            <a:r>
              <a:rPr lang="pl-PL" sz="3800" dirty="0" err="1"/>
              <a:t>have</a:t>
            </a:r>
            <a:r>
              <a:rPr lang="pl-PL" sz="3800" dirty="0"/>
              <a:t> independent </a:t>
            </a:r>
            <a:r>
              <a:rPr lang="pl-PL" sz="3800" dirty="0" err="1"/>
              <a:t>lives</a:t>
            </a:r>
            <a:r>
              <a:rPr lang="en-US" sz="3800" dirty="0"/>
              <a:t>
The aim is to develop solutions for</a:t>
            </a:r>
            <a:br>
              <a:rPr lang="pl-PL" sz="3800" dirty="0"/>
            </a:br>
            <a:r>
              <a:rPr lang="en-US" sz="3800" dirty="0"/>
              <a:t>(1) The legal-financial, residential and social security of a person with intellectual disabilities on a time when, for natural reasons, it already loses its reliance on the family, and</a:t>
            </a:r>
            <a:br>
              <a:rPr lang="pl-PL" sz="3800" dirty="0"/>
            </a:br>
            <a:r>
              <a:rPr lang="en-US" sz="3800" dirty="0"/>
              <a:t>(2) the preparation </a:t>
            </a:r>
            <a:r>
              <a:rPr lang="pl-PL" sz="3800" dirty="0"/>
              <a:t>of community</a:t>
            </a:r>
            <a:r>
              <a:rPr lang="en-US" sz="3800" dirty="0"/>
              <a:t> support enabling them to continue to function in their local community. </a:t>
            </a:r>
            <a:r>
              <a:rPr lang="en-US" sz="3800" b="1" dirty="0"/>
              <a:t>
</a:t>
            </a:r>
            <a:endParaRPr kumimoji="0" lang="pl-PL" sz="3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extShape 3">
            <a:extLst>
              <a:ext uri="{FF2B5EF4-FFF2-40B4-BE49-F238E27FC236}">
                <a16:creationId xmlns:a16="http://schemas.microsoft.com/office/drawing/2014/main" id="{0DC551DF-8359-4599-81E1-04D77188D1AA}"/>
              </a:ext>
            </a:extLst>
          </p:cNvPr>
          <p:cNvSpPr txBox="1"/>
          <p:nvPr/>
        </p:nvSpPr>
        <p:spPr>
          <a:xfrm>
            <a:off x="125686" y="468164"/>
            <a:ext cx="12204699" cy="1166213"/>
          </a:xfrm>
          <a:prstGeom prst="rect">
            <a:avLst/>
          </a:prstGeom>
          <a:noFill/>
          <a:ln>
            <a:noFill/>
          </a:ln>
        </p:spPr>
        <p:txBody>
          <a:bodyPr lIns="0" tIns="0" rIns="0" bIns="0" anchor="ctr"/>
          <a:lstStyle/>
          <a:p>
            <a:pPr algn="ctr"/>
            <a:r>
              <a:rPr lang="pl-PL" sz="4000" dirty="0">
                <a:solidFill>
                  <a:schemeClr val="tx2">
                    <a:lumMod val="60000"/>
                    <a:lumOff val="40000"/>
                  </a:schemeClr>
                </a:solidFill>
              </a:rPr>
              <a:t>Community</a:t>
            </a:r>
            <a:r>
              <a:rPr lang="en-US" sz="4000" dirty="0">
                <a:solidFill>
                  <a:schemeClr val="tx2">
                    <a:lumMod val="60000"/>
                    <a:lumOff val="40000"/>
                  </a:schemeClr>
                </a:solidFill>
              </a:rPr>
              <a:t> support </a:t>
            </a:r>
            <a:r>
              <a:rPr lang="pl-PL" sz="4000" dirty="0">
                <a:solidFill>
                  <a:schemeClr val="tx2">
                    <a:lumMod val="60000"/>
                    <a:lumOff val="40000"/>
                  </a:schemeClr>
                </a:solidFill>
              </a:rPr>
              <a:t>m</a:t>
            </a:r>
            <a:r>
              <a:rPr lang="en-US" sz="4000" dirty="0" err="1">
                <a:solidFill>
                  <a:schemeClr val="tx2">
                    <a:lumMod val="60000"/>
                    <a:lumOff val="40000"/>
                  </a:schemeClr>
                </a:solidFill>
              </a:rPr>
              <a:t>odel</a:t>
            </a:r>
            <a:r>
              <a:rPr lang="en-US" sz="4000" dirty="0">
                <a:solidFill>
                  <a:schemeClr val="tx2">
                    <a:lumMod val="60000"/>
                    <a:lumOff val="40000"/>
                  </a:schemeClr>
                </a:solidFill>
              </a:rPr>
              <a:t> </a:t>
            </a:r>
            <a:r>
              <a:rPr lang="pl-PL" sz="4000" dirty="0" err="1">
                <a:solidFill>
                  <a:schemeClr val="tx2">
                    <a:lumMod val="60000"/>
                    <a:lumOff val="40000"/>
                  </a:schemeClr>
                </a:solidFill>
              </a:rPr>
              <a:t>Circles</a:t>
            </a:r>
            <a:r>
              <a:rPr lang="pl-PL" sz="4000" dirty="0">
                <a:solidFill>
                  <a:schemeClr val="tx2">
                    <a:lumMod val="60000"/>
                    <a:lumOff val="40000"/>
                  </a:schemeClr>
                </a:solidFill>
              </a:rPr>
              <a:t> of </a:t>
            </a:r>
            <a:r>
              <a:rPr lang="pl-PL" sz="4000" dirty="0" err="1">
                <a:solidFill>
                  <a:schemeClr val="tx2">
                    <a:lumMod val="60000"/>
                    <a:lumOff val="40000"/>
                  </a:schemeClr>
                </a:solidFill>
              </a:rPr>
              <a:t>support</a:t>
            </a:r>
            <a:r>
              <a:rPr lang="en-US" sz="4000" dirty="0">
                <a:solidFill>
                  <a:schemeClr val="tx2">
                    <a:lumMod val="60000"/>
                    <a:lumOff val="40000"/>
                  </a:schemeClr>
                </a:solidFill>
              </a:rPr>
              <a:t>
</a:t>
            </a:r>
            <a:endParaRPr sz="4000" dirty="0">
              <a:solidFill>
                <a:schemeClr val="tx2">
                  <a:lumMod val="60000"/>
                  <a:lumOff val="40000"/>
                </a:schemeClr>
              </a:solidFill>
            </a:endParaRPr>
          </a:p>
        </p:txBody>
      </p:sp>
    </p:spTree>
    <p:extLst>
      <p:ext uri="{BB962C8B-B14F-4D97-AF65-F5344CB8AC3E}">
        <p14:creationId xmlns:p14="http://schemas.microsoft.com/office/powerpoint/2010/main" val="395631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527179" y="1620"/>
          <a:ext cx="1590" cy="1616"/>
        </p:xfrm>
        <a:graphic>
          <a:graphicData uri="http://schemas.openxmlformats.org/presentationml/2006/ole">
            <mc:AlternateContent xmlns:mc="http://schemas.openxmlformats.org/markup-compatibility/2006">
              <mc:Choice xmlns:v="urn:schemas-microsoft-com:vml" Requires="v">
                <p:oleObj spid="_x0000_s1228"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179" y="1620"/>
                        <a:ext cx="1590" cy="1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10065" y="23493"/>
            <a:ext cx="11724933" cy="729221"/>
          </a:xfrm>
          <a:noFill/>
        </p:spPr>
        <p:txBody>
          <a:bodyPr>
            <a:noAutofit/>
          </a:bodyPr>
          <a:lstStyle/>
          <a:p>
            <a:r>
              <a:rPr lang="pl-PL" sz="3200" dirty="0" err="1">
                <a:solidFill>
                  <a:schemeClr val="tx2">
                    <a:lumMod val="60000"/>
                    <a:lumOff val="40000"/>
                  </a:schemeClr>
                </a:solidFill>
              </a:rPr>
              <a:t>Circles</a:t>
            </a:r>
            <a:r>
              <a:rPr lang="pl-PL" sz="3200" dirty="0">
                <a:solidFill>
                  <a:schemeClr val="tx2">
                    <a:lumMod val="60000"/>
                    <a:lumOff val="40000"/>
                  </a:schemeClr>
                </a:solidFill>
              </a:rPr>
              <a:t> of </a:t>
            </a:r>
            <a:r>
              <a:rPr lang="pl-PL" sz="3200" dirty="0" err="1">
                <a:solidFill>
                  <a:schemeClr val="tx2">
                    <a:lumMod val="60000"/>
                    <a:lumOff val="40000"/>
                  </a:schemeClr>
                </a:solidFill>
              </a:rPr>
              <a:t>support</a:t>
            </a:r>
            <a:endParaRPr lang="pl-PL" sz="3200" dirty="0">
              <a:solidFill>
                <a:schemeClr val="tx2">
                  <a:lumMod val="60000"/>
                  <a:lumOff val="40000"/>
                </a:schemeClr>
              </a:solidFill>
            </a:endParaRPr>
          </a:p>
        </p:txBody>
      </p:sp>
      <p:sp>
        <p:nvSpPr>
          <p:cNvPr id="4" name="Slide Number Placeholder 3"/>
          <p:cNvSpPr>
            <a:spLocks noGrp="1"/>
          </p:cNvSpPr>
          <p:nvPr>
            <p:ph type="sldNum" sz="quarter" idx="4294967295"/>
          </p:nvPr>
        </p:nvSpPr>
        <p:spPr>
          <a:xfrm>
            <a:off x="10197600" y="6474063"/>
            <a:ext cx="481513" cy="371887"/>
          </a:xfrm>
        </p:spPr>
        <p:txBody>
          <a:bodyPr/>
          <a:lstStyle/>
          <a:p>
            <a:fld id="{B5902538-4E00-464F-99A6-60CFA5F0B764}" type="slidenum">
              <a:rPr lang="pl-PL" smtClean="0"/>
              <a:pPr/>
              <a:t>11</a:t>
            </a:fld>
            <a:endParaRPr lang="pl-PL" dirty="0"/>
          </a:p>
        </p:txBody>
      </p:sp>
      <p:sp>
        <p:nvSpPr>
          <p:cNvPr id="30" name="TextBox 29"/>
          <p:cNvSpPr txBox="1"/>
          <p:nvPr/>
        </p:nvSpPr>
        <p:spPr>
          <a:xfrm>
            <a:off x="413718" y="684189"/>
            <a:ext cx="11017224" cy="6156206"/>
          </a:xfrm>
          <a:prstGeom prst="rect">
            <a:avLst/>
          </a:prstGeom>
          <a:noFill/>
        </p:spPr>
        <p:txBody>
          <a:bodyPr wrap="square" lIns="92108" tIns="46054" rIns="92108" bIns="46054" rtlCol="0">
            <a:spAutoFit/>
          </a:bodyPr>
          <a:lstStyle/>
          <a:p>
            <a:pPr>
              <a:spcBef>
                <a:spcPts val="1209"/>
              </a:spcBef>
            </a:pPr>
            <a:r>
              <a:rPr lang="pl-PL" sz="2400" b="1" dirty="0">
                <a:cs typeface="Arial" panose="020B0604020202020204" pitchFamily="34" charset="0"/>
              </a:rPr>
              <a:t>C</a:t>
            </a:r>
            <a:r>
              <a:rPr lang="en-US" sz="2400" b="1" dirty="0" err="1">
                <a:cs typeface="Arial" panose="020B0604020202020204" pitchFamily="34" charset="0"/>
              </a:rPr>
              <a:t>ircles</a:t>
            </a:r>
            <a:r>
              <a:rPr lang="en-US" sz="2400" b="1" dirty="0">
                <a:cs typeface="Arial" panose="020B0604020202020204" pitchFamily="34" charset="0"/>
              </a:rPr>
              <a:t> are an environmental support system that comprises persons and</a:t>
            </a:r>
            <a:r>
              <a:rPr lang="pl-PL" sz="2400" b="1" dirty="0">
                <a:cs typeface="Arial" panose="020B0604020202020204" pitchFamily="34" charset="0"/>
              </a:rPr>
              <a:t> </a:t>
            </a:r>
            <a:r>
              <a:rPr lang="pl-PL" sz="2400" b="1" dirty="0" err="1">
                <a:cs typeface="Arial" panose="020B0604020202020204" pitchFamily="34" charset="0"/>
              </a:rPr>
              <a:t>agencies</a:t>
            </a:r>
            <a:r>
              <a:rPr lang="pl-PL" sz="2400" b="1" dirty="0">
                <a:cs typeface="Arial" panose="020B0604020202020204" pitchFamily="34" charset="0"/>
              </a:rPr>
              <a:t>/</a:t>
            </a:r>
            <a:r>
              <a:rPr lang="pl-PL" sz="2400" b="1" dirty="0" err="1">
                <a:cs typeface="Arial" panose="020B0604020202020204" pitchFamily="34" charset="0"/>
              </a:rPr>
              <a:t>authorities</a:t>
            </a:r>
            <a:r>
              <a:rPr lang="en-US" sz="2400" b="1" dirty="0">
                <a:cs typeface="Arial" panose="020B0604020202020204" pitchFamily="34" charset="0"/>
              </a:rPr>
              <a:t> involved in the daily life of a person with disabilities and w</a:t>
            </a:r>
            <a:r>
              <a:rPr lang="pl-PL" sz="2400" b="1" dirty="0">
                <a:cs typeface="Arial" panose="020B0604020202020204" pitchFamily="34" charset="0"/>
              </a:rPr>
              <a:t>ho </a:t>
            </a:r>
            <a:r>
              <a:rPr lang="pl-PL" sz="2400" b="1" dirty="0" err="1">
                <a:cs typeface="Arial" panose="020B0604020202020204" pitchFamily="34" charset="0"/>
              </a:rPr>
              <a:t>have</a:t>
            </a:r>
            <a:r>
              <a:rPr lang="pl-PL" sz="2400" b="1" dirty="0">
                <a:cs typeface="Arial" panose="020B0604020202020204" pitchFamily="34" charset="0"/>
              </a:rPr>
              <a:t> </a:t>
            </a:r>
            <a:r>
              <a:rPr lang="pl-PL" sz="2400" b="1" dirty="0" err="1">
                <a:cs typeface="Arial" panose="020B0604020202020204" pitchFamily="34" charset="0"/>
              </a:rPr>
              <a:t>impact</a:t>
            </a:r>
            <a:r>
              <a:rPr lang="en-US" sz="2400" b="1" dirty="0">
                <a:cs typeface="Arial" panose="020B0604020202020204" pitchFamily="34" charset="0"/>
              </a:rPr>
              <a:t> on the quality of her present and future life:</a:t>
            </a:r>
            <a:endParaRPr lang="pl-PL" sz="2400" b="1" dirty="0">
              <a:cs typeface="Arial" panose="020B0604020202020204" pitchFamily="34" charset="0"/>
            </a:endParaRPr>
          </a:p>
          <a:p>
            <a:pPr marL="342900" indent="-342900">
              <a:spcBef>
                <a:spcPts val="1209"/>
              </a:spcBef>
              <a:buFont typeface="Arial" panose="020B0604020202020204" pitchFamily="34" charset="0"/>
              <a:buChar char="•"/>
            </a:pPr>
            <a:r>
              <a:rPr lang="pl-PL" sz="2000" dirty="0">
                <a:cs typeface="Arial" panose="020B0604020202020204" pitchFamily="34" charset="0"/>
              </a:rPr>
              <a:t>F</a:t>
            </a:r>
            <a:r>
              <a:rPr lang="en-US" sz="2000" dirty="0" err="1">
                <a:cs typeface="Arial" panose="020B0604020202020204" pitchFamily="34" charset="0"/>
              </a:rPr>
              <a:t>amily</a:t>
            </a:r>
            <a:r>
              <a:rPr lang="en-US" sz="2000" dirty="0">
                <a:cs typeface="Arial" panose="020B0604020202020204" pitchFamily="34" charset="0"/>
              </a:rPr>
              <a:t> members and friends
Neighbors, friends, local volunteers
Doctors, nurses, </a:t>
            </a:r>
            <a:r>
              <a:rPr lang="pl-PL" sz="2000" dirty="0" err="1">
                <a:cs typeface="Arial" panose="020B0604020202020204" pitchFamily="34" charset="0"/>
              </a:rPr>
              <a:t>rehabilitans</a:t>
            </a:r>
            <a:r>
              <a:rPr lang="en-US" sz="2000" dirty="0">
                <a:cs typeface="Arial" panose="020B0604020202020204" pitchFamily="34" charset="0"/>
              </a:rPr>
              <a:t>
Lawyers,
Local</a:t>
            </a:r>
            <a:r>
              <a:rPr lang="pl-PL" sz="2000" dirty="0">
                <a:cs typeface="Arial" panose="020B0604020202020204" pitchFamily="34" charset="0"/>
              </a:rPr>
              <a:t> </a:t>
            </a:r>
            <a:r>
              <a:rPr lang="en-US" sz="2000" dirty="0">
                <a:cs typeface="Arial" panose="020B0604020202020204" pitchFamily="34" charset="0"/>
              </a:rPr>
              <a:t>Service Providers
Social welfare </a:t>
            </a:r>
            <a:r>
              <a:rPr lang="en-US" sz="2000" dirty="0" err="1">
                <a:cs typeface="Arial" panose="020B0604020202020204" pitchFamily="34" charset="0"/>
              </a:rPr>
              <a:t>centres</a:t>
            </a:r>
            <a:r>
              <a:rPr lang="en-US" sz="2000" dirty="0">
                <a:cs typeface="Arial" panose="020B0604020202020204" pitchFamily="34" charset="0"/>
              </a:rPr>
              <a:t> and staff 
Religious groups
Other families in a similar situation</a:t>
            </a:r>
            <a:endParaRPr lang="pl-PL" sz="2000" dirty="0">
              <a:cs typeface="Arial" panose="020B0604020202020204" pitchFamily="34" charset="0"/>
            </a:endParaRPr>
          </a:p>
          <a:p>
            <a:pPr>
              <a:spcBef>
                <a:spcPts val="1209"/>
              </a:spcBef>
            </a:pPr>
            <a:r>
              <a:rPr lang="en-US" sz="2400" dirty="0">
                <a:cs typeface="Arial" panose="020B0604020202020204" pitchFamily="34" charset="0"/>
              </a:rPr>
              <a:t>Together they work to develop the skills and passion of a person</a:t>
            </a:r>
            <a:r>
              <a:rPr lang="pl-PL" sz="2400" dirty="0">
                <a:cs typeface="Arial" panose="020B0604020202020204" pitchFamily="34" charset="0"/>
              </a:rPr>
              <a:t> with a disability</a:t>
            </a:r>
            <a:r>
              <a:rPr lang="en-US" sz="2400" dirty="0">
                <a:cs typeface="Arial" panose="020B0604020202020204" pitchFamily="34" charset="0"/>
              </a:rPr>
              <a:t>, create opportunities for active participation in the local community, care for them and create a safeguard for the future independent functioning</a:t>
            </a:r>
            <a:endParaRPr lang="pl-PL" sz="2400" dirty="0">
              <a:cs typeface="Arial" panose="020B0604020202020204" pitchFamily="34" charset="0"/>
            </a:endParaRPr>
          </a:p>
        </p:txBody>
      </p:sp>
    </p:spTree>
    <p:extLst>
      <p:ext uri="{BB962C8B-B14F-4D97-AF65-F5344CB8AC3E}">
        <p14:creationId xmlns:p14="http://schemas.microsoft.com/office/powerpoint/2010/main" val="197710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527179" y="1620"/>
          <a:ext cx="1590" cy="1616"/>
        </p:xfrm>
        <a:graphic>
          <a:graphicData uri="http://schemas.openxmlformats.org/presentationml/2006/ole">
            <mc:AlternateContent xmlns:mc="http://schemas.openxmlformats.org/markup-compatibility/2006">
              <mc:Choice xmlns:v="urn:schemas-microsoft-com:vml" Requires="v">
                <p:oleObj spid="_x0000_s2244" name="think-cell Slide" r:id="rId5" imgW="360" imgH="360" progId="">
                  <p:embed/>
                </p:oleObj>
              </mc:Choice>
              <mc:Fallback>
                <p:oleObj name="think-cell Slide" r:id="rId5" imgW="360" imgH="360" progId="">
                  <p:embed/>
                  <p:pic>
                    <p:nvPicPr>
                      <p:cNvPr id="27" name="Object 2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179" y="1620"/>
                        <a:ext cx="1590" cy="1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45474" y="23851"/>
            <a:ext cx="11724933" cy="729221"/>
          </a:xfrm>
          <a:noFill/>
        </p:spPr>
        <p:txBody>
          <a:bodyPr>
            <a:noAutofit/>
          </a:bodyPr>
          <a:lstStyle/>
          <a:p>
            <a:r>
              <a:rPr lang="pl-PL" sz="4800" b="1" dirty="0" err="1">
                <a:solidFill>
                  <a:schemeClr val="tx2">
                    <a:lumMod val="60000"/>
                    <a:lumOff val="40000"/>
                  </a:schemeClr>
                </a:solidFill>
              </a:rPr>
              <a:t>Circles</a:t>
            </a:r>
            <a:r>
              <a:rPr lang="pl-PL" sz="4800" b="1" dirty="0">
                <a:solidFill>
                  <a:schemeClr val="tx2">
                    <a:lumMod val="60000"/>
                    <a:lumOff val="40000"/>
                  </a:schemeClr>
                </a:solidFill>
              </a:rPr>
              <a:t> of </a:t>
            </a:r>
            <a:r>
              <a:rPr lang="pl-PL" sz="4800" b="1" dirty="0" err="1">
                <a:solidFill>
                  <a:schemeClr val="tx2">
                    <a:lumMod val="60000"/>
                    <a:lumOff val="40000"/>
                  </a:schemeClr>
                </a:solidFill>
              </a:rPr>
              <a:t>support</a:t>
            </a:r>
            <a:endParaRPr lang="pl-PL" sz="4800" b="1" dirty="0">
              <a:solidFill>
                <a:schemeClr val="tx2">
                  <a:lumMod val="60000"/>
                  <a:lumOff val="40000"/>
                </a:schemeClr>
              </a:solidFill>
            </a:endParaRPr>
          </a:p>
        </p:txBody>
      </p:sp>
      <p:sp>
        <p:nvSpPr>
          <p:cNvPr id="4" name="Slide Number Placeholder 3"/>
          <p:cNvSpPr>
            <a:spLocks noGrp="1"/>
          </p:cNvSpPr>
          <p:nvPr>
            <p:ph type="sldNum" sz="quarter" idx="4294967295"/>
          </p:nvPr>
        </p:nvSpPr>
        <p:spPr>
          <a:xfrm>
            <a:off x="7293452" y="6691500"/>
            <a:ext cx="481513" cy="371887"/>
          </a:xfrm>
        </p:spPr>
        <p:txBody>
          <a:bodyPr/>
          <a:lstStyle/>
          <a:p>
            <a:fld id="{B5902538-4E00-464F-99A6-60CFA5F0B764}" type="slidenum">
              <a:rPr lang="pl-PL" smtClean="0"/>
              <a:pPr/>
              <a:t>12</a:t>
            </a:fld>
            <a:endParaRPr lang="pl-PL" dirty="0"/>
          </a:p>
        </p:txBody>
      </p:sp>
      <p:pic>
        <p:nvPicPr>
          <p:cNvPr id="15362" name="Picture 2" descr="http://www.polyvore.com/cgi/img-thing?.out=jpg&amp;size=l&amp;tid=98004896"/>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4229" y="3231425"/>
            <a:ext cx="1287820" cy="131030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58711" y="1833598"/>
            <a:ext cx="3887917" cy="3657316"/>
          </a:xfrm>
          <a:prstGeom prst="ellipse">
            <a:avLst/>
          </a:prstGeom>
          <a:noFill/>
          <a:ln>
            <a:solidFill>
              <a:srgbClr val="FEA202"/>
            </a:solidFill>
          </a:ln>
        </p:spPr>
        <p:style>
          <a:lnRef idx="2">
            <a:schemeClr val="accent1">
              <a:shade val="50000"/>
            </a:schemeClr>
          </a:lnRef>
          <a:fillRef idx="1">
            <a:schemeClr val="accent1"/>
          </a:fillRef>
          <a:effectRef idx="0">
            <a:schemeClr val="accent1"/>
          </a:effectRef>
          <a:fontRef idx="minor">
            <a:schemeClr val="lt1"/>
          </a:fontRef>
        </p:style>
        <p:txBody>
          <a:bodyPr lIns="92108" tIns="46054" rIns="92108" bIns="46054" rtlCol="0" anchor="ctr"/>
          <a:lstStyle/>
          <a:p>
            <a:pPr algn="ctr"/>
            <a:endParaRPr lang="pl-PL" sz="3200" dirty="0"/>
          </a:p>
        </p:txBody>
      </p:sp>
      <p:sp>
        <p:nvSpPr>
          <p:cNvPr id="10" name="Oval 9"/>
          <p:cNvSpPr/>
          <p:nvPr/>
        </p:nvSpPr>
        <p:spPr>
          <a:xfrm>
            <a:off x="4947545" y="1833599"/>
            <a:ext cx="4103636" cy="3603118"/>
          </a:xfrm>
          <a:prstGeom prst="ellipse">
            <a:avLst/>
          </a:prstGeom>
          <a:noFill/>
          <a:ln>
            <a:solidFill>
              <a:srgbClr val="FEA202"/>
            </a:solidFill>
          </a:ln>
        </p:spPr>
        <p:style>
          <a:lnRef idx="2">
            <a:schemeClr val="accent1">
              <a:shade val="50000"/>
            </a:schemeClr>
          </a:lnRef>
          <a:fillRef idx="1">
            <a:schemeClr val="accent1"/>
          </a:fillRef>
          <a:effectRef idx="0">
            <a:schemeClr val="accent1"/>
          </a:effectRef>
          <a:fontRef idx="minor">
            <a:schemeClr val="lt1"/>
          </a:fontRef>
        </p:style>
        <p:txBody>
          <a:bodyPr lIns="92108" tIns="46054" rIns="92108" bIns="46054" rtlCol="0" anchor="ctr"/>
          <a:lstStyle/>
          <a:p>
            <a:pPr algn="ctr"/>
            <a:endParaRPr lang="pl-PL" sz="3200" dirty="0"/>
          </a:p>
        </p:txBody>
      </p:sp>
      <p:sp>
        <p:nvSpPr>
          <p:cNvPr id="11" name="Rectangle 10"/>
          <p:cNvSpPr/>
          <p:nvPr/>
        </p:nvSpPr>
        <p:spPr>
          <a:xfrm>
            <a:off x="6084754" y="1690178"/>
            <a:ext cx="1943783" cy="646950"/>
          </a:xfrm>
          <a:prstGeom prst="rect">
            <a:avLst/>
          </a:prstGeom>
          <a:noFill/>
          <a:ln>
            <a:noFill/>
          </a:ln>
        </p:spPr>
        <p:txBody>
          <a:bodyPr spcFirstLastPara="1" wrap="square" lIns="92108" tIns="46054" rIns="92108" bIns="46054" numCol="1">
            <a:prstTxWarp prst="textArchUp">
              <a:avLst>
                <a:gd name="adj" fmla="val 11105672"/>
              </a:avLst>
            </a:prstTxWarp>
            <a:spAutoFit/>
          </a:bodyPr>
          <a:lstStyle/>
          <a:p>
            <a:pPr algn="ctr"/>
            <a:r>
              <a:rPr lang="pl-PL" sz="2000" b="1" dirty="0" err="1">
                <a:ln w="31550" cmpd="sng">
                  <a:noFill/>
                  <a:prstDash val="solid"/>
                </a:ln>
                <a:latin typeface="Arial" panose="020B0604020202020204" pitchFamily="34" charset="0"/>
                <a:cs typeface="Arial" panose="020B0604020202020204" pitchFamily="34" charset="0"/>
              </a:rPr>
              <a:t>Formal</a:t>
            </a:r>
            <a:r>
              <a:rPr lang="pl-PL" sz="2000" b="1" dirty="0">
                <a:ln w="31550" cmpd="sng">
                  <a:noFill/>
                  <a:prstDash val="solid"/>
                </a:ln>
                <a:latin typeface="Arial" panose="020B0604020202020204" pitchFamily="34" charset="0"/>
                <a:cs typeface="Arial" panose="020B0604020202020204" pitchFamily="34" charset="0"/>
              </a:rPr>
              <a:t> relations</a:t>
            </a:r>
          </a:p>
        </p:txBody>
      </p:sp>
      <p:sp>
        <p:nvSpPr>
          <p:cNvPr id="12" name="Rectangle 11"/>
          <p:cNvSpPr/>
          <p:nvPr/>
        </p:nvSpPr>
        <p:spPr>
          <a:xfrm>
            <a:off x="3332962" y="1639743"/>
            <a:ext cx="2183187" cy="646950"/>
          </a:xfrm>
          <a:prstGeom prst="rect">
            <a:avLst/>
          </a:prstGeom>
          <a:noFill/>
          <a:ln>
            <a:noFill/>
          </a:ln>
        </p:spPr>
        <p:txBody>
          <a:bodyPr spcFirstLastPara="1" wrap="square" lIns="92108" tIns="46054" rIns="92108" bIns="46054" numCol="1">
            <a:prstTxWarp prst="textArchUp">
              <a:avLst>
                <a:gd name="adj" fmla="val 11105672"/>
              </a:avLst>
            </a:prstTxWarp>
            <a:spAutoFit/>
          </a:bodyPr>
          <a:lstStyle/>
          <a:p>
            <a:pPr algn="ctr"/>
            <a:r>
              <a:rPr lang="pl-PL" sz="2000" b="1" dirty="0" err="1">
                <a:ln w="31550" cmpd="sng">
                  <a:noFill/>
                  <a:prstDash val="solid"/>
                </a:ln>
                <a:latin typeface="Arial" panose="020B0604020202020204" pitchFamily="34" charset="0"/>
                <a:cs typeface="Arial" panose="020B0604020202020204" pitchFamily="34" charset="0"/>
              </a:rPr>
              <a:t>Informal</a:t>
            </a:r>
            <a:r>
              <a:rPr lang="pl-PL" sz="2000" b="1" dirty="0">
                <a:ln w="31550" cmpd="sng">
                  <a:noFill/>
                  <a:prstDash val="solid"/>
                </a:ln>
                <a:latin typeface="Arial" panose="020B0604020202020204" pitchFamily="34" charset="0"/>
                <a:cs typeface="Arial" panose="020B0604020202020204" pitchFamily="34" charset="0"/>
              </a:rPr>
              <a:t> relations</a:t>
            </a:r>
          </a:p>
        </p:txBody>
      </p:sp>
      <p:sp>
        <p:nvSpPr>
          <p:cNvPr id="13" name="TextBox 12"/>
          <p:cNvSpPr txBox="1"/>
          <p:nvPr/>
        </p:nvSpPr>
        <p:spPr>
          <a:xfrm rot="630006">
            <a:off x="3571779" y="2642560"/>
            <a:ext cx="1237695" cy="400784"/>
          </a:xfrm>
          <a:prstGeom prst="rect">
            <a:avLst/>
          </a:prstGeom>
          <a:noFill/>
        </p:spPr>
        <p:txBody>
          <a:bodyPr wrap="square" lIns="92108" tIns="46054" rIns="92108" bIns="46054" rtlCol="0">
            <a:spAutoFit/>
          </a:bodyPr>
          <a:lstStyle/>
          <a:p>
            <a:pPr algn="r"/>
            <a:r>
              <a:rPr lang="pl-PL" sz="2000" dirty="0">
                <a:latin typeface="Arial" panose="020B0604020202020204" pitchFamily="34" charset="0"/>
                <a:cs typeface="Arial" panose="020B0604020202020204" pitchFamily="34" charset="0"/>
              </a:rPr>
              <a:t>Family</a:t>
            </a:r>
          </a:p>
        </p:txBody>
      </p:sp>
      <p:sp>
        <p:nvSpPr>
          <p:cNvPr id="16" name="TextBox 15"/>
          <p:cNvSpPr txBox="1"/>
          <p:nvPr/>
        </p:nvSpPr>
        <p:spPr>
          <a:xfrm>
            <a:off x="3425065" y="3459061"/>
            <a:ext cx="1401668" cy="400784"/>
          </a:xfrm>
          <a:prstGeom prst="rect">
            <a:avLst/>
          </a:prstGeom>
          <a:noFill/>
        </p:spPr>
        <p:txBody>
          <a:bodyPr wrap="square" lIns="92108" tIns="46054" rIns="92108" bIns="46054" rtlCol="0">
            <a:spAutoFit/>
          </a:bodyPr>
          <a:lstStyle/>
          <a:p>
            <a:pPr algn="r"/>
            <a:r>
              <a:rPr lang="pl-PL" sz="2000" dirty="0" err="1">
                <a:latin typeface="Arial" panose="020B0604020202020204" pitchFamily="34" charset="0"/>
                <a:cs typeface="Arial" panose="020B0604020202020204" pitchFamily="34" charset="0"/>
              </a:rPr>
              <a:t>Friends</a:t>
            </a:r>
            <a:endParaRPr lang="pl-PL" sz="2000" dirty="0">
              <a:latin typeface="Arial" panose="020B0604020202020204" pitchFamily="34" charset="0"/>
              <a:cs typeface="Arial" panose="020B0604020202020204" pitchFamily="34" charset="0"/>
            </a:endParaRPr>
          </a:p>
        </p:txBody>
      </p:sp>
      <p:sp>
        <p:nvSpPr>
          <p:cNvPr id="17" name="TextBox 16"/>
          <p:cNvSpPr txBox="1"/>
          <p:nvPr/>
        </p:nvSpPr>
        <p:spPr>
          <a:xfrm rot="20940000">
            <a:off x="3444960" y="4115673"/>
            <a:ext cx="1483851" cy="400784"/>
          </a:xfrm>
          <a:prstGeom prst="rect">
            <a:avLst/>
          </a:prstGeom>
          <a:noFill/>
        </p:spPr>
        <p:txBody>
          <a:bodyPr wrap="square" lIns="92108" tIns="46054" rIns="92108" bIns="46054" rtlCol="0">
            <a:spAutoFit/>
          </a:bodyPr>
          <a:lstStyle/>
          <a:p>
            <a:pPr algn="r"/>
            <a:r>
              <a:rPr lang="pl-PL" sz="2000" dirty="0" err="1">
                <a:latin typeface="Arial" panose="020B0604020202020204" pitchFamily="34" charset="0"/>
                <a:cs typeface="Arial" panose="020B0604020202020204" pitchFamily="34" charset="0"/>
              </a:rPr>
              <a:t>Neighbors</a:t>
            </a:r>
            <a:endParaRPr lang="pl-PL" sz="2000" dirty="0">
              <a:latin typeface="Arial" panose="020B0604020202020204" pitchFamily="34" charset="0"/>
              <a:cs typeface="Arial" panose="020B0604020202020204" pitchFamily="34" charset="0"/>
            </a:endParaRPr>
          </a:p>
        </p:txBody>
      </p:sp>
      <p:sp>
        <p:nvSpPr>
          <p:cNvPr id="21" name="TextBox 20"/>
          <p:cNvSpPr txBox="1"/>
          <p:nvPr/>
        </p:nvSpPr>
        <p:spPr>
          <a:xfrm rot="20940000">
            <a:off x="6451519" y="2347761"/>
            <a:ext cx="1237695" cy="708561"/>
          </a:xfrm>
          <a:prstGeom prst="rect">
            <a:avLst/>
          </a:prstGeom>
          <a:noFill/>
        </p:spPr>
        <p:txBody>
          <a:bodyPr wrap="square" lIns="92108" tIns="46054" rIns="92108" bIns="46054" rtlCol="0">
            <a:spAutoFit/>
          </a:bodyPr>
          <a:lstStyle/>
          <a:p>
            <a:r>
              <a:rPr lang="pl-PL" sz="2000" dirty="0">
                <a:latin typeface="Arial" panose="020B0604020202020204" pitchFamily="34" charset="0"/>
                <a:cs typeface="Arial" panose="020B0604020202020204" pitchFamily="34" charset="0"/>
              </a:rPr>
              <a:t>Health services</a:t>
            </a:r>
          </a:p>
        </p:txBody>
      </p:sp>
      <p:sp>
        <p:nvSpPr>
          <p:cNvPr id="22" name="TextBox 21"/>
          <p:cNvSpPr txBox="1"/>
          <p:nvPr/>
        </p:nvSpPr>
        <p:spPr>
          <a:xfrm>
            <a:off x="6666750" y="3395604"/>
            <a:ext cx="1408883" cy="708561"/>
          </a:xfrm>
          <a:prstGeom prst="rect">
            <a:avLst/>
          </a:prstGeom>
          <a:noFill/>
        </p:spPr>
        <p:txBody>
          <a:bodyPr wrap="square" lIns="92108" tIns="46054" rIns="92108" bIns="46054" rtlCol="0">
            <a:spAutoFit/>
          </a:bodyPr>
          <a:lstStyle/>
          <a:p>
            <a:r>
              <a:rPr lang="pl-PL" sz="2000" dirty="0">
                <a:latin typeface="Arial" panose="020B0604020202020204" pitchFamily="34" charset="0"/>
                <a:cs typeface="Arial" panose="020B0604020202020204" pitchFamily="34" charset="0"/>
              </a:rPr>
              <a:t>Social services</a:t>
            </a:r>
          </a:p>
        </p:txBody>
      </p:sp>
      <p:sp>
        <p:nvSpPr>
          <p:cNvPr id="23" name="TextBox 22"/>
          <p:cNvSpPr txBox="1"/>
          <p:nvPr/>
        </p:nvSpPr>
        <p:spPr>
          <a:xfrm rot="660000">
            <a:off x="6210877" y="4210204"/>
            <a:ext cx="1900729" cy="1016337"/>
          </a:xfrm>
          <a:prstGeom prst="rect">
            <a:avLst/>
          </a:prstGeom>
          <a:noFill/>
        </p:spPr>
        <p:txBody>
          <a:bodyPr wrap="square" lIns="92108" tIns="46054" rIns="92108" bIns="46054" rtlCol="0">
            <a:spAutoFit/>
          </a:bodyPr>
          <a:lstStyle/>
          <a:p>
            <a:r>
              <a:rPr lang="pl-PL" sz="2000" dirty="0">
                <a:latin typeface="Arial" panose="020B0604020202020204" pitchFamily="34" charset="0"/>
                <a:cs typeface="Arial" panose="020B0604020202020204" pitchFamily="34" charset="0"/>
              </a:rPr>
              <a:t>Personal </a:t>
            </a:r>
            <a:r>
              <a:rPr lang="pl-PL" sz="2000" dirty="0" err="1">
                <a:latin typeface="Arial" panose="020B0604020202020204" pitchFamily="34" charset="0"/>
                <a:cs typeface="Arial" panose="020B0604020202020204" pitchFamily="34" charset="0"/>
              </a:rPr>
              <a:t>assistance</a:t>
            </a:r>
            <a:r>
              <a:rPr lang="pl-PL" sz="2000" dirty="0">
                <a:latin typeface="Arial" panose="020B0604020202020204" pitchFamily="34" charset="0"/>
                <a:cs typeface="Arial" panose="020B0604020202020204" pitchFamily="34" charset="0"/>
              </a:rPr>
              <a:t> and etc.</a:t>
            </a:r>
          </a:p>
        </p:txBody>
      </p:sp>
      <p:sp>
        <p:nvSpPr>
          <p:cNvPr id="25" name="Oval 24"/>
          <p:cNvSpPr/>
          <p:nvPr/>
        </p:nvSpPr>
        <p:spPr>
          <a:xfrm>
            <a:off x="2285926" y="812819"/>
            <a:ext cx="6774988" cy="6124162"/>
          </a:xfrm>
          <a:prstGeom prst="ellipse">
            <a:avLst/>
          </a:prstGeom>
          <a:noFill/>
          <a:ln>
            <a:solidFill>
              <a:srgbClr val="FEA202"/>
            </a:solidFill>
          </a:ln>
        </p:spPr>
        <p:style>
          <a:lnRef idx="2">
            <a:schemeClr val="accent1">
              <a:shade val="50000"/>
            </a:schemeClr>
          </a:lnRef>
          <a:fillRef idx="1">
            <a:schemeClr val="accent1"/>
          </a:fillRef>
          <a:effectRef idx="0">
            <a:schemeClr val="accent1"/>
          </a:effectRef>
          <a:fontRef idx="minor">
            <a:schemeClr val="lt1"/>
          </a:fontRef>
        </p:style>
        <p:txBody>
          <a:bodyPr lIns="92108" tIns="46054" rIns="92108" bIns="46054" rtlCol="0" anchor="ctr"/>
          <a:lstStyle/>
          <a:p>
            <a:pPr algn="ctr"/>
            <a:endParaRPr lang="pl-PL" sz="2400" dirty="0"/>
          </a:p>
        </p:txBody>
      </p:sp>
      <p:sp>
        <p:nvSpPr>
          <p:cNvPr id="6" name="Rectangle 5"/>
          <p:cNvSpPr/>
          <p:nvPr/>
        </p:nvSpPr>
        <p:spPr>
          <a:xfrm>
            <a:off x="5049950" y="3076811"/>
            <a:ext cx="1273059" cy="1061984"/>
          </a:xfrm>
          <a:prstGeom prst="rect">
            <a:avLst/>
          </a:prstGeom>
          <a:noFill/>
          <a:ln>
            <a:noFill/>
          </a:ln>
        </p:spPr>
        <p:txBody>
          <a:bodyPr spcFirstLastPara="1" wrap="square" lIns="92108" tIns="46054" rIns="92108" bIns="46054" numCol="1">
            <a:prstTxWarp prst="textArchUp">
              <a:avLst>
                <a:gd name="adj" fmla="val 10668695"/>
              </a:avLst>
            </a:prstTxWarp>
            <a:spAutoFit/>
          </a:bodyPr>
          <a:lstStyle/>
          <a:p>
            <a:pPr algn="ctr"/>
            <a:r>
              <a:rPr lang="pl-PL" sz="6000" b="1" dirty="0">
                <a:ln w="31550" cmpd="sng">
                  <a:noFill/>
                  <a:prstDash val="solid"/>
                </a:ln>
                <a:latin typeface="Arial" panose="020B0604020202020204" pitchFamily="34" charset="0"/>
                <a:cs typeface="Arial" panose="020B0604020202020204" pitchFamily="34" charset="0"/>
              </a:rPr>
              <a:t>Person with a disability</a:t>
            </a:r>
          </a:p>
        </p:txBody>
      </p:sp>
      <p:sp>
        <p:nvSpPr>
          <p:cNvPr id="31" name="TextBox 30"/>
          <p:cNvSpPr txBox="1"/>
          <p:nvPr/>
        </p:nvSpPr>
        <p:spPr>
          <a:xfrm>
            <a:off x="3464683" y="5176966"/>
            <a:ext cx="4504620" cy="1791934"/>
          </a:xfrm>
          <a:prstGeom prst="rect">
            <a:avLst/>
          </a:prstGeom>
          <a:noFill/>
        </p:spPr>
        <p:txBody>
          <a:bodyPr wrap="square" lIns="92108" tIns="46054" rIns="92108" bIns="46054" rtlCol="0">
            <a:spAutoFit/>
          </a:bodyPr>
          <a:lstStyle/>
          <a:p>
            <a:pPr marL="0" lvl="1" algn="ctr">
              <a:spcBef>
                <a:spcPct val="20000"/>
              </a:spcBef>
              <a:buClr>
                <a:srgbClr val="FEA202"/>
              </a:buClr>
            </a:pPr>
            <a:r>
              <a:rPr lang="pl-PL" sz="2400" dirty="0" err="1">
                <a:latin typeface="Arial" panose="020B0604020202020204" pitchFamily="34" charset="0"/>
                <a:cs typeface="Arial" panose="020B0604020202020204" pitchFamily="34" charset="0"/>
              </a:rPr>
              <a:t>Legal</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arrangements</a:t>
            </a:r>
            <a:endParaRPr lang="pl-PL" sz="2400" dirty="0">
              <a:latin typeface="Arial" panose="020B0604020202020204" pitchFamily="34" charset="0"/>
              <a:cs typeface="Arial" panose="020B0604020202020204" pitchFamily="34" charset="0"/>
            </a:endParaRPr>
          </a:p>
          <a:p>
            <a:pPr marL="0" lvl="1" algn="ctr">
              <a:spcBef>
                <a:spcPct val="20000"/>
              </a:spcBef>
              <a:buClr>
                <a:srgbClr val="FEA202"/>
              </a:buClr>
            </a:pPr>
            <a:r>
              <a:rPr lang="pl-PL" sz="2400" dirty="0">
                <a:latin typeface="Arial" panose="020B0604020202020204" pitchFamily="34" charset="0"/>
                <a:cs typeface="Arial" panose="020B0604020202020204" pitchFamily="34" charset="0"/>
              </a:rPr>
              <a:t>Financial </a:t>
            </a:r>
            <a:r>
              <a:rPr lang="pl-PL" sz="2400" dirty="0" err="1">
                <a:latin typeface="Arial" panose="020B0604020202020204" pitchFamily="34" charset="0"/>
                <a:cs typeface="Arial" panose="020B0604020202020204" pitchFamily="34" charset="0"/>
              </a:rPr>
              <a:t>arrangements</a:t>
            </a:r>
            <a:endParaRPr lang="pl-PL" sz="2400" dirty="0">
              <a:latin typeface="Arial" panose="020B0604020202020204" pitchFamily="34" charset="0"/>
              <a:cs typeface="Arial" panose="020B0604020202020204" pitchFamily="34" charset="0"/>
            </a:endParaRPr>
          </a:p>
          <a:p>
            <a:pPr marL="0" lvl="1" algn="ctr">
              <a:spcBef>
                <a:spcPct val="20000"/>
              </a:spcBef>
              <a:buClr>
                <a:srgbClr val="FEA202"/>
              </a:buClr>
            </a:pPr>
            <a:r>
              <a:rPr lang="pl-PL" sz="2400" dirty="0">
                <a:latin typeface="Arial" panose="020B0604020202020204" pitchFamily="34" charset="0"/>
                <a:cs typeface="Arial" panose="020B0604020202020204" pitchFamily="34" charset="0"/>
              </a:rPr>
              <a:t>Housing</a:t>
            </a:r>
          </a:p>
          <a:p>
            <a:pPr marL="0" lvl="1" algn="ctr">
              <a:spcBef>
                <a:spcPct val="20000"/>
              </a:spcBef>
              <a:buClr>
                <a:srgbClr val="FEA202"/>
              </a:buClr>
            </a:pPr>
            <a:r>
              <a:rPr lang="pl-PL" sz="2400" dirty="0">
                <a:latin typeface="Arial" panose="020B0604020202020204" pitchFamily="34" charset="0"/>
                <a:cs typeface="Arial" panose="020B0604020202020204" pitchFamily="34" charset="0"/>
              </a:rPr>
              <a:t>Health</a:t>
            </a:r>
          </a:p>
        </p:txBody>
      </p:sp>
    </p:spTree>
    <p:extLst>
      <p:ext uri="{BB962C8B-B14F-4D97-AF65-F5344CB8AC3E}">
        <p14:creationId xmlns:p14="http://schemas.microsoft.com/office/powerpoint/2010/main" val="16212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drawing of a flower representing how a Circle should look like (in Poli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62" y="0"/>
            <a:ext cx="4963532"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zawartości 2"/>
          <p:cNvSpPr txBox="1">
            <a:spLocks/>
          </p:cNvSpPr>
          <p:nvPr/>
        </p:nvSpPr>
        <p:spPr>
          <a:xfrm>
            <a:off x="6568108" y="612180"/>
            <a:ext cx="5366890" cy="5904656"/>
          </a:xfrm>
          <a:prstGeom prst="rect">
            <a:avLst/>
          </a:prstGeom>
        </p:spPr>
        <p:txBody>
          <a:bodyPr vert="horz" lIns="109655" tIns="54827" rIns="109655" bIns="54827" rtlCol="0">
            <a:normAutofit/>
          </a:bodyPr>
          <a:lstStyle/>
          <a:p>
            <a:pPr lvl="0">
              <a:spcBef>
                <a:spcPct val="20000"/>
              </a:spcBef>
              <a:defRPr/>
            </a:pPr>
            <a:r>
              <a:rPr lang="en-US" sz="3200" b="1" dirty="0"/>
              <a:t>-The circle is based on positive emotions, resources, common interests
-To create a circle </a:t>
            </a:r>
            <a:r>
              <a:rPr lang="pl-PL" sz="3200" b="1" dirty="0" err="1"/>
              <a:t>you</a:t>
            </a:r>
            <a:r>
              <a:rPr lang="pl-PL" sz="3200" b="1" dirty="0"/>
              <a:t> </a:t>
            </a:r>
            <a:r>
              <a:rPr lang="en-US" sz="3200" b="1" dirty="0"/>
              <a:t>need a vision/belief that "the glass is half full"
-</a:t>
            </a:r>
            <a:r>
              <a:rPr lang="pl-PL" sz="3200" b="1" dirty="0" err="1"/>
              <a:t>Circles</a:t>
            </a:r>
            <a:r>
              <a:rPr lang="pl-PL" sz="3200" b="1" dirty="0"/>
              <a:t> of</a:t>
            </a:r>
            <a:r>
              <a:rPr lang="en-US" sz="3200" b="1" dirty="0"/>
              <a:t> support is not yet another project</a:t>
            </a:r>
            <a:r>
              <a:rPr lang="pl-PL" sz="3200" b="1" dirty="0"/>
              <a:t>, </a:t>
            </a:r>
            <a:r>
              <a:rPr lang="pl-PL" sz="3200" b="1" dirty="0" err="1"/>
              <a:t>it’s</a:t>
            </a:r>
            <a:r>
              <a:rPr lang="pl-PL" sz="3200" b="1" dirty="0"/>
              <a:t> a</a:t>
            </a:r>
            <a:r>
              <a:rPr lang="en-US" sz="3200" b="1" dirty="0"/>
              <a:t> process of social change
</a:t>
            </a:r>
            <a:endParaRPr kumimoji="0" lang="pl-PL" sz="3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756298856"/>
      </p:ext>
    </p:extLst>
  </p:cSld>
  <p:clrMapOvr>
    <a:masterClrMapping/>
  </p:clrMapOvr>
  <p:transition spd="slow"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81357" y="1236911"/>
            <a:ext cx="6435373" cy="5384309"/>
          </a:xfrm>
        </p:spPr>
        <p:txBody>
          <a:bodyPr>
            <a:normAutofit lnSpcReduction="10000"/>
          </a:bodyPr>
          <a:lstStyle/>
          <a:p>
            <a:pPr algn="l">
              <a:buFont typeface="Arial" pitchFamily="34" charset="0"/>
              <a:buChar char="•"/>
            </a:pPr>
            <a:r>
              <a:rPr lang="en-US" sz="2400" dirty="0">
                <a:solidFill>
                  <a:srgbClr val="000000"/>
                </a:solidFill>
                <a:latin typeface="+mj-lt"/>
              </a:rPr>
              <a:t>2013 – Seminar "The future begins Today" in Warsaw 
Guests: Al </a:t>
            </a:r>
            <a:r>
              <a:rPr lang="en-US" sz="2400" dirty="0" err="1">
                <a:solidFill>
                  <a:srgbClr val="000000"/>
                </a:solidFill>
                <a:latin typeface="+mj-lt"/>
              </a:rPr>
              <a:t>Etmanski</a:t>
            </a:r>
            <a:r>
              <a:rPr lang="en-US" sz="2400" dirty="0">
                <a:solidFill>
                  <a:srgbClr val="000000"/>
                </a:solidFill>
                <a:latin typeface="+mj-lt"/>
              </a:rPr>
              <a:t> and Vickie </a:t>
            </a:r>
            <a:r>
              <a:rPr lang="en-US" sz="2400" dirty="0" err="1">
                <a:solidFill>
                  <a:srgbClr val="000000"/>
                </a:solidFill>
                <a:latin typeface="+mj-lt"/>
              </a:rPr>
              <a:t>Cammack</a:t>
            </a:r>
            <a:r>
              <a:rPr lang="en-US" sz="2400" dirty="0">
                <a:solidFill>
                  <a:srgbClr val="000000"/>
                </a:solidFill>
                <a:latin typeface="+mj-lt"/>
              </a:rPr>
              <a:t>, from Canada, the founders of the PLAN (Planned Lifetime Advocacy Network), presented a comprehensive system to safeguard the future of people with intellectual disabilities successfully implemented in Canada, Scotland,</a:t>
            </a:r>
            <a:r>
              <a:rPr lang="pl-PL" sz="2400" dirty="0">
                <a:solidFill>
                  <a:srgbClr val="000000"/>
                </a:solidFill>
                <a:latin typeface="+mj-lt"/>
              </a:rPr>
              <a:t> </a:t>
            </a:r>
            <a:r>
              <a:rPr lang="en-US" sz="2400" dirty="0">
                <a:solidFill>
                  <a:srgbClr val="000000"/>
                </a:solidFill>
                <a:latin typeface="+mj-lt"/>
              </a:rPr>
              <a:t>currently being implemented in Poland.  
Work on the </a:t>
            </a:r>
            <a:r>
              <a:rPr lang="pl-PL" sz="2400" dirty="0" err="1">
                <a:solidFill>
                  <a:srgbClr val="000000"/>
                </a:solidFill>
                <a:latin typeface="+mj-lt"/>
              </a:rPr>
              <a:t>Circles</a:t>
            </a:r>
            <a:r>
              <a:rPr lang="en-US" sz="2400" dirty="0">
                <a:solidFill>
                  <a:srgbClr val="000000"/>
                </a:solidFill>
                <a:latin typeface="+mj-lt"/>
              </a:rPr>
              <a:t> began in the Warsaw Forum of initiatives for the people </a:t>
            </a:r>
            <a:r>
              <a:rPr lang="pl-PL" sz="2400" dirty="0">
                <a:solidFill>
                  <a:srgbClr val="000000"/>
                </a:solidFill>
                <a:latin typeface="+mj-lt"/>
              </a:rPr>
              <a:t>with ID</a:t>
            </a:r>
            <a:r>
              <a:rPr lang="en-US" sz="2400" dirty="0">
                <a:solidFill>
                  <a:srgbClr val="000000"/>
                </a:solidFill>
                <a:latin typeface="+mj-lt"/>
              </a:rPr>
              <a:t>
The Forum </a:t>
            </a:r>
            <a:r>
              <a:rPr lang="pl-PL" sz="2400" dirty="0" err="1">
                <a:solidFill>
                  <a:srgbClr val="000000"/>
                </a:solidFill>
                <a:latin typeface="+mj-lt"/>
              </a:rPr>
              <a:t>made</a:t>
            </a:r>
            <a:r>
              <a:rPr lang="pl-PL" sz="2400" dirty="0">
                <a:solidFill>
                  <a:srgbClr val="000000"/>
                </a:solidFill>
                <a:latin typeface="+mj-lt"/>
              </a:rPr>
              <a:t> a </a:t>
            </a:r>
            <a:r>
              <a:rPr lang="pl-PL" sz="2400" dirty="0" err="1">
                <a:solidFill>
                  <a:srgbClr val="000000"/>
                </a:solidFill>
                <a:latin typeface="+mj-lt"/>
              </a:rPr>
              <a:t>project</a:t>
            </a:r>
            <a:r>
              <a:rPr lang="pl-PL" sz="2400" dirty="0">
                <a:solidFill>
                  <a:srgbClr val="000000"/>
                </a:solidFill>
                <a:latin typeface="+mj-lt"/>
              </a:rPr>
              <a:t> with ESF </a:t>
            </a:r>
            <a:r>
              <a:rPr lang="pl-PL" sz="2400" dirty="0" err="1">
                <a:solidFill>
                  <a:srgbClr val="000000"/>
                </a:solidFill>
                <a:latin typeface="+mj-lt"/>
              </a:rPr>
              <a:t>funds</a:t>
            </a:r>
            <a:r>
              <a:rPr lang="en-US" sz="2400" dirty="0">
                <a:solidFill>
                  <a:srgbClr val="000000"/>
                </a:solidFill>
                <a:latin typeface="+mj-lt"/>
              </a:rPr>
              <a:t>  It also launched a nationwide project in the framework of </a:t>
            </a:r>
            <a:r>
              <a:rPr lang="pl-PL" sz="2400" dirty="0" err="1">
                <a:solidFill>
                  <a:srgbClr val="000000"/>
                </a:solidFill>
                <a:latin typeface="+mj-lt"/>
              </a:rPr>
              <a:t>innovation</a:t>
            </a:r>
            <a:r>
              <a:rPr lang="pl-PL" sz="2400" dirty="0">
                <a:solidFill>
                  <a:srgbClr val="000000"/>
                </a:solidFill>
                <a:latin typeface="+mj-lt"/>
              </a:rPr>
              <a:t> in ESF</a:t>
            </a:r>
            <a:endParaRPr lang="pl-PL" sz="2400" dirty="0">
              <a:solidFill>
                <a:schemeClr val="tx1"/>
              </a:solidFill>
              <a:latin typeface="+mj-lt"/>
            </a:endParaRPr>
          </a:p>
        </p:txBody>
      </p:sp>
      <p:sp>
        <p:nvSpPr>
          <p:cNvPr id="4" name="TextShape 3"/>
          <p:cNvSpPr txBox="1"/>
          <p:nvPr/>
        </p:nvSpPr>
        <p:spPr>
          <a:xfrm>
            <a:off x="610793" y="0"/>
            <a:ext cx="10983113" cy="1166213"/>
          </a:xfrm>
          <a:prstGeom prst="rect">
            <a:avLst/>
          </a:prstGeom>
          <a:noFill/>
          <a:ln>
            <a:noFill/>
          </a:ln>
        </p:spPr>
        <p:txBody>
          <a:bodyPr lIns="0" tIns="0" rIns="0" bIns="0" anchor="ctr"/>
          <a:lstStyle/>
          <a:p>
            <a:pPr algn="ctr"/>
            <a:r>
              <a:rPr lang="pl-PL" sz="5300" dirty="0">
                <a:solidFill>
                  <a:schemeClr val="tx2">
                    <a:lumMod val="60000"/>
                    <a:lumOff val="40000"/>
                  </a:schemeClr>
                </a:solidFill>
              </a:rPr>
              <a:t>Start of </a:t>
            </a:r>
            <a:r>
              <a:rPr lang="pl-PL" sz="5300" dirty="0" err="1">
                <a:solidFill>
                  <a:schemeClr val="tx2">
                    <a:lumMod val="60000"/>
                    <a:lumOff val="40000"/>
                  </a:schemeClr>
                </a:solidFill>
              </a:rPr>
              <a:t>Circles</a:t>
            </a:r>
            <a:r>
              <a:rPr lang="pl-PL" sz="5300" dirty="0">
                <a:solidFill>
                  <a:schemeClr val="tx2">
                    <a:lumMod val="60000"/>
                    <a:lumOff val="40000"/>
                  </a:schemeClr>
                </a:solidFill>
              </a:rPr>
              <a:t> of </a:t>
            </a:r>
            <a:r>
              <a:rPr lang="pl-PL" sz="5300" dirty="0" err="1">
                <a:solidFill>
                  <a:schemeClr val="tx2">
                    <a:lumMod val="60000"/>
                    <a:lumOff val="40000"/>
                  </a:schemeClr>
                </a:solidFill>
              </a:rPr>
              <a:t>support</a:t>
            </a:r>
            <a:r>
              <a:rPr lang="pl-PL" sz="5300" dirty="0">
                <a:solidFill>
                  <a:schemeClr val="tx2">
                    <a:lumMod val="60000"/>
                    <a:lumOff val="40000"/>
                  </a:schemeClr>
                </a:solidFill>
              </a:rPr>
              <a:t> in Poland</a:t>
            </a:r>
            <a:endParaRPr dirty="0">
              <a:solidFill>
                <a:schemeClr val="tx2">
                  <a:lumMod val="60000"/>
                  <a:lumOff val="40000"/>
                </a:schemeClr>
              </a:solidFill>
            </a:endParaRPr>
          </a:p>
        </p:txBody>
      </p:sp>
      <p:pic>
        <p:nvPicPr>
          <p:cNvPr id="5" name="Obraz 41" descr="a picture of a conference place, with Al Etmanski and Vickie Cammack speaking"/>
          <p:cNvPicPr/>
          <p:nvPr/>
        </p:nvPicPr>
        <p:blipFill>
          <a:blip r:embed="rId2"/>
          <a:stretch/>
        </p:blipFill>
        <p:spPr>
          <a:xfrm>
            <a:off x="7031043" y="1091390"/>
            <a:ext cx="4841069" cy="2758300"/>
          </a:xfrm>
          <a:prstGeom prst="rect">
            <a:avLst/>
          </a:prstGeom>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986" y="4356596"/>
            <a:ext cx="3623801" cy="1247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Obraz 7" descr="boris_logo_"/>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534" y="5487172"/>
            <a:ext cx="1531502" cy="1247341"/>
          </a:xfrm>
          <a:prstGeom prst="rect">
            <a:avLst/>
          </a:prstGeom>
          <a:noFill/>
          <a:ln>
            <a:noFill/>
          </a:ln>
        </p:spPr>
      </p:pic>
    </p:spTree>
    <p:extLst>
      <p:ext uri="{BB962C8B-B14F-4D97-AF65-F5344CB8AC3E}">
        <p14:creationId xmlns:p14="http://schemas.microsoft.com/office/powerpoint/2010/main" val="104968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txBox="1">
            <a:spLocks/>
          </p:cNvSpPr>
          <p:nvPr/>
        </p:nvSpPr>
        <p:spPr>
          <a:xfrm>
            <a:off x="6316664" y="634980"/>
            <a:ext cx="5420677" cy="5510389"/>
          </a:xfrm>
          <a:prstGeom prst="rect">
            <a:avLst/>
          </a:prstGeom>
        </p:spPr>
        <p:txBody>
          <a:bodyPr vert="horz" lIns="109655" tIns="54827" rIns="109655" bIns="54827" rtlCol="0">
            <a:normAutofit/>
          </a:bodyPr>
          <a:lstStyle/>
          <a:p>
            <a:pPr marL="411206" lvl="0" indent="-411206">
              <a:spcBef>
                <a:spcPct val="20000"/>
              </a:spcBef>
              <a:buFont typeface="Arial" pitchFamily="34" charset="0"/>
              <a:buChar char="•"/>
              <a:defRPr/>
            </a:pPr>
            <a:r>
              <a:rPr lang="en-US" altLang="pl-PL" sz="2800" dirty="0">
                <a:latin typeface="Calibri" pitchFamily="34" charset="0"/>
              </a:rPr>
              <a:t>6 steps to creating a plan for the future: Concretization </a:t>
            </a:r>
            <a:r>
              <a:rPr lang="pl-PL" altLang="pl-PL" sz="2800" dirty="0">
                <a:latin typeface="Calibri" pitchFamily="34" charset="0"/>
              </a:rPr>
              <a:t>of </a:t>
            </a:r>
            <a:r>
              <a:rPr lang="en-US" altLang="pl-PL" sz="2800" dirty="0">
                <a:latin typeface="Calibri" pitchFamily="34" charset="0"/>
              </a:rPr>
              <a:t>your vision, cultivate friendship, </a:t>
            </a:r>
            <a:r>
              <a:rPr lang="en-US" altLang="pl-PL" sz="2800" dirty="0" err="1">
                <a:latin typeface="Calibri" pitchFamily="34" charset="0"/>
              </a:rPr>
              <a:t>hous</a:t>
            </a:r>
            <a:r>
              <a:rPr lang="pl-PL" altLang="pl-PL" sz="2800" dirty="0" err="1">
                <a:latin typeface="Calibri" pitchFamily="34" charset="0"/>
              </a:rPr>
              <a:t>ing</a:t>
            </a:r>
            <a:r>
              <a:rPr lang="en-US" altLang="pl-PL" sz="2800" dirty="0">
                <a:latin typeface="Calibri" pitchFamily="34" charset="0"/>
              </a:rPr>
              <a:t>, make the right decisions, achieve financial security, safeguard your plan
Worksheets of exercises to help you create a plan and create circles</a:t>
            </a:r>
            <a:endParaRPr kumimoji="0" lang="pl-PL" altLang="pl-PL"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4" name="Symbol zastępczy zawartości 3" descr="Safe and secure book by Al Etmanski">
            <a:extLst>
              <a:ext uri="{FF2B5EF4-FFF2-40B4-BE49-F238E27FC236}">
                <a16:creationId xmlns:a16="http://schemas.microsoft.com/office/drawing/2014/main" id="{D843A7D8-72AD-425E-AF06-DBCF660873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34" y="83864"/>
            <a:ext cx="5420677" cy="6817271"/>
          </a:xfrm>
          <a:prstGeom prst="rect">
            <a:avLst/>
          </a:prstGeom>
        </p:spPr>
      </p:pic>
    </p:spTree>
    <p:extLst>
      <p:ext uri="{BB962C8B-B14F-4D97-AF65-F5344CB8AC3E}">
        <p14:creationId xmlns:p14="http://schemas.microsoft.com/office/powerpoint/2010/main" val="84942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Safe and secure book by Al Etmanski (translated to Poli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7442" y="206352"/>
            <a:ext cx="4823081" cy="65324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ymbol zastępczy zawartości 2"/>
          <p:cNvSpPr txBox="1">
            <a:spLocks/>
          </p:cNvSpPr>
          <p:nvPr/>
        </p:nvSpPr>
        <p:spPr>
          <a:xfrm>
            <a:off x="6316664" y="634980"/>
            <a:ext cx="5420677" cy="5510389"/>
          </a:xfrm>
          <a:prstGeom prst="rect">
            <a:avLst/>
          </a:prstGeom>
        </p:spPr>
        <p:txBody>
          <a:bodyPr vert="horz" lIns="109655" tIns="54827" rIns="109655" bIns="54827" rtlCol="0">
            <a:normAutofit/>
          </a:bodyPr>
          <a:lstStyle/>
          <a:p>
            <a:pPr marL="411206" lvl="0" indent="-411206">
              <a:spcBef>
                <a:spcPct val="20000"/>
              </a:spcBef>
              <a:buFont typeface="Arial" pitchFamily="34" charset="0"/>
              <a:buChar char="•"/>
              <a:defRPr/>
            </a:pPr>
            <a:r>
              <a:rPr lang="en-US" altLang="pl-PL" sz="2800" dirty="0">
                <a:latin typeface="Calibri" pitchFamily="34" charset="0"/>
              </a:rPr>
              <a:t>6 steps to creating a plan for the future: Concretization </a:t>
            </a:r>
            <a:r>
              <a:rPr lang="pl-PL" altLang="pl-PL" sz="2800" dirty="0">
                <a:latin typeface="Calibri" pitchFamily="34" charset="0"/>
              </a:rPr>
              <a:t>of </a:t>
            </a:r>
            <a:r>
              <a:rPr lang="en-US" altLang="pl-PL" sz="2800" dirty="0">
                <a:latin typeface="Calibri" pitchFamily="34" charset="0"/>
              </a:rPr>
              <a:t>your vision, cultivate friendship, </a:t>
            </a:r>
            <a:r>
              <a:rPr lang="en-US" altLang="pl-PL" sz="2800" dirty="0" err="1">
                <a:latin typeface="Calibri" pitchFamily="34" charset="0"/>
              </a:rPr>
              <a:t>hous</a:t>
            </a:r>
            <a:r>
              <a:rPr lang="pl-PL" altLang="pl-PL" sz="2800" dirty="0" err="1">
                <a:latin typeface="Calibri" pitchFamily="34" charset="0"/>
              </a:rPr>
              <a:t>ing</a:t>
            </a:r>
            <a:r>
              <a:rPr lang="en-US" altLang="pl-PL" sz="2800" dirty="0">
                <a:latin typeface="Calibri" pitchFamily="34" charset="0"/>
              </a:rPr>
              <a:t>, make the right decisions, achieve financial security, safeguard your plan
Worksheets of exercises to help you create a plan and create circles</a:t>
            </a:r>
            <a:endParaRPr lang="pl-PL" altLang="pl-PL" sz="2800" dirty="0">
              <a:latin typeface="Calibri" pitchFamily="34" charset="0"/>
            </a:endParaRPr>
          </a:p>
          <a:p>
            <a:pPr marL="411206" lvl="0" indent="-411206">
              <a:spcBef>
                <a:spcPct val="20000"/>
              </a:spcBef>
              <a:buFont typeface="Arial" pitchFamily="34" charset="0"/>
              <a:buChar char="•"/>
              <a:defRPr/>
            </a:pPr>
            <a:r>
              <a:rPr lang="pl-PL" altLang="pl-PL" sz="2800" dirty="0" err="1">
                <a:latin typeface="Calibri" pitchFamily="34" charset="0"/>
              </a:rPr>
              <a:t>Experiences</a:t>
            </a:r>
            <a:r>
              <a:rPr lang="pl-PL" altLang="pl-PL" sz="2800" dirty="0">
                <a:latin typeface="Calibri" pitchFamily="34" charset="0"/>
              </a:rPr>
              <a:t> from Scotland and </a:t>
            </a:r>
            <a:r>
              <a:rPr lang="pl-PL" altLang="pl-PL" sz="2800" dirty="0" err="1">
                <a:latin typeface="Calibri" pitchFamily="34" charset="0"/>
              </a:rPr>
              <a:t>Warsaw</a:t>
            </a:r>
            <a:endParaRPr lang="pl-PL" altLang="pl-PL" sz="2800" dirty="0">
              <a:latin typeface="Calibri" pitchFamily="34" charset="0"/>
            </a:endParaRPr>
          </a:p>
        </p:txBody>
      </p:sp>
    </p:spTree>
    <p:extLst>
      <p:ext uri="{BB962C8B-B14F-4D97-AF65-F5344CB8AC3E}">
        <p14:creationId xmlns:p14="http://schemas.microsoft.com/office/powerpoint/2010/main" val="168772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Pciture of persons participating in an integration meetin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601624" y="277790"/>
            <a:ext cx="5805695" cy="36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citure of persons participating in an integration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3" y="2601733"/>
            <a:ext cx="5341974" cy="28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zawartości 2"/>
          <p:cNvSpPr txBox="1">
            <a:spLocks/>
          </p:cNvSpPr>
          <p:nvPr/>
        </p:nvSpPr>
        <p:spPr>
          <a:xfrm>
            <a:off x="188873" y="4206880"/>
            <a:ext cx="6199230" cy="2585710"/>
          </a:xfrm>
          <a:prstGeom prst="rect">
            <a:avLst/>
          </a:prstGeom>
        </p:spPr>
        <p:txBody>
          <a:bodyPr/>
          <a:lstStyle/>
          <a:p>
            <a:pPr marL="411206" lvl="0" indent="-411206">
              <a:spcBef>
                <a:spcPct val="20000"/>
              </a:spcBef>
              <a:defRPr/>
            </a:pPr>
            <a:r>
              <a:rPr lang="en-US" altLang="pl-PL" sz="2400" dirty="0">
                <a:latin typeface="Calibri" pitchFamily="34" charset="0"/>
              </a:rPr>
              <a:t>-Meetings and trainings for parents, siblings, volunteers</a:t>
            </a:r>
            <a:r>
              <a:rPr lang="pl-PL" altLang="pl-PL" sz="2400" dirty="0">
                <a:latin typeface="Calibri" pitchFamily="34" charset="0"/>
              </a:rPr>
              <a:t>, ex. t</a:t>
            </a:r>
            <a:r>
              <a:rPr lang="en-US" altLang="pl-PL" sz="2400" dirty="0">
                <a:latin typeface="Calibri" pitchFamily="34" charset="0"/>
              </a:rPr>
              <a:t>he idea of circles, sexuality
Training for parents with a lawyer on legal and financial security, 
Training for specialists to expand your work with new circles
</a:t>
            </a:r>
            <a:endParaRPr kumimoji="0" lang="pl-PL" altLang="pl-PL"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5" name="Symbol zastępczy zawartości 2"/>
          <p:cNvSpPr txBox="1">
            <a:spLocks/>
          </p:cNvSpPr>
          <p:nvPr/>
        </p:nvSpPr>
        <p:spPr>
          <a:xfrm>
            <a:off x="6455907" y="108124"/>
            <a:ext cx="5777867" cy="2585710"/>
          </a:xfrm>
          <a:prstGeom prst="rect">
            <a:avLst/>
          </a:prstGeom>
        </p:spPr>
        <p:txBody>
          <a:bodyPr/>
          <a:lstStyle/>
          <a:p>
            <a:pPr marL="411206" lvl="0" indent="-411206">
              <a:spcBef>
                <a:spcPct val="20000"/>
              </a:spcBef>
              <a:defRPr/>
            </a:pPr>
            <a:r>
              <a:rPr lang="en-US" altLang="pl-PL" sz="2400" dirty="0" err="1">
                <a:latin typeface="Calibri" pitchFamily="34" charset="0"/>
              </a:rPr>
              <a:t>Integrat</a:t>
            </a:r>
            <a:r>
              <a:rPr lang="pl-PL" altLang="pl-PL" sz="2400" dirty="0" err="1">
                <a:latin typeface="Calibri" pitchFamily="34" charset="0"/>
              </a:rPr>
              <a:t>ive</a:t>
            </a:r>
            <a:r>
              <a:rPr lang="en-US" altLang="pl-PL" sz="2400" dirty="0">
                <a:latin typeface="Calibri" pitchFamily="34" charset="0"/>
              </a:rPr>
              <a:t> meetings
Christmas meetings, cinema exits, museum... In line with the interests of the </a:t>
            </a:r>
            <a:r>
              <a:rPr lang="pl-PL" altLang="pl-PL" sz="2400" dirty="0" err="1">
                <a:latin typeface="Calibri" pitchFamily="34" charset="0"/>
              </a:rPr>
              <a:t>circle</a:t>
            </a:r>
            <a:r>
              <a:rPr lang="pl-PL" altLang="pl-PL" sz="2400" dirty="0">
                <a:latin typeface="Calibri" pitchFamily="34" charset="0"/>
              </a:rPr>
              <a:t> </a:t>
            </a:r>
            <a:r>
              <a:rPr lang="pl-PL" altLang="pl-PL" sz="2400" dirty="0" err="1">
                <a:latin typeface="Calibri" pitchFamily="34" charset="0"/>
              </a:rPr>
              <a:t>groups</a:t>
            </a:r>
            <a:r>
              <a:rPr lang="en-US" altLang="pl-PL" sz="2400" dirty="0">
                <a:latin typeface="Calibri" pitchFamily="34" charset="0"/>
              </a:rPr>
              <a:t>.
Volunteers support </a:t>
            </a:r>
            <a:r>
              <a:rPr lang="pl-PL" altLang="pl-PL" sz="2400" dirty="0">
                <a:latin typeface="Calibri" pitchFamily="34" charset="0"/>
              </a:rPr>
              <a:t>the </a:t>
            </a:r>
            <a:r>
              <a:rPr lang="en-US" altLang="pl-PL" sz="2400" dirty="0">
                <a:latin typeface="Calibri" pitchFamily="34" charset="0"/>
              </a:rPr>
              <a:t>individual but also </a:t>
            </a:r>
            <a:r>
              <a:rPr lang="pl-PL" altLang="pl-PL" sz="2400" dirty="0">
                <a:latin typeface="Calibri" pitchFamily="34" charset="0"/>
              </a:rPr>
              <a:t>the </a:t>
            </a:r>
            <a:r>
              <a:rPr lang="en-US" altLang="pl-PL" sz="2400" dirty="0">
                <a:latin typeface="Calibri" pitchFamily="34" charset="0"/>
              </a:rPr>
              <a:t>group.
</a:t>
            </a:r>
            <a:endParaRPr kumimoji="0" lang="pl-PL" altLang="pl-PL"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Warszawskie &quot;Kręgi wsparcia&quot; facebook page 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l="-309" t="12534" r="2455" b="5317"/>
          <a:stretch/>
        </p:blipFill>
        <p:spPr bwMode="auto">
          <a:xfrm>
            <a:off x="-540715" y="432160"/>
            <a:ext cx="1274541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1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398412" y="705774"/>
            <a:ext cx="10816512" cy="606361"/>
            <a:chOff x="483551" y="1139667"/>
            <a:chExt cx="2780218" cy="359724"/>
          </a:xfrm>
        </p:grpSpPr>
        <p:sp>
          <p:nvSpPr>
            <p:cNvPr id="13" name="TextBox 12"/>
            <p:cNvSpPr txBox="1"/>
            <p:nvPr/>
          </p:nvSpPr>
          <p:spPr>
            <a:xfrm>
              <a:off x="520569" y="1139667"/>
              <a:ext cx="2743200" cy="346918"/>
            </a:xfrm>
            <a:prstGeom prst="rect">
              <a:avLst/>
            </a:prstGeom>
            <a:noFill/>
          </p:spPr>
          <p:txBody>
            <a:bodyPr wrap="square" rtlCol="0" anchor="b">
              <a:spAutoFit/>
            </a:bodyPr>
            <a:lstStyle/>
            <a:p>
              <a:pPr algn="ctr"/>
              <a:r>
                <a:rPr lang="pl-PL" sz="3200" b="1" dirty="0" err="1">
                  <a:solidFill>
                    <a:srgbClr val="0070C0"/>
                  </a:solidFill>
                  <a:latin typeface="Arial" panose="020B0604020202020204" pitchFamily="34" charset="0"/>
                  <a:cs typeface="Arial" panose="020B0604020202020204" pitchFamily="34" charset="0"/>
                </a:rPr>
                <a:t>Circle</a:t>
              </a:r>
              <a:r>
                <a:rPr lang="pl-PL" sz="3200" b="1" dirty="0">
                  <a:solidFill>
                    <a:srgbClr val="0070C0"/>
                  </a:solidFill>
                  <a:latin typeface="Arial" panose="020B0604020202020204" pitchFamily="34" charset="0"/>
                  <a:cs typeface="Arial" panose="020B0604020202020204" pitchFamily="34" charset="0"/>
                </a:rPr>
                <a:t> of </a:t>
              </a:r>
              <a:r>
                <a:rPr lang="pl-PL" sz="3200" b="1" dirty="0" err="1">
                  <a:solidFill>
                    <a:srgbClr val="0070C0"/>
                  </a:solidFill>
                  <a:latin typeface="Arial" panose="020B0604020202020204" pitchFamily="34" charset="0"/>
                  <a:cs typeface="Arial" panose="020B0604020202020204" pitchFamily="34" charset="0"/>
                </a:rPr>
                <a:t>support</a:t>
              </a:r>
              <a:r>
                <a:rPr lang="pl-PL" sz="3200" b="1" dirty="0">
                  <a:solidFill>
                    <a:srgbClr val="0070C0"/>
                  </a:solidFill>
                  <a:latin typeface="Arial" panose="020B0604020202020204" pitchFamily="34" charset="0"/>
                  <a:cs typeface="Arial" panose="020B0604020202020204" pitchFamily="34" charset="0"/>
                </a:rPr>
                <a:t> for Christopher</a:t>
              </a:r>
            </a:p>
          </p:txBody>
        </p:sp>
        <p:cxnSp>
          <p:nvCxnSpPr>
            <p:cNvPr id="14" name="Straight Connector 13"/>
            <p:cNvCxnSpPr/>
            <p:nvPr/>
          </p:nvCxnSpPr>
          <p:spPr>
            <a:xfrm>
              <a:off x="483551" y="1499391"/>
              <a:ext cx="2743200" cy="0"/>
            </a:xfrm>
            <a:prstGeom prst="line">
              <a:avLst/>
            </a:prstGeom>
            <a:ln w="19050">
              <a:solidFill>
                <a:srgbClr val="FEA202"/>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p:cNvSpPr txBox="1">
            <a:spLocks/>
          </p:cNvSpPr>
          <p:nvPr/>
        </p:nvSpPr>
        <p:spPr>
          <a:xfrm>
            <a:off x="370321" y="1548284"/>
            <a:ext cx="11278778" cy="5672866"/>
          </a:xfrm>
          <a:prstGeom prst="rect">
            <a:avLst/>
          </a:prstGeom>
        </p:spPr>
        <p:txBody>
          <a:bodyPr vert="horz" lIns="92108" tIns="46054" rIns="92108" bIns="46054" rtlCol="0">
            <a:no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60375" indent="-169863"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741363" indent="-173038"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30288" indent="-169863" algn="l" defTabSz="914400" rtl="0" eaLnBrk="1" latinLnBrk="0" hangingPunct="1">
              <a:spcBef>
                <a:spcPct val="20000"/>
              </a:spcBef>
              <a:buClr>
                <a:srgbClr val="FEA202"/>
              </a:buClr>
              <a:buFont typeface="Calibri Light" panose="020F03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374775" indent="0" algn="l" defTabSz="914400" rtl="0" eaLnBrk="1" latinLnBrk="0" hangingPunct="1">
              <a:spcBef>
                <a:spcPct val="20000"/>
              </a:spcBef>
              <a:buFont typeface="Arial" panose="020B0604020202020204" pitchFamily="34" charset="0"/>
              <a:buNone/>
              <a:defRPr sz="14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latin typeface="+mn-lt"/>
              </a:rPr>
              <a:t>The </a:t>
            </a:r>
            <a:r>
              <a:rPr lang="pl-PL" sz="2200" dirty="0" err="1">
                <a:latin typeface="+mn-lt"/>
              </a:rPr>
              <a:t>creation</a:t>
            </a:r>
            <a:r>
              <a:rPr lang="pl-PL" sz="2200" dirty="0">
                <a:latin typeface="+mn-lt"/>
              </a:rPr>
              <a:t> </a:t>
            </a:r>
            <a:r>
              <a:rPr lang="en-US" sz="2200" dirty="0">
                <a:latin typeface="+mn-lt"/>
              </a:rPr>
              <a:t>of the circle around Mr. Christopher was accelerated by the death of his mother
Previously, </a:t>
            </a:r>
            <a:r>
              <a:rPr lang="pl-PL" sz="2200" dirty="0" err="1">
                <a:latin typeface="+mn-lt"/>
              </a:rPr>
              <a:t>during</a:t>
            </a:r>
            <a:r>
              <a:rPr lang="pl-PL" sz="2200" dirty="0">
                <a:latin typeface="+mn-lt"/>
              </a:rPr>
              <a:t> </a:t>
            </a:r>
            <a:r>
              <a:rPr lang="pl-PL" sz="2200" dirty="0" err="1">
                <a:latin typeface="+mn-lt"/>
              </a:rPr>
              <a:t>camps</a:t>
            </a:r>
            <a:r>
              <a:rPr lang="en-US" sz="2200" dirty="0">
                <a:latin typeface="+mn-lt"/>
              </a:rPr>
              <a:t>, Mr. Christopher and </a:t>
            </a:r>
            <a:r>
              <a:rPr lang="pl-PL" sz="2200" dirty="0" err="1">
                <a:latin typeface="+mn-lt"/>
              </a:rPr>
              <a:t>his</a:t>
            </a:r>
            <a:r>
              <a:rPr lang="pl-PL" sz="2200" dirty="0">
                <a:latin typeface="+mn-lt"/>
              </a:rPr>
              <a:t> </a:t>
            </a:r>
            <a:r>
              <a:rPr lang="en-US" sz="2200" dirty="0">
                <a:latin typeface="+mn-lt"/>
              </a:rPr>
              <a:t>mom befriended with a group of families (self-help movement).
The participants of the circle-mainly parents of other people with disabilities affiliated with </a:t>
            </a:r>
            <a:r>
              <a:rPr lang="pl-PL" sz="2200" dirty="0" err="1">
                <a:latin typeface="+mn-lt"/>
              </a:rPr>
              <a:t>an</a:t>
            </a:r>
            <a:r>
              <a:rPr lang="en-US" sz="2200" dirty="0">
                <a:latin typeface="+mn-lt"/>
              </a:rPr>
              <a:t> Association</a:t>
            </a:r>
            <a:r>
              <a:rPr lang="pl-PL" sz="2200" dirty="0">
                <a:latin typeface="+mn-lt"/>
              </a:rPr>
              <a:t> </a:t>
            </a:r>
            <a:r>
              <a:rPr lang="en-US" sz="2200" dirty="0">
                <a:latin typeface="+mn-lt"/>
              </a:rPr>
              <a:t>-</a:t>
            </a:r>
            <a:r>
              <a:rPr lang="pl-PL" sz="2200" dirty="0">
                <a:latin typeface="+mn-lt"/>
              </a:rPr>
              <a:t> </a:t>
            </a:r>
            <a:r>
              <a:rPr lang="en-US" sz="2200" dirty="0">
                <a:latin typeface="+mn-lt"/>
              </a:rPr>
              <a:t>began to support Mr. Christopher in the course of a mother's disease
After the death of the mother, the circle of support began to work more systematically and now participates in it 10 people who shared the tasks and established the way of communication
The circle prepared a broadened portrait of Mr. Christopher, </a:t>
            </a:r>
            <a:r>
              <a:rPr lang="en-US" sz="2200" dirty="0" err="1">
                <a:latin typeface="+mn-lt"/>
              </a:rPr>
              <a:t>wh</a:t>
            </a:r>
            <a:r>
              <a:rPr lang="pl-PL" sz="2200" dirty="0">
                <a:latin typeface="+mn-lt"/>
              </a:rPr>
              <a:t>ich</a:t>
            </a:r>
            <a:r>
              <a:rPr lang="en-US" sz="2200" dirty="0">
                <a:latin typeface="+mn-lt"/>
              </a:rPr>
              <a:t> takes into account his strengths, abilities, passions but also weaknesses and fears
Thanks to this, Mr. Christopher became a very socially active person, who slowly develops the skills of independent life despite the accompanying concerns and problems in this area</a:t>
            </a:r>
            <a:endParaRPr lang="pl-PL" sz="2200" dirty="0">
              <a:latin typeface="+mn-lt"/>
            </a:endParaRPr>
          </a:p>
        </p:txBody>
      </p:sp>
    </p:spTree>
    <p:extLst>
      <p:ext uri="{BB962C8B-B14F-4D97-AF65-F5344CB8AC3E}">
        <p14:creationId xmlns:p14="http://schemas.microsoft.com/office/powerpoint/2010/main" val="84316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ircles of support logo (in Polish)">
            <a:extLst>
              <a:ext uri="{FF2B5EF4-FFF2-40B4-BE49-F238E27FC236}">
                <a16:creationId xmlns:a16="http://schemas.microsoft.com/office/drawing/2014/main" id="{A5475575-050B-4B0A-A074-E9CB35714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721" y="-683964"/>
            <a:ext cx="9009257" cy="8137128"/>
          </a:xfrm>
          <a:prstGeom prst="rect">
            <a:avLst/>
          </a:prstGeom>
        </p:spPr>
      </p:pic>
    </p:spTree>
    <p:extLst>
      <p:ext uri="{BB962C8B-B14F-4D97-AF65-F5344CB8AC3E}">
        <p14:creationId xmlns:p14="http://schemas.microsoft.com/office/powerpoint/2010/main" val="208795203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13718" y="252140"/>
            <a:ext cx="11248551" cy="6526508"/>
          </a:xfrm>
          <a:prstGeom prst="rect">
            <a:avLst/>
          </a:prstGeom>
        </p:spPr>
        <p:txBody>
          <a:bodyPr vert="horz" lIns="92108" tIns="46054" rIns="92108" bIns="46054" rtlCol="0">
            <a:no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60375" indent="-169863"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741363" indent="-173038"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30288" indent="-169863" algn="l" defTabSz="914400" rtl="0" eaLnBrk="1" latinLnBrk="0" hangingPunct="1">
              <a:spcBef>
                <a:spcPct val="20000"/>
              </a:spcBef>
              <a:buClr>
                <a:srgbClr val="FEA202"/>
              </a:buClr>
              <a:buFont typeface="Calibri Light" panose="020F03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374775" indent="0" algn="l" defTabSz="914400" rtl="0" eaLnBrk="1" latinLnBrk="0" hangingPunct="1">
              <a:spcBef>
                <a:spcPct val="20000"/>
              </a:spcBef>
              <a:buFont typeface="Arial" panose="020B0604020202020204" pitchFamily="34" charset="0"/>
              <a:buNone/>
              <a:defRPr sz="14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pPr>
            <a:r>
              <a:rPr lang="pl-PL" sz="2200" b="1" dirty="0" err="1">
                <a:solidFill>
                  <a:srgbClr val="0070C0"/>
                </a:solidFill>
                <a:latin typeface="+mn-lt"/>
              </a:rPr>
              <a:t>Circle</a:t>
            </a:r>
            <a:r>
              <a:rPr lang="pl-PL" sz="2200" b="1" dirty="0">
                <a:solidFill>
                  <a:srgbClr val="0070C0"/>
                </a:solidFill>
                <a:latin typeface="+mn-lt"/>
              </a:rPr>
              <a:t> of </a:t>
            </a:r>
            <a:r>
              <a:rPr lang="en-US" sz="2200" b="1" dirty="0">
                <a:solidFill>
                  <a:srgbClr val="0070C0"/>
                </a:solidFill>
                <a:latin typeface="+mn-lt"/>
              </a:rPr>
              <a:t>support in the case of </a:t>
            </a:r>
            <a:r>
              <a:rPr lang="en-US" sz="2200" b="1" dirty="0" err="1">
                <a:solidFill>
                  <a:srgbClr val="0070C0"/>
                </a:solidFill>
                <a:latin typeface="+mn-lt"/>
              </a:rPr>
              <a:t>Mr</a:t>
            </a:r>
            <a:r>
              <a:rPr lang="en-US" sz="2200" b="1" dirty="0">
                <a:solidFill>
                  <a:srgbClr val="0070C0"/>
                </a:solidFill>
                <a:latin typeface="+mn-lt"/>
              </a:rPr>
              <a:t> Christopher</a:t>
            </a:r>
            <a:endParaRPr lang="pl-PL" sz="2200" b="1" dirty="0">
              <a:solidFill>
                <a:srgbClr val="0070C0"/>
              </a:solidFill>
              <a:latin typeface="+mn-lt"/>
            </a:endParaRPr>
          </a:p>
          <a:p>
            <a:pPr marL="342900" indent="-342900">
              <a:spcBef>
                <a:spcPts val="800"/>
              </a:spcBef>
              <a:buFont typeface="Arial" panose="020B0604020202020204" pitchFamily="34" charset="0"/>
              <a:buChar char="•"/>
            </a:pPr>
            <a:r>
              <a:rPr lang="en-US" sz="2200" dirty="0">
                <a:latin typeface="+mn-lt"/>
              </a:rPr>
              <a:t>Fixed housing situation (municipal housing)
</a:t>
            </a:r>
            <a:r>
              <a:rPr lang="pl-PL" sz="2200" dirty="0">
                <a:latin typeface="+mn-lt"/>
              </a:rPr>
              <a:t>Social </a:t>
            </a:r>
            <a:r>
              <a:rPr lang="pl-PL" sz="2200" dirty="0" err="1">
                <a:latin typeface="+mn-lt"/>
              </a:rPr>
              <a:t>help</a:t>
            </a:r>
            <a:r>
              <a:rPr lang="pl-PL" sz="2200" dirty="0">
                <a:latin typeface="+mn-lt"/>
              </a:rPr>
              <a:t> </a:t>
            </a:r>
            <a:r>
              <a:rPr lang="pl-PL" sz="2200" dirty="0" err="1">
                <a:latin typeface="+mn-lt"/>
              </a:rPr>
              <a:t>center</a:t>
            </a:r>
            <a:r>
              <a:rPr lang="pl-PL" sz="2200" dirty="0">
                <a:latin typeface="+mn-lt"/>
              </a:rPr>
              <a:t> </a:t>
            </a:r>
            <a:r>
              <a:rPr lang="en-US" sz="2200" dirty="0">
                <a:latin typeface="+mn-lt"/>
              </a:rPr>
              <a:t>– good contact with social worker and </a:t>
            </a:r>
            <a:r>
              <a:rPr lang="en-US" sz="2200" dirty="0" err="1">
                <a:latin typeface="+mn-lt"/>
              </a:rPr>
              <a:t>specialised</a:t>
            </a:r>
            <a:r>
              <a:rPr lang="en-US" sz="2200" dirty="0">
                <a:latin typeface="+mn-lt"/>
              </a:rPr>
              <a:t> services at home (help with shopping, cleaning, cooking)
Help with renovation of the bathroom
Lawyer – with a friend</a:t>
            </a:r>
            <a:r>
              <a:rPr lang="pl-PL" sz="2200" dirty="0" err="1">
                <a:latin typeface="+mn-lt"/>
              </a:rPr>
              <a:t>ly</a:t>
            </a:r>
            <a:r>
              <a:rPr lang="en-US" sz="2200" dirty="0">
                <a:latin typeface="+mn-lt"/>
              </a:rPr>
              <a:t> NGO, help in organizing documents, </a:t>
            </a:r>
            <a:r>
              <a:rPr lang="pl-PL" sz="2200" dirty="0" err="1">
                <a:latin typeface="+mn-lt"/>
              </a:rPr>
              <a:t>health</a:t>
            </a:r>
            <a:r>
              <a:rPr lang="en-US" sz="2200" dirty="0">
                <a:latin typeface="+mn-lt"/>
              </a:rPr>
              <a:t> </a:t>
            </a:r>
            <a:r>
              <a:rPr lang="pl-PL" sz="2200" dirty="0">
                <a:latin typeface="+mn-lt"/>
              </a:rPr>
              <a:t>b</a:t>
            </a:r>
            <a:r>
              <a:rPr lang="en-US" sz="2200" dirty="0" err="1">
                <a:latin typeface="+mn-lt"/>
              </a:rPr>
              <a:t>riefcase</a:t>
            </a:r>
            <a:r>
              <a:rPr lang="en-US" sz="2200" dirty="0">
                <a:latin typeface="+mn-lt"/>
              </a:rPr>
              <a:t>, </a:t>
            </a:r>
            <a:r>
              <a:rPr lang="pl-PL" sz="2200" dirty="0" err="1">
                <a:latin typeface="+mn-lt"/>
              </a:rPr>
              <a:t>pension</a:t>
            </a:r>
            <a:r>
              <a:rPr lang="pl-PL" sz="2200" dirty="0">
                <a:latin typeface="+mn-lt"/>
              </a:rPr>
              <a:t> </a:t>
            </a:r>
            <a:r>
              <a:rPr lang="pl-PL" sz="2200" dirty="0" err="1">
                <a:latin typeface="+mn-lt"/>
              </a:rPr>
              <a:t>briefcase</a:t>
            </a:r>
            <a:r>
              <a:rPr lang="en-US" sz="2200" dirty="0">
                <a:latin typeface="+mn-lt"/>
              </a:rPr>
              <a:t>
Bank, Finance – preparing a cashier at a nearby bank (circle element, friendly place)
The religious community where Mr. Christopher walked with his mother. Environment support, inviting for joint meetings
Saleswoman in the shop, help in making purchases (friendly place)
Neighbor – help with turning on the washing machine
</a:t>
            </a:r>
            <a:r>
              <a:rPr lang="pl-PL" sz="2200" dirty="0">
                <a:latin typeface="+mn-lt"/>
              </a:rPr>
              <a:t>Housing</a:t>
            </a:r>
            <a:r>
              <a:rPr lang="en-US" sz="2200" dirty="0">
                <a:latin typeface="+mn-lt"/>
              </a:rPr>
              <a:t> Training – 2 stay</a:t>
            </a:r>
            <a:r>
              <a:rPr lang="pl-PL" sz="2200" dirty="0">
                <a:latin typeface="+mn-lt"/>
              </a:rPr>
              <a:t>s</a:t>
            </a:r>
            <a:r>
              <a:rPr lang="en-US" sz="2200" dirty="0">
                <a:latin typeface="+mn-lt"/>
              </a:rPr>
              <a:t>
Rehabilitation </a:t>
            </a:r>
            <a:r>
              <a:rPr lang="pl-PL" sz="2200" dirty="0">
                <a:latin typeface="+mn-lt"/>
              </a:rPr>
              <a:t>c</a:t>
            </a:r>
            <a:r>
              <a:rPr lang="en-US" sz="2200" dirty="0">
                <a:latin typeface="+mn-lt"/>
              </a:rPr>
              <a:t>amps – now Mr. Christopher </a:t>
            </a:r>
            <a:r>
              <a:rPr lang="pl-PL" sz="2200" dirty="0" err="1">
                <a:latin typeface="+mn-lt"/>
              </a:rPr>
              <a:t>goes</a:t>
            </a:r>
            <a:r>
              <a:rPr lang="en-US" sz="2200" dirty="0">
                <a:latin typeface="+mn-lt"/>
              </a:rPr>
              <a:t> as a </a:t>
            </a:r>
            <a:r>
              <a:rPr lang="en-US" sz="2200" dirty="0" err="1">
                <a:latin typeface="+mn-lt"/>
              </a:rPr>
              <a:t>voluntee</a:t>
            </a:r>
            <a:r>
              <a:rPr lang="pl-PL" sz="2200" dirty="0">
                <a:latin typeface="+mn-lt"/>
              </a:rPr>
              <a:t>r</a:t>
            </a:r>
          </a:p>
        </p:txBody>
      </p:sp>
    </p:spTree>
    <p:extLst>
      <p:ext uri="{BB962C8B-B14F-4D97-AF65-F5344CB8AC3E}">
        <p14:creationId xmlns:p14="http://schemas.microsoft.com/office/powerpoint/2010/main" val="94886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370321" y="396157"/>
            <a:ext cx="10844602" cy="606154"/>
            <a:chOff x="476331" y="1139667"/>
            <a:chExt cx="2787438" cy="359601"/>
          </a:xfrm>
        </p:grpSpPr>
        <p:sp>
          <p:nvSpPr>
            <p:cNvPr id="13" name="TextBox 12"/>
            <p:cNvSpPr txBox="1"/>
            <p:nvPr/>
          </p:nvSpPr>
          <p:spPr>
            <a:xfrm>
              <a:off x="520569" y="1139667"/>
              <a:ext cx="2743200" cy="346918"/>
            </a:xfrm>
            <a:prstGeom prst="rect">
              <a:avLst/>
            </a:prstGeom>
            <a:noFill/>
          </p:spPr>
          <p:txBody>
            <a:bodyPr wrap="square" rtlCol="0" anchor="b">
              <a:spAutoFit/>
            </a:bodyPr>
            <a:lstStyle/>
            <a:p>
              <a:pPr algn="ctr"/>
              <a:r>
                <a:rPr lang="pl-PL" sz="3200" b="1" dirty="0" err="1">
                  <a:solidFill>
                    <a:srgbClr val="0070C0"/>
                  </a:solidFill>
                  <a:latin typeface="Arial" panose="020B0604020202020204" pitchFamily="34" charset="0"/>
                  <a:cs typeface="Arial" panose="020B0604020202020204" pitchFamily="34" charset="0"/>
                </a:rPr>
                <a:t>Circle</a:t>
              </a:r>
              <a:r>
                <a:rPr lang="pl-PL" sz="3200" b="1" dirty="0">
                  <a:solidFill>
                    <a:srgbClr val="0070C0"/>
                  </a:solidFill>
                  <a:latin typeface="Arial" panose="020B0604020202020204" pitchFamily="34" charset="0"/>
                  <a:cs typeface="Arial" panose="020B0604020202020204" pitchFamily="34" charset="0"/>
                </a:rPr>
                <a:t> of </a:t>
              </a:r>
              <a:r>
                <a:rPr lang="pl-PL" sz="3200" b="1" dirty="0" err="1">
                  <a:solidFill>
                    <a:srgbClr val="0070C0"/>
                  </a:solidFill>
                  <a:latin typeface="Arial" panose="020B0604020202020204" pitchFamily="34" charset="0"/>
                  <a:cs typeface="Arial" panose="020B0604020202020204" pitchFamily="34" charset="0"/>
                </a:rPr>
                <a:t>support</a:t>
              </a:r>
              <a:r>
                <a:rPr lang="pl-PL" sz="3200" b="1" dirty="0">
                  <a:solidFill>
                    <a:srgbClr val="0070C0"/>
                  </a:solidFill>
                  <a:latin typeface="Arial" panose="020B0604020202020204" pitchFamily="34" charset="0"/>
                  <a:cs typeface="Arial" panose="020B0604020202020204" pitchFamily="34" charset="0"/>
                </a:rPr>
                <a:t> for Karol</a:t>
              </a:r>
            </a:p>
          </p:txBody>
        </p:sp>
        <p:cxnSp>
          <p:nvCxnSpPr>
            <p:cNvPr id="14" name="Straight Connector 13"/>
            <p:cNvCxnSpPr/>
            <p:nvPr/>
          </p:nvCxnSpPr>
          <p:spPr>
            <a:xfrm>
              <a:off x="476331" y="1499268"/>
              <a:ext cx="2743200" cy="0"/>
            </a:xfrm>
            <a:prstGeom prst="line">
              <a:avLst/>
            </a:prstGeom>
            <a:ln w="19050">
              <a:solidFill>
                <a:srgbClr val="FEA202"/>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p:cNvSpPr txBox="1">
            <a:spLocks/>
          </p:cNvSpPr>
          <p:nvPr/>
        </p:nvSpPr>
        <p:spPr>
          <a:xfrm>
            <a:off x="370321" y="1188244"/>
            <a:ext cx="11278778" cy="5672866"/>
          </a:xfrm>
          <a:prstGeom prst="rect">
            <a:avLst/>
          </a:prstGeom>
        </p:spPr>
        <p:txBody>
          <a:bodyPr vert="horz" lIns="92108" tIns="46054" rIns="92108" bIns="46054" rtlCol="0">
            <a:no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60375" indent="-169863"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741363" indent="-173038"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30288" indent="-169863" algn="l" defTabSz="914400" rtl="0" eaLnBrk="1" latinLnBrk="0" hangingPunct="1">
              <a:spcBef>
                <a:spcPct val="20000"/>
              </a:spcBef>
              <a:buClr>
                <a:srgbClr val="FEA202"/>
              </a:buClr>
              <a:buFont typeface="Calibri Light" panose="020F03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374775" indent="0" algn="l" defTabSz="914400" rtl="0" eaLnBrk="1" latinLnBrk="0" hangingPunct="1">
              <a:spcBef>
                <a:spcPct val="20000"/>
              </a:spcBef>
              <a:buFont typeface="Arial" panose="020B0604020202020204" pitchFamily="34" charset="0"/>
              <a:buNone/>
              <a:defRPr sz="14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The </a:t>
            </a:r>
            <a:r>
              <a:rPr lang="pl-PL" sz="2800" dirty="0" err="1"/>
              <a:t>circle</a:t>
            </a:r>
            <a:r>
              <a:rPr lang="pl-PL" sz="2800" dirty="0"/>
              <a:t> was </a:t>
            </a:r>
            <a:r>
              <a:rPr lang="pl-PL" sz="2800" dirty="0" err="1"/>
              <a:t>made</a:t>
            </a:r>
            <a:r>
              <a:rPr lang="pl-PL" sz="2800" dirty="0"/>
              <a:t> by</a:t>
            </a:r>
            <a:r>
              <a:rPr lang="en-US" sz="2800" dirty="0"/>
              <a:t> Karol, a 53-year-old man with intellectual disabilities and </a:t>
            </a:r>
            <a:r>
              <a:rPr lang="pl-PL" sz="2800" dirty="0" err="1"/>
              <a:t>his</a:t>
            </a:r>
            <a:r>
              <a:rPr lang="en-US" sz="2800" dirty="0"/>
              <a:t> father of </a:t>
            </a:r>
            <a:r>
              <a:rPr lang="en-US" sz="2800" dirty="0" err="1"/>
              <a:t>Lucjan</a:t>
            </a:r>
            <a:r>
              <a:rPr lang="en-US" sz="2800" dirty="0"/>
              <a:t>, now a 80-year-old who tries to take care of his son best.
Karol </a:t>
            </a:r>
            <a:r>
              <a:rPr lang="pl-PL" sz="2800" dirty="0" err="1"/>
              <a:t>needs</a:t>
            </a:r>
            <a:r>
              <a:rPr lang="pl-PL" sz="2800" dirty="0"/>
              <a:t> high </a:t>
            </a:r>
            <a:r>
              <a:rPr lang="pl-PL" sz="2800" dirty="0" err="1"/>
              <a:t>support</a:t>
            </a:r>
            <a:r>
              <a:rPr lang="pl-PL" sz="2800" dirty="0"/>
              <a:t> </a:t>
            </a:r>
            <a:r>
              <a:rPr lang="en-US" sz="2800" dirty="0"/>
              <a:t>in everyday functioning
Currently, there are five people in the Charles ' support circle
With each of these people, Karol has a constant contact
The participants of the circle involve Charles in the events in their environment (e.g. painting</a:t>
            </a:r>
            <a:r>
              <a:rPr lang="pl-PL" sz="2800" dirty="0"/>
              <a:t> </a:t>
            </a:r>
            <a:r>
              <a:rPr lang="pl-PL" sz="2800" dirty="0" err="1"/>
              <a:t>activities</a:t>
            </a:r>
            <a:r>
              <a:rPr lang="en-US" sz="2800" dirty="0"/>
              <a:t>, visiting the </a:t>
            </a:r>
            <a:r>
              <a:rPr lang="pl-PL" sz="2800" dirty="0"/>
              <a:t>3D </a:t>
            </a:r>
            <a:r>
              <a:rPr lang="en-US" sz="2800" dirty="0"/>
              <a:t>aquarium, joint visits to cafes</a:t>
            </a:r>
            <a:r>
              <a:rPr lang="pl-PL" sz="2800" dirty="0"/>
              <a:t>, </a:t>
            </a:r>
            <a:r>
              <a:rPr lang="pl-PL" sz="2800" dirty="0" err="1"/>
              <a:t>cinema</a:t>
            </a:r>
            <a:r>
              <a:rPr lang="en-US" sz="2800" dirty="0"/>
              <a:t>).
The participants of the circle began planning the future of Charles in the event of </a:t>
            </a:r>
            <a:r>
              <a:rPr lang="pl-PL" sz="2800" dirty="0" err="1"/>
              <a:t>death</a:t>
            </a:r>
            <a:r>
              <a:rPr lang="pl-PL" sz="2800" dirty="0"/>
              <a:t> of </a:t>
            </a:r>
            <a:r>
              <a:rPr lang="en-US" sz="2800" dirty="0"/>
              <a:t>the </a:t>
            </a:r>
            <a:r>
              <a:rPr lang="en-US" sz="2800" dirty="0" err="1"/>
              <a:t>fathe</a:t>
            </a:r>
            <a:r>
              <a:rPr lang="pl-PL" sz="2800" dirty="0"/>
              <a:t>r</a:t>
            </a:r>
          </a:p>
        </p:txBody>
      </p:sp>
    </p:spTree>
    <p:extLst>
      <p:ext uri="{BB962C8B-B14F-4D97-AF65-F5344CB8AC3E}">
        <p14:creationId xmlns:p14="http://schemas.microsoft.com/office/powerpoint/2010/main" val="293214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err="1">
                <a:solidFill>
                  <a:schemeClr val="tx2">
                    <a:lumMod val="60000"/>
                    <a:lumOff val="40000"/>
                  </a:schemeClr>
                </a:solidFill>
              </a:rPr>
              <a:t>Problems</a:t>
            </a:r>
            <a:r>
              <a:rPr lang="pl-PL" dirty="0">
                <a:solidFill>
                  <a:schemeClr val="tx2">
                    <a:lumMod val="60000"/>
                    <a:lumOff val="40000"/>
                  </a:schemeClr>
                </a:solidFill>
              </a:rPr>
              <a:t> and </a:t>
            </a:r>
            <a:r>
              <a:rPr lang="pl-PL" dirty="0" err="1">
                <a:solidFill>
                  <a:schemeClr val="tx2">
                    <a:lumMod val="60000"/>
                    <a:lumOff val="40000"/>
                  </a:schemeClr>
                </a:solidFill>
              </a:rPr>
              <a:t>how</a:t>
            </a:r>
            <a:r>
              <a:rPr lang="pl-PL" dirty="0">
                <a:solidFill>
                  <a:schemeClr val="tx2">
                    <a:lumMod val="60000"/>
                    <a:lumOff val="40000"/>
                  </a:schemeClr>
                </a:solidFill>
              </a:rPr>
              <a:t> to </a:t>
            </a:r>
            <a:r>
              <a:rPr lang="pl-PL" dirty="0" err="1">
                <a:solidFill>
                  <a:schemeClr val="tx2">
                    <a:lumMod val="60000"/>
                    <a:lumOff val="40000"/>
                  </a:schemeClr>
                </a:solidFill>
              </a:rPr>
              <a:t>cope</a:t>
            </a:r>
            <a:r>
              <a:rPr lang="pl-PL" dirty="0">
                <a:solidFill>
                  <a:schemeClr val="tx2">
                    <a:lumMod val="60000"/>
                    <a:lumOff val="40000"/>
                  </a:schemeClr>
                </a:solidFill>
              </a:rPr>
              <a:t> with </a:t>
            </a:r>
            <a:r>
              <a:rPr lang="pl-PL" dirty="0" err="1">
                <a:solidFill>
                  <a:schemeClr val="tx2">
                    <a:lumMod val="60000"/>
                    <a:lumOff val="40000"/>
                  </a:schemeClr>
                </a:solidFill>
              </a:rPr>
              <a:t>them</a:t>
            </a:r>
            <a:endParaRPr lang="pl-PL" dirty="0">
              <a:solidFill>
                <a:schemeClr val="tx2">
                  <a:lumMod val="60000"/>
                  <a:lumOff val="40000"/>
                </a:schemeClr>
              </a:solidFill>
            </a:endParaRPr>
          </a:p>
        </p:txBody>
      </p:sp>
      <p:sp>
        <p:nvSpPr>
          <p:cNvPr id="3" name="Symbol zastępczy zawartości 2"/>
          <p:cNvSpPr>
            <a:spLocks noGrp="1"/>
          </p:cNvSpPr>
          <p:nvPr>
            <p:ph idx="1"/>
          </p:nvPr>
        </p:nvSpPr>
        <p:spPr/>
        <p:txBody>
          <a:bodyPr>
            <a:normAutofit/>
          </a:bodyPr>
          <a:lstStyle/>
          <a:p>
            <a:pPr>
              <a:defRPr/>
            </a:pPr>
            <a:r>
              <a:rPr lang="en-US" sz="2800" dirty="0"/>
              <a:t>Non-preparation, anxiety on the part of families. Fears, distrust-how to face the future? How to start thinking about it? Can I allow "strangers" to my child? Can my child be </a:t>
            </a:r>
            <a:r>
              <a:rPr lang="pl-PL" sz="2800" dirty="0" err="1"/>
              <a:t>supported</a:t>
            </a:r>
            <a:r>
              <a:rPr lang="pl-PL" sz="2800" dirty="0"/>
              <a:t> </a:t>
            </a:r>
            <a:r>
              <a:rPr lang="pl-PL" sz="2800" dirty="0" err="1"/>
              <a:t>adequately</a:t>
            </a:r>
            <a:r>
              <a:rPr lang="pl-PL" sz="2800" dirty="0"/>
              <a:t> in the „</a:t>
            </a:r>
            <a:r>
              <a:rPr lang="pl-PL" sz="2800" dirty="0" err="1"/>
              <a:t>external</a:t>
            </a:r>
            <a:r>
              <a:rPr lang="pl-PL" sz="2800" dirty="0"/>
              <a:t>”</a:t>
            </a:r>
            <a:r>
              <a:rPr lang="en-US" sz="2800" dirty="0"/>
              <a:t> social world? 
Cooperation with family is a process most often extremely emotional, long-term.  The need to accompany the family in a new situation (not imposing).  Small steps in creating new solutions. Supporting the autonomy of a person (e.g. a training apartment).  Mutual support of families.
</a:t>
            </a:r>
            <a:endParaRPr lang="pl-PL" sz="2400" dirty="0"/>
          </a:p>
        </p:txBody>
      </p:sp>
    </p:spTree>
    <p:extLst>
      <p:ext uri="{BB962C8B-B14F-4D97-AF65-F5344CB8AC3E}">
        <p14:creationId xmlns:p14="http://schemas.microsoft.com/office/powerpoint/2010/main" val="197563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solidFill>
                  <a:schemeClr val="tx2">
                    <a:lumMod val="60000"/>
                    <a:lumOff val="40000"/>
                  </a:schemeClr>
                </a:solidFill>
              </a:rPr>
              <a:t>Persons for </a:t>
            </a:r>
            <a:r>
              <a:rPr lang="pl-PL" sz="4800" dirty="0" err="1">
                <a:solidFill>
                  <a:schemeClr val="tx2">
                    <a:lumMod val="60000"/>
                    <a:lumOff val="40000"/>
                  </a:schemeClr>
                </a:solidFill>
              </a:rPr>
              <a:t>circles</a:t>
            </a:r>
            <a:r>
              <a:rPr lang="pl-PL" sz="4800" dirty="0">
                <a:solidFill>
                  <a:schemeClr val="tx2">
                    <a:lumMod val="60000"/>
                    <a:lumOff val="40000"/>
                  </a:schemeClr>
                </a:solidFill>
              </a:rPr>
              <a:t>, </a:t>
            </a:r>
            <a:r>
              <a:rPr lang="pl-PL" sz="4800" dirty="0" err="1">
                <a:solidFill>
                  <a:schemeClr val="tx2">
                    <a:lumMod val="60000"/>
                    <a:lumOff val="40000"/>
                  </a:schemeClr>
                </a:solidFill>
              </a:rPr>
              <a:t>friendly</a:t>
            </a:r>
            <a:r>
              <a:rPr lang="pl-PL" sz="4800" dirty="0">
                <a:solidFill>
                  <a:schemeClr val="tx2">
                    <a:lumMod val="60000"/>
                    <a:lumOff val="40000"/>
                  </a:schemeClr>
                </a:solidFill>
              </a:rPr>
              <a:t> </a:t>
            </a:r>
            <a:r>
              <a:rPr lang="pl-PL" sz="4800" dirty="0" err="1">
                <a:solidFill>
                  <a:schemeClr val="tx2">
                    <a:lumMod val="60000"/>
                    <a:lumOff val="40000"/>
                  </a:schemeClr>
                </a:solidFill>
              </a:rPr>
              <a:t>places</a:t>
            </a:r>
            <a:endParaRPr lang="pl-PL" sz="4800" dirty="0">
              <a:solidFill>
                <a:schemeClr val="tx2">
                  <a:lumMod val="60000"/>
                  <a:lumOff val="40000"/>
                </a:schemeClr>
              </a:solidFill>
            </a:endParaRPr>
          </a:p>
        </p:txBody>
      </p:sp>
      <p:sp>
        <p:nvSpPr>
          <p:cNvPr id="3" name="Symbol zastępczy zawartości 2"/>
          <p:cNvSpPr>
            <a:spLocks noGrp="1"/>
          </p:cNvSpPr>
          <p:nvPr>
            <p:ph idx="1"/>
          </p:nvPr>
        </p:nvSpPr>
        <p:spPr/>
        <p:txBody>
          <a:bodyPr>
            <a:normAutofit/>
          </a:bodyPr>
          <a:lstStyle/>
          <a:p>
            <a:pPr>
              <a:defRPr/>
            </a:pPr>
            <a:r>
              <a:rPr lang="en-US" sz="3200" dirty="0"/>
              <a:t>The acquisition of volunteers, supporter</a:t>
            </a:r>
            <a:r>
              <a:rPr lang="pl-PL" sz="3200" dirty="0"/>
              <a:t>s </a:t>
            </a:r>
            <a:r>
              <a:rPr lang="en-US" sz="3200" dirty="0"/>
              <a:t>is a long-lasting process requiring systematic</a:t>
            </a:r>
            <a:r>
              <a:rPr lang="pl-PL" sz="3200" dirty="0"/>
              <a:t> </a:t>
            </a:r>
            <a:r>
              <a:rPr lang="pl-PL" sz="3200" dirty="0" err="1"/>
              <a:t>work</a:t>
            </a:r>
            <a:r>
              <a:rPr lang="en-US" sz="3200" dirty="0"/>
              <a:t>.
It takes 1-2 years for a well-functioning support circle to be created.  Need for continuous monitoring.
The search for people in the circle requires overcoming social stereotypes and the need to prepare volunteers for cooperation. 
Permanent search for "friendly places".</a:t>
            </a:r>
            <a:endParaRPr lang="pl-PL" sz="3200" dirty="0"/>
          </a:p>
        </p:txBody>
      </p:sp>
    </p:spTree>
    <p:extLst>
      <p:ext uri="{BB962C8B-B14F-4D97-AF65-F5344CB8AC3E}">
        <p14:creationId xmlns:p14="http://schemas.microsoft.com/office/powerpoint/2010/main" val="29049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3"/>
          <p:cNvSpPr txBox="1"/>
          <p:nvPr/>
        </p:nvSpPr>
        <p:spPr>
          <a:xfrm>
            <a:off x="557734" y="-107900"/>
            <a:ext cx="10983113" cy="1166213"/>
          </a:xfrm>
          <a:prstGeom prst="rect">
            <a:avLst/>
          </a:prstGeom>
          <a:noFill/>
          <a:ln>
            <a:noFill/>
          </a:ln>
        </p:spPr>
        <p:txBody>
          <a:bodyPr lIns="0" tIns="0" rIns="0" bIns="0" anchor="ctr"/>
          <a:lstStyle/>
          <a:p>
            <a:pPr algn="ctr"/>
            <a:r>
              <a:rPr lang="pl-PL" sz="2800" dirty="0">
                <a:solidFill>
                  <a:schemeClr val="tx2">
                    <a:lumMod val="60000"/>
                    <a:lumOff val="40000"/>
                  </a:schemeClr>
                </a:solidFill>
              </a:rPr>
              <a:t>Instrument for NGO for </a:t>
            </a:r>
            <a:r>
              <a:rPr lang="pl-PL" sz="2800" dirty="0" err="1">
                <a:solidFill>
                  <a:schemeClr val="tx2">
                    <a:lumMod val="60000"/>
                    <a:lumOff val="40000"/>
                  </a:schemeClr>
                </a:solidFill>
              </a:rPr>
              <a:t>communication</a:t>
            </a:r>
            <a:r>
              <a:rPr lang="pl-PL" sz="2800" dirty="0">
                <a:solidFill>
                  <a:schemeClr val="tx2">
                    <a:lumMod val="60000"/>
                    <a:lumOff val="40000"/>
                  </a:schemeClr>
                </a:solidFill>
              </a:rPr>
              <a:t> for </a:t>
            </a:r>
            <a:r>
              <a:rPr lang="pl-PL" sz="2800" dirty="0" err="1">
                <a:solidFill>
                  <a:schemeClr val="tx2">
                    <a:lumMod val="60000"/>
                    <a:lumOff val="40000"/>
                  </a:schemeClr>
                </a:solidFill>
              </a:rPr>
              <a:t>Circles</a:t>
            </a:r>
            <a:endParaRPr lang="pl-PL" sz="2800" dirty="0">
              <a:solidFill>
                <a:schemeClr val="tx2">
                  <a:lumMod val="60000"/>
                  <a:lumOff val="40000"/>
                </a:schemeClr>
              </a:solidFill>
            </a:endParaRPr>
          </a:p>
          <a:p>
            <a:pPr algn="ctr"/>
            <a:r>
              <a:rPr lang="pl-PL" sz="2800" dirty="0">
                <a:solidFill>
                  <a:schemeClr val="tx2">
                    <a:lumMod val="60000"/>
                    <a:lumOff val="40000"/>
                  </a:schemeClr>
                </a:solidFill>
              </a:rPr>
              <a:t>Facebook </a:t>
            </a:r>
            <a:r>
              <a:rPr lang="pl-PL" sz="2800" dirty="0" err="1">
                <a:solidFill>
                  <a:schemeClr val="tx2">
                    <a:lumMod val="60000"/>
                    <a:lumOff val="40000"/>
                  </a:schemeClr>
                </a:solidFill>
              </a:rPr>
              <a:t>Workplace</a:t>
            </a:r>
            <a:endParaRPr sz="1000" dirty="0">
              <a:solidFill>
                <a:schemeClr val="tx2">
                  <a:lumMod val="60000"/>
                  <a:lumOff val="40000"/>
                </a:schemeClr>
              </a:solidFill>
            </a:endParaRPr>
          </a:p>
        </p:txBody>
      </p:sp>
      <p:sp>
        <p:nvSpPr>
          <p:cNvPr id="5" name="Podtytuł 4">
            <a:extLst>
              <a:ext uri="{FF2B5EF4-FFF2-40B4-BE49-F238E27FC236}">
                <a16:creationId xmlns:a16="http://schemas.microsoft.com/office/drawing/2014/main" id="{22F6D045-174F-4424-898E-3C88350EB046}"/>
              </a:ext>
            </a:extLst>
          </p:cNvPr>
          <p:cNvSpPr>
            <a:spLocks noGrp="1"/>
          </p:cNvSpPr>
          <p:nvPr>
            <p:ph type="subTitle" idx="1"/>
          </p:nvPr>
        </p:nvSpPr>
        <p:spPr/>
        <p:txBody>
          <a:bodyPr/>
          <a:lstStyle/>
          <a:p>
            <a:endParaRPr lang="pl-PL"/>
          </a:p>
        </p:txBody>
      </p:sp>
      <p:pic>
        <p:nvPicPr>
          <p:cNvPr id="6" name="Obraz 5" descr="Screenshot of a Workplace facebook posts for Circles of support">
            <a:extLst>
              <a:ext uri="{FF2B5EF4-FFF2-40B4-BE49-F238E27FC236}">
                <a16:creationId xmlns:a16="http://schemas.microsoft.com/office/drawing/2014/main" id="{21307F2B-BE8D-481B-8CA9-B54CFE852407}"/>
              </a:ext>
            </a:extLst>
          </p:cNvPr>
          <p:cNvPicPr>
            <a:picLocks noChangeAspect="1"/>
          </p:cNvPicPr>
          <p:nvPr/>
        </p:nvPicPr>
        <p:blipFill>
          <a:blip r:embed="rId2"/>
          <a:stretch>
            <a:fillRect/>
          </a:stretch>
        </p:blipFill>
        <p:spPr>
          <a:xfrm>
            <a:off x="962954" y="1058313"/>
            <a:ext cx="10172672" cy="5722129"/>
          </a:xfrm>
          <a:prstGeom prst="rect">
            <a:avLst/>
          </a:prstGeom>
        </p:spPr>
      </p:pic>
    </p:spTree>
    <p:extLst>
      <p:ext uri="{BB962C8B-B14F-4D97-AF65-F5344CB8AC3E}">
        <p14:creationId xmlns:p14="http://schemas.microsoft.com/office/powerpoint/2010/main" val="104968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048806" y="1605583"/>
            <a:ext cx="9916388" cy="5015637"/>
          </a:xfrm>
        </p:spPr>
        <p:txBody>
          <a:bodyPr>
            <a:normAutofit fontScale="92500"/>
          </a:bodyPr>
          <a:lstStyle/>
          <a:p>
            <a:pPr marL="616809" indent="-616809" algn="l"/>
            <a:r>
              <a:rPr lang="en-US" b="1" dirty="0">
                <a:solidFill>
                  <a:schemeClr val="tx1"/>
                </a:solidFill>
              </a:rPr>
              <a:t>3 Elements of action to introduce and support the change:
</a:t>
            </a:r>
            <a:r>
              <a:rPr lang="en-US" dirty="0">
                <a:solidFill>
                  <a:schemeClr val="tx1"/>
                </a:solidFill>
              </a:rPr>
              <a:t>1. Working with people with disabilities and their families (12 circles</a:t>
            </a:r>
            <a:r>
              <a:rPr lang="pl-PL" dirty="0">
                <a:solidFill>
                  <a:schemeClr val="tx1"/>
                </a:solidFill>
              </a:rPr>
              <a:t> in 8 </a:t>
            </a:r>
            <a:r>
              <a:rPr lang="pl-PL" dirty="0" err="1">
                <a:solidFill>
                  <a:schemeClr val="tx1"/>
                </a:solidFill>
              </a:rPr>
              <a:t>places</a:t>
            </a:r>
            <a:r>
              <a:rPr lang="pl-PL" dirty="0">
                <a:solidFill>
                  <a:schemeClr val="tx1"/>
                </a:solidFill>
              </a:rPr>
              <a:t>, </a:t>
            </a:r>
            <a:r>
              <a:rPr lang="pl-PL" dirty="0" err="1">
                <a:solidFill>
                  <a:schemeClr val="tx1"/>
                </a:solidFill>
              </a:rPr>
              <a:t>over</a:t>
            </a:r>
            <a:r>
              <a:rPr lang="pl-PL" dirty="0">
                <a:solidFill>
                  <a:schemeClr val="tx1"/>
                </a:solidFill>
              </a:rPr>
              <a:t> 100 </a:t>
            </a:r>
            <a:r>
              <a:rPr lang="pl-PL" dirty="0" err="1">
                <a:solidFill>
                  <a:schemeClr val="tx1"/>
                </a:solidFill>
              </a:rPr>
              <a:t>persons</a:t>
            </a:r>
            <a:r>
              <a:rPr lang="en-US" dirty="0">
                <a:solidFill>
                  <a:schemeClr val="tx1"/>
                </a:solidFill>
              </a:rPr>
              <a:t>)
2. </a:t>
            </a:r>
            <a:r>
              <a:rPr lang="en-US" dirty="0" err="1">
                <a:solidFill>
                  <a:schemeClr val="tx1"/>
                </a:solidFill>
              </a:rPr>
              <a:t>Organis</a:t>
            </a:r>
            <a:r>
              <a:rPr lang="pl-PL" dirty="0" err="1">
                <a:solidFill>
                  <a:schemeClr val="tx1"/>
                </a:solidFill>
              </a:rPr>
              <a:t>ing</a:t>
            </a:r>
            <a:r>
              <a:rPr lang="en-US" dirty="0">
                <a:solidFill>
                  <a:schemeClr val="tx1"/>
                </a:solidFill>
              </a:rPr>
              <a:t> of the local community (Coalition)
3. Education and support for the change process (central and local)</a:t>
            </a:r>
            <a:r>
              <a:rPr lang="en-US" b="1" dirty="0">
                <a:solidFill>
                  <a:schemeClr val="tx1"/>
                </a:solidFill>
              </a:rPr>
              <a:t>
</a:t>
            </a:r>
            <a:endParaRPr lang="pl-PL" dirty="0">
              <a:solidFill>
                <a:schemeClr val="tx1"/>
              </a:solidFill>
            </a:endParaRPr>
          </a:p>
        </p:txBody>
      </p:sp>
      <p:sp>
        <p:nvSpPr>
          <p:cNvPr id="4" name="TextShape 3"/>
          <p:cNvSpPr txBox="1"/>
          <p:nvPr/>
        </p:nvSpPr>
        <p:spPr>
          <a:xfrm>
            <a:off x="610198" y="278416"/>
            <a:ext cx="10983113" cy="1166213"/>
          </a:xfrm>
          <a:prstGeom prst="rect">
            <a:avLst/>
          </a:prstGeom>
          <a:noFill/>
          <a:ln>
            <a:noFill/>
          </a:ln>
        </p:spPr>
        <p:txBody>
          <a:bodyPr lIns="0" tIns="0" rIns="0" bIns="0" anchor="ctr"/>
          <a:lstStyle/>
          <a:p>
            <a:pPr algn="ctr"/>
            <a:r>
              <a:rPr lang="pl-PL" sz="5300" dirty="0" err="1">
                <a:solidFill>
                  <a:schemeClr val="tx2">
                    <a:lumMod val="60000"/>
                    <a:lumOff val="40000"/>
                  </a:schemeClr>
                </a:solidFill>
              </a:rPr>
              <a:t>Circles</a:t>
            </a:r>
            <a:r>
              <a:rPr lang="pl-PL" sz="5300" dirty="0">
                <a:solidFill>
                  <a:schemeClr val="tx2">
                    <a:lumMod val="60000"/>
                    <a:lumOff val="40000"/>
                  </a:schemeClr>
                </a:solidFill>
              </a:rPr>
              <a:t> of </a:t>
            </a:r>
            <a:r>
              <a:rPr lang="pl-PL" sz="5300" dirty="0" err="1">
                <a:solidFill>
                  <a:schemeClr val="tx2">
                    <a:lumMod val="60000"/>
                    <a:lumOff val="40000"/>
                  </a:schemeClr>
                </a:solidFill>
              </a:rPr>
              <a:t>support</a:t>
            </a:r>
            <a:r>
              <a:rPr lang="pl-PL" sz="5300" dirty="0">
                <a:solidFill>
                  <a:schemeClr val="tx2">
                    <a:lumMod val="60000"/>
                    <a:lumOff val="40000"/>
                  </a:schemeClr>
                </a:solidFill>
              </a:rPr>
              <a:t> – country-</a:t>
            </a:r>
            <a:r>
              <a:rPr lang="pl-PL" sz="5300" dirty="0" err="1">
                <a:solidFill>
                  <a:schemeClr val="tx2">
                    <a:lumMod val="60000"/>
                    <a:lumOff val="40000"/>
                  </a:schemeClr>
                </a:solidFill>
              </a:rPr>
              <a:t>wide</a:t>
            </a:r>
            <a:r>
              <a:rPr lang="pl-PL" sz="5300" dirty="0">
                <a:solidFill>
                  <a:schemeClr val="tx2">
                    <a:lumMod val="60000"/>
                    <a:lumOff val="40000"/>
                  </a:schemeClr>
                </a:solidFill>
              </a:rPr>
              <a:t> Pilot</a:t>
            </a:r>
            <a:endParaRPr sz="1800" dirty="0">
              <a:solidFill>
                <a:schemeClr val="tx2">
                  <a:lumMod val="60000"/>
                  <a:lumOff val="40000"/>
                </a:schemeClr>
              </a:solidFill>
            </a:endParaRPr>
          </a:p>
        </p:txBody>
      </p:sp>
    </p:spTree>
    <p:extLst>
      <p:ext uri="{BB962C8B-B14F-4D97-AF65-F5344CB8AC3E}">
        <p14:creationId xmlns:p14="http://schemas.microsoft.com/office/powerpoint/2010/main" val="104968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396156"/>
            <a:ext cx="10984230" cy="1164167"/>
          </a:xfrm>
        </p:spPr>
        <p:txBody>
          <a:bodyPr>
            <a:normAutofit fontScale="90000"/>
          </a:bodyPr>
          <a:lstStyle/>
          <a:p>
            <a:r>
              <a:rPr lang="en-US" sz="3600" dirty="0">
                <a:solidFill>
                  <a:schemeClr val="tx2">
                    <a:lumMod val="60000"/>
                    <a:lumOff val="40000"/>
                  </a:schemeClr>
                </a:solidFill>
              </a:rPr>
              <a:t>Key conditions for the creation of operating circles and development of </a:t>
            </a:r>
            <a:r>
              <a:rPr lang="pl-PL" sz="3600" dirty="0">
                <a:solidFill>
                  <a:schemeClr val="tx2">
                    <a:lumMod val="60000"/>
                    <a:lumOff val="40000"/>
                  </a:schemeClr>
                </a:solidFill>
              </a:rPr>
              <a:t>Community </a:t>
            </a:r>
            <a:r>
              <a:rPr lang="pl-PL" sz="3600" dirty="0" err="1">
                <a:solidFill>
                  <a:schemeClr val="tx2">
                    <a:lumMod val="60000"/>
                    <a:lumOff val="40000"/>
                  </a:schemeClr>
                </a:solidFill>
              </a:rPr>
              <a:t>support</a:t>
            </a:r>
            <a:r>
              <a:rPr lang="pl-PL" sz="3600" dirty="0">
                <a:solidFill>
                  <a:schemeClr val="tx2">
                    <a:lumMod val="60000"/>
                    <a:lumOff val="40000"/>
                  </a:schemeClr>
                </a:solidFill>
              </a:rPr>
              <a:t> </a:t>
            </a:r>
            <a:r>
              <a:rPr lang="en-US" sz="3600" dirty="0">
                <a:solidFill>
                  <a:schemeClr val="tx2">
                    <a:lumMod val="60000"/>
                    <a:lumOff val="40000"/>
                  </a:schemeClr>
                </a:solidFill>
              </a:rPr>
              <a:t>in Poland 
</a:t>
            </a:r>
            <a:endParaRPr lang="pl-PL" sz="3600" dirty="0">
              <a:solidFill>
                <a:schemeClr val="tx2">
                  <a:lumMod val="60000"/>
                  <a:lumOff val="40000"/>
                </a:schemeClr>
              </a:solidFill>
            </a:endParaRPr>
          </a:p>
        </p:txBody>
      </p:sp>
      <p:sp>
        <p:nvSpPr>
          <p:cNvPr id="3" name="Symbol zastępczy zawartości 2"/>
          <p:cNvSpPr>
            <a:spLocks noGrp="1"/>
          </p:cNvSpPr>
          <p:nvPr>
            <p:ph idx="1"/>
          </p:nvPr>
        </p:nvSpPr>
        <p:spPr>
          <a:xfrm>
            <a:off x="197694" y="1443892"/>
            <a:ext cx="11809312" cy="5360976"/>
          </a:xfrm>
        </p:spPr>
        <p:txBody>
          <a:bodyPr>
            <a:normAutofit lnSpcReduction="10000"/>
          </a:bodyPr>
          <a:lstStyle/>
          <a:p>
            <a:r>
              <a:rPr lang="en-US" sz="2400" dirty="0"/>
              <a:t>Prepared </a:t>
            </a:r>
            <a:r>
              <a:rPr lang="pl-PL" sz="2400" dirty="0"/>
              <a:t>o</a:t>
            </a:r>
            <a:r>
              <a:rPr lang="en-US" sz="2400" dirty="0" err="1"/>
              <a:t>rganisation</a:t>
            </a:r>
            <a:r>
              <a:rPr lang="en-US" sz="2400" dirty="0"/>
              <a:t>/institution </a:t>
            </a:r>
            <a:r>
              <a:rPr lang="pl-PL" sz="2400" dirty="0"/>
              <a:t>(</a:t>
            </a:r>
            <a:r>
              <a:rPr lang="pl-PL" sz="2400" dirty="0" err="1"/>
              <a:t>Section</a:t>
            </a:r>
            <a:r>
              <a:rPr lang="pl-PL" sz="2400" dirty="0"/>
              <a:t> on community w</a:t>
            </a:r>
            <a:r>
              <a:rPr lang="en-US" sz="2400" dirty="0"/>
              <a:t>or</a:t>
            </a:r>
            <a:r>
              <a:rPr lang="pl-PL" sz="2400" dirty="0"/>
              <a:t>k</a:t>
            </a:r>
            <a:r>
              <a:rPr lang="en-US" sz="2400" dirty="0"/>
              <a:t>)
The specialists </a:t>
            </a:r>
            <a:r>
              <a:rPr lang="pl-PL" sz="2400" dirty="0"/>
              <a:t>c</a:t>
            </a:r>
            <a:r>
              <a:rPr lang="en-US" sz="2400" dirty="0" err="1"/>
              <a:t>ircles</a:t>
            </a:r>
            <a:r>
              <a:rPr lang="en-US" sz="2400" dirty="0"/>
              <a:t> and work with families</a:t>
            </a:r>
            <a:endParaRPr lang="pl-PL" sz="2400" dirty="0"/>
          </a:p>
          <a:p>
            <a:r>
              <a:rPr lang="en-US" sz="2400" dirty="0"/>
              <a:t>Willing person </a:t>
            </a:r>
            <a:r>
              <a:rPr lang="pl-PL" sz="2400" dirty="0"/>
              <a:t>with ID (</a:t>
            </a:r>
            <a:r>
              <a:rPr lang="pl-PL" sz="2400" dirty="0" err="1"/>
              <a:t>also</a:t>
            </a:r>
            <a:r>
              <a:rPr lang="pl-PL" sz="2400" dirty="0"/>
              <a:t> to </a:t>
            </a:r>
            <a:r>
              <a:rPr lang="pl-PL" sz="2400" dirty="0" err="1"/>
              <a:t>make</a:t>
            </a:r>
            <a:r>
              <a:rPr lang="pl-PL" sz="2400" dirty="0"/>
              <a:t> a</a:t>
            </a:r>
            <a:r>
              <a:rPr lang="en-US" sz="2400" dirty="0"/>
              <a:t> portrait to </a:t>
            </a:r>
            <a:r>
              <a:rPr lang="pl-PL" sz="2400" dirty="0" err="1"/>
              <a:t>help</a:t>
            </a:r>
            <a:r>
              <a:rPr lang="pl-PL" sz="2400" dirty="0"/>
              <a:t> </a:t>
            </a:r>
            <a:r>
              <a:rPr lang="en-US" sz="2400" dirty="0"/>
              <a:t>create a circle</a:t>
            </a:r>
            <a:r>
              <a:rPr lang="pl-PL" sz="2400" dirty="0"/>
              <a:t>)</a:t>
            </a:r>
            <a:r>
              <a:rPr lang="en-US" sz="2400" dirty="0"/>
              <a:t> 
Willing families-Plan for a decent life (special</a:t>
            </a:r>
            <a:r>
              <a:rPr lang="pl-PL" sz="2400" dirty="0" err="1"/>
              <a:t>ized</a:t>
            </a:r>
            <a:r>
              <a:rPr lang="en-US" sz="2400" dirty="0"/>
              <a:t> assistance)
Recruiting and preparing people for circles (family, friends, volunteers, specialists, other families.......) 
</a:t>
            </a:r>
            <a:r>
              <a:rPr lang="pl-PL" sz="2400" dirty="0"/>
              <a:t>M</a:t>
            </a:r>
            <a:r>
              <a:rPr lang="en-US" sz="2400" dirty="0" err="1"/>
              <a:t>onitor</a:t>
            </a:r>
            <a:r>
              <a:rPr lang="en-US" sz="2400" dirty="0"/>
              <a:t> work
Working with families
Building a local partnership around people with </a:t>
            </a:r>
            <a:r>
              <a:rPr lang="pl-PL" sz="2400" dirty="0"/>
              <a:t>ID</a:t>
            </a:r>
            <a:r>
              <a:rPr lang="en-US" sz="2400" dirty="0"/>
              <a:t> and families 
Working with the community on different places of activity for people with </a:t>
            </a:r>
            <a:r>
              <a:rPr lang="pl-PL" sz="2400" dirty="0"/>
              <a:t>ID</a:t>
            </a:r>
            <a:r>
              <a:rPr lang="en-US" sz="2400" dirty="0"/>
              <a:t> (friendly places)
Family self-help movement
</a:t>
            </a:r>
            <a:r>
              <a:rPr lang="en-US" sz="2400" dirty="0" err="1"/>
              <a:t>Favour</a:t>
            </a:r>
            <a:r>
              <a:rPr lang="en-US" sz="2400" dirty="0"/>
              <a:t> and commitment of local governments</a:t>
            </a:r>
            <a:endParaRPr lang="pl-PL" sz="2400" dirty="0"/>
          </a:p>
        </p:txBody>
      </p:sp>
    </p:spTree>
    <p:extLst>
      <p:ext uri="{BB962C8B-B14F-4D97-AF65-F5344CB8AC3E}">
        <p14:creationId xmlns:p14="http://schemas.microsoft.com/office/powerpoint/2010/main" val="258807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a:bodyPr>
          <a:lstStyle/>
          <a:p>
            <a:r>
              <a:rPr lang="pl-PL" sz="8800" b="1" dirty="0" err="1">
                <a:solidFill>
                  <a:schemeClr val="tx2">
                    <a:lumMod val="60000"/>
                    <a:lumOff val="40000"/>
                  </a:schemeClr>
                </a:solidFill>
              </a:rPr>
              <a:t>Questions</a:t>
            </a:r>
            <a:r>
              <a:rPr lang="pl-PL" sz="8800" b="1" dirty="0">
                <a:solidFill>
                  <a:schemeClr val="tx2">
                    <a:lumMod val="60000"/>
                    <a:lumOff val="40000"/>
                  </a:schemeClr>
                </a:solidFill>
              </a:rPr>
              <a:t>?</a:t>
            </a:r>
          </a:p>
        </p:txBody>
      </p:sp>
    </p:spTree>
    <p:extLst>
      <p:ext uri="{BB962C8B-B14F-4D97-AF65-F5344CB8AC3E}">
        <p14:creationId xmlns:p14="http://schemas.microsoft.com/office/powerpoint/2010/main" val="387891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err="1">
                <a:solidFill>
                  <a:schemeClr val="tx2">
                    <a:lumMod val="60000"/>
                    <a:lumOff val="40000"/>
                  </a:schemeClr>
                </a:solidFill>
              </a:rPr>
              <a:t>Questions</a:t>
            </a:r>
            <a:r>
              <a:rPr lang="pl-PL" sz="8800" b="1" dirty="0">
                <a:solidFill>
                  <a:schemeClr val="tx2">
                    <a:lumMod val="60000"/>
                    <a:lumOff val="40000"/>
                  </a:schemeClr>
                </a:solidFill>
              </a:rPr>
              <a:t> for </a:t>
            </a:r>
            <a:r>
              <a:rPr lang="pl-PL" sz="8800" b="1" dirty="0" err="1">
                <a:solidFill>
                  <a:schemeClr val="tx2">
                    <a:lumMod val="60000"/>
                    <a:lumOff val="40000"/>
                  </a:schemeClr>
                </a:solidFill>
              </a:rPr>
              <a:t>discussions</a:t>
            </a:r>
            <a:endParaRPr lang="pl-PL" sz="8800" b="1" dirty="0">
              <a:solidFill>
                <a:schemeClr val="tx2">
                  <a:lumMod val="60000"/>
                  <a:lumOff val="40000"/>
                </a:schemeClr>
              </a:solidFill>
            </a:endParaRPr>
          </a:p>
        </p:txBody>
      </p:sp>
    </p:spTree>
    <p:extLst>
      <p:ext uri="{BB962C8B-B14F-4D97-AF65-F5344CB8AC3E}">
        <p14:creationId xmlns:p14="http://schemas.microsoft.com/office/powerpoint/2010/main" val="319468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4" y="828204"/>
            <a:ext cx="10984230" cy="2520280"/>
          </a:xfrm>
        </p:spPr>
        <p:txBody>
          <a:bodyPr>
            <a:normAutofit fontScale="90000"/>
          </a:bodyPr>
          <a:lstStyle/>
          <a:p>
            <a:r>
              <a:rPr lang="pl-PL" sz="8800" b="1" dirty="0">
                <a:solidFill>
                  <a:schemeClr val="tx2">
                    <a:lumMod val="60000"/>
                    <a:lumOff val="40000"/>
                  </a:schemeClr>
                </a:solidFill>
              </a:rPr>
              <a:t>Do </a:t>
            </a:r>
            <a:r>
              <a:rPr lang="pl-PL" sz="8800" b="1" dirty="0" err="1">
                <a:solidFill>
                  <a:schemeClr val="tx2">
                    <a:lumMod val="60000"/>
                    <a:lumOff val="40000"/>
                  </a:schemeClr>
                </a:solidFill>
              </a:rPr>
              <a:t>Circles</a:t>
            </a:r>
            <a:r>
              <a:rPr lang="pl-PL" sz="8800" b="1" dirty="0">
                <a:solidFill>
                  <a:schemeClr val="tx2">
                    <a:lumMod val="60000"/>
                    <a:lumOff val="40000"/>
                  </a:schemeClr>
                </a:solidFill>
              </a:rPr>
              <a:t> of </a:t>
            </a:r>
            <a:r>
              <a:rPr lang="pl-PL" sz="8800" b="1" dirty="0" err="1">
                <a:solidFill>
                  <a:schemeClr val="tx2">
                    <a:lumMod val="60000"/>
                    <a:lumOff val="40000"/>
                  </a:schemeClr>
                </a:solidFill>
              </a:rPr>
              <a:t>support</a:t>
            </a:r>
            <a:r>
              <a:rPr lang="pl-PL" sz="8800" b="1" dirty="0">
                <a:solidFill>
                  <a:schemeClr val="tx2">
                    <a:lumMod val="60000"/>
                    <a:lumOff val="40000"/>
                  </a:schemeClr>
                </a:solidFill>
              </a:rPr>
              <a:t> </a:t>
            </a:r>
            <a:r>
              <a:rPr lang="pl-PL" sz="8800" b="1" dirty="0" err="1">
                <a:solidFill>
                  <a:schemeClr val="tx2">
                    <a:lumMod val="60000"/>
                    <a:lumOff val="40000"/>
                  </a:schemeClr>
                </a:solidFill>
              </a:rPr>
              <a:t>work</a:t>
            </a:r>
            <a:r>
              <a:rPr lang="pl-PL" sz="8800" b="1" dirty="0">
                <a:solidFill>
                  <a:schemeClr val="tx2">
                    <a:lumMod val="60000"/>
                    <a:lumOff val="40000"/>
                  </a:schemeClr>
                </a:solidFill>
              </a:rPr>
              <a:t> in </a:t>
            </a:r>
            <a:r>
              <a:rPr lang="pl-PL" sz="8800" b="1" dirty="0" err="1">
                <a:solidFill>
                  <a:schemeClr val="tx2">
                    <a:lumMod val="60000"/>
                    <a:lumOff val="40000"/>
                  </a:schemeClr>
                </a:solidFill>
              </a:rPr>
              <a:t>your</a:t>
            </a:r>
            <a:r>
              <a:rPr lang="pl-PL" sz="8800" b="1" dirty="0">
                <a:solidFill>
                  <a:schemeClr val="tx2">
                    <a:lumMod val="60000"/>
                    <a:lumOff val="40000"/>
                  </a:schemeClr>
                </a:solidFill>
              </a:rPr>
              <a:t> country?</a:t>
            </a:r>
          </a:p>
        </p:txBody>
      </p:sp>
      <p:sp>
        <p:nvSpPr>
          <p:cNvPr id="3" name="Prostokąt 2">
            <a:extLst>
              <a:ext uri="{FF2B5EF4-FFF2-40B4-BE49-F238E27FC236}">
                <a16:creationId xmlns:a16="http://schemas.microsoft.com/office/drawing/2014/main" id="{FDD35F3C-3F87-44E0-BAA6-7E662E205E63}"/>
              </a:ext>
            </a:extLst>
          </p:cNvPr>
          <p:cNvSpPr/>
          <p:nvPr/>
        </p:nvSpPr>
        <p:spPr>
          <a:xfrm>
            <a:off x="1029486" y="4212580"/>
            <a:ext cx="10145726" cy="1569660"/>
          </a:xfrm>
          <a:prstGeom prst="rect">
            <a:avLst/>
          </a:prstGeom>
        </p:spPr>
        <p:txBody>
          <a:bodyPr wrap="none">
            <a:spAutoFit/>
          </a:bodyPr>
          <a:lstStyle/>
          <a:p>
            <a:r>
              <a:rPr lang="pl-PL" sz="9600" b="1" dirty="0">
                <a:solidFill>
                  <a:schemeClr val="accent6"/>
                </a:solidFill>
              </a:rPr>
              <a:t>How do </a:t>
            </a:r>
            <a:r>
              <a:rPr lang="pl-PL" sz="9600" b="1" dirty="0" err="1">
                <a:solidFill>
                  <a:schemeClr val="accent6"/>
                </a:solidFill>
              </a:rPr>
              <a:t>they</a:t>
            </a:r>
            <a:r>
              <a:rPr lang="pl-PL" sz="9600" b="1" dirty="0">
                <a:solidFill>
                  <a:schemeClr val="accent6"/>
                </a:solidFill>
              </a:rPr>
              <a:t> </a:t>
            </a:r>
            <a:r>
              <a:rPr lang="pl-PL" sz="9600" b="1" dirty="0" err="1">
                <a:solidFill>
                  <a:schemeClr val="accent6"/>
                </a:solidFill>
              </a:rPr>
              <a:t>work</a:t>
            </a:r>
            <a:r>
              <a:rPr lang="pl-PL" sz="9600" b="1" dirty="0">
                <a:solidFill>
                  <a:schemeClr val="accent6"/>
                </a:solidFill>
              </a:rPr>
              <a:t>?</a:t>
            </a:r>
            <a:endParaRPr lang="pl-PL" sz="8800" dirty="0">
              <a:solidFill>
                <a:schemeClr val="accent6"/>
              </a:solidFill>
            </a:endParaRPr>
          </a:p>
        </p:txBody>
      </p:sp>
    </p:spTree>
    <p:extLst>
      <p:ext uri="{BB962C8B-B14F-4D97-AF65-F5344CB8AC3E}">
        <p14:creationId xmlns:p14="http://schemas.microsoft.com/office/powerpoint/2010/main" val="3373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3"/>
          <p:cNvSpPr txBox="1"/>
          <p:nvPr/>
        </p:nvSpPr>
        <p:spPr>
          <a:xfrm>
            <a:off x="610198" y="278416"/>
            <a:ext cx="10983113" cy="1166213"/>
          </a:xfrm>
          <a:prstGeom prst="rect">
            <a:avLst/>
          </a:prstGeom>
          <a:noFill/>
          <a:ln>
            <a:noFill/>
          </a:ln>
        </p:spPr>
        <p:txBody>
          <a:bodyPr lIns="0" tIns="0" rIns="0" bIns="0" anchor="ctr"/>
          <a:lstStyle/>
          <a:p>
            <a:pPr algn="ctr"/>
            <a:r>
              <a:rPr lang="pl-PL" sz="5300" dirty="0">
                <a:solidFill>
                  <a:schemeClr val="tx2">
                    <a:lumMod val="60000"/>
                    <a:lumOff val="40000"/>
                  </a:schemeClr>
                </a:solidFill>
              </a:rPr>
              <a:t>Workshop plan</a:t>
            </a:r>
            <a:endParaRPr dirty="0">
              <a:solidFill>
                <a:schemeClr val="tx2">
                  <a:lumMod val="60000"/>
                  <a:lumOff val="40000"/>
                </a:schemeClr>
              </a:solidFill>
            </a:endParaRPr>
          </a:p>
        </p:txBody>
      </p:sp>
      <p:sp>
        <p:nvSpPr>
          <p:cNvPr id="8" name="Symbol zastępczy zawartości 7"/>
          <p:cNvSpPr>
            <a:spLocks noGrp="1"/>
          </p:cNvSpPr>
          <p:nvPr>
            <p:ph idx="1"/>
          </p:nvPr>
        </p:nvSpPr>
        <p:spPr>
          <a:xfrm>
            <a:off x="413718" y="1620292"/>
            <a:ext cx="11521280" cy="4875214"/>
          </a:xfrm>
        </p:spPr>
        <p:txBody>
          <a:bodyPr>
            <a:normAutofit/>
          </a:bodyPr>
          <a:lstStyle/>
          <a:p>
            <a:pPr marL="0" indent="0"/>
            <a:r>
              <a:rPr lang="pl-PL" dirty="0"/>
              <a:t>Presentation of the </a:t>
            </a:r>
            <a:r>
              <a:rPr lang="pl-PL" dirty="0" err="1"/>
              <a:t>Circles</a:t>
            </a:r>
            <a:r>
              <a:rPr lang="pl-PL" dirty="0"/>
              <a:t> of </a:t>
            </a:r>
            <a:r>
              <a:rPr lang="pl-PL" dirty="0" err="1"/>
              <a:t>Support</a:t>
            </a:r>
            <a:r>
              <a:rPr lang="pl-PL" dirty="0"/>
              <a:t> (</a:t>
            </a:r>
            <a:r>
              <a:rPr lang="pl-PL" i="1" dirty="0"/>
              <a:t>Canadian</a:t>
            </a:r>
            <a:r>
              <a:rPr lang="pl-PL" dirty="0"/>
              <a:t>) model </a:t>
            </a:r>
            <a:r>
              <a:rPr lang="pl-PL" dirty="0" err="1"/>
              <a:t>used</a:t>
            </a:r>
            <a:r>
              <a:rPr lang="pl-PL" dirty="0"/>
              <a:t> in Poland</a:t>
            </a:r>
          </a:p>
          <a:p>
            <a:pPr marL="0" indent="0"/>
            <a:r>
              <a:rPr lang="pl-PL" dirty="0" err="1"/>
              <a:t>Questions</a:t>
            </a:r>
            <a:r>
              <a:rPr lang="pl-PL" dirty="0"/>
              <a:t> and </a:t>
            </a:r>
            <a:r>
              <a:rPr lang="pl-PL" dirty="0" err="1"/>
              <a:t>discussions</a:t>
            </a:r>
            <a:endParaRPr lang="pl-PL" dirty="0"/>
          </a:p>
          <a:p>
            <a:pPr marL="479740" lvl="1" indent="0">
              <a:buNone/>
            </a:pPr>
            <a:r>
              <a:rPr lang="pl-PL" dirty="0">
                <a:sym typeface="Wingdings" panose="05000000000000000000" pitchFamily="2" charset="2"/>
              </a:rPr>
              <a:t></a:t>
            </a:r>
            <a:r>
              <a:rPr lang="pl-PL" dirty="0"/>
              <a:t> </a:t>
            </a:r>
            <a:r>
              <a:rPr lang="pl-PL" dirty="0" err="1"/>
              <a:t>Sharing</a:t>
            </a:r>
            <a:r>
              <a:rPr lang="pl-PL" dirty="0"/>
              <a:t> of </a:t>
            </a:r>
            <a:r>
              <a:rPr lang="pl-PL" dirty="0" err="1"/>
              <a:t>experiences</a:t>
            </a:r>
            <a:r>
              <a:rPr lang="pl-PL" dirty="0"/>
              <a:t> and </a:t>
            </a:r>
            <a:r>
              <a:rPr lang="pl-PL" dirty="0" err="1"/>
              <a:t>knowledge</a:t>
            </a:r>
            <a:r>
              <a:rPr lang="pl-PL" dirty="0"/>
              <a:t> from </a:t>
            </a:r>
            <a:r>
              <a:rPr lang="pl-PL" dirty="0" err="1"/>
              <a:t>other</a:t>
            </a:r>
            <a:r>
              <a:rPr lang="pl-PL" dirty="0"/>
              <a:t> </a:t>
            </a:r>
            <a:r>
              <a:rPr lang="pl-PL" dirty="0" err="1"/>
              <a:t>countries</a:t>
            </a:r>
            <a:endParaRPr lang="pl-PL" dirty="0"/>
          </a:p>
          <a:p>
            <a:pPr marL="0" indent="0"/>
            <a:r>
              <a:rPr lang="pl-PL" dirty="0"/>
              <a:t>Presentation of TIM – a </a:t>
            </a:r>
            <a:r>
              <a:rPr lang="pl-PL" dirty="0" err="1"/>
              <a:t>tool</a:t>
            </a:r>
            <a:r>
              <a:rPr lang="pl-PL" dirty="0"/>
              <a:t> for AAC (</a:t>
            </a:r>
            <a:r>
              <a:rPr lang="pl-PL" i="1" dirty="0"/>
              <a:t>Augmentative and Alternative Communication)</a:t>
            </a:r>
            <a:endParaRPr lang="pl-PL" dirty="0"/>
          </a:p>
        </p:txBody>
      </p:sp>
    </p:spTree>
    <p:extLst>
      <p:ext uri="{BB962C8B-B14F-4D97-AF65-F5344CB8AC3E}">
        <p14:creationId xmlns:p14="http://schemas.microsoft.com/office/powerpoint/2010/main" val="16765148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err="1">
                <a:solidFill>
                  <a:schemeClr val="tx2">
                    <a:lumMod val="60000"/>
                    <a:lumOff val="40000"/>
                  </a:schemeClr>
                </a:solidFill>
              </a:rPr>
              <a:t>Would</a:t>
            </a:r>
            <a:r>
              <a:rPr lang="pl-PL" sz="8800" b="1" dirty="0">
                <a:solidFill>
                  <a:schemeClr val="tx2">
                    <a:lumMod val="60000"/>
                    <a:lumOff val="40000"/>
                  </a:schemeClr>
                </a:solidFill>
              </a:rPr>
              <a:t> </a:t>
            </a:r>
            <a:r>
              <a:rPr lang="pl-PL" sz="8800" b="1" dirty="0" err="1">
                <a:solidFill>
                  <a:schemeClr val="tx2">
                    <a:lumMod val="60000"/>
                    <a:lumOff val="40000"/>
                  </a:schemeClr>
                </a:solidFill>
              </a:rPr>
              <a:t>Circles</a:t>
            </a:r>
            <a:r>
              <a:rPr lang="pl-PL" sz="8800" b="1" dirty="0">
                <a:solidFill>
                  <a:schemeClr val="tx2">
                    <a:lumMod val="60000"/>
                    <a:lumOff val="40000"/>
                  </a:schemeClr>
                </a:solidFill>
              </a:rPr>
              <a:t> of </a:t>
            </a:r>
            <a:r>
              <a:rPr lang="pl-PL" sz="8800" b="1" dirty="0" err="1">
                <a:solidFill>
                  <a:schemeClr val="tx2">
                    <a:lumMod val="60000"/>
                    <a:lumOff val="40000"/>
                  </a:schemeClr>
                </a:solidFill>
              </a:rPr>
              <a:t>support</a:t>
            </a:r>
            <a:r>
              <a:rPr lang="pl-PL" sz="8800" b="1" dirty="0">
                <a:solidFill>
                  <a:schemeClr val="tx2">
                    <a:lumMod val="60000"/>
                    <a:lumOff val="40000"/>
                  </a:schemeClr>
                </a:solidFill>
              </a:rPr>
              <a:t> be </a:t>
            </a:r>
            <a:r>
              <a:rPr lang="pl-PL" sz="8800" b="1" dirty="0" err="1">
                <a:solidFill>
                  <a:schemeClr val="tx2">
                    <a:lumMod val="60000"/>
                    <a:lumOff val="40000"/>
                  </a:schemeClr>
                </a:solidFill>
              </a:rPr>
              <a:t>helpful</a:t>
            </a:r>
            <a:r>
              <a:rPr lang="pl-PL" sz="8800" b="1" dirty="0">
                <a:solidFill>
                  <a:schemeClr val="tx2">
                    <a:lumMod val="60000"/>
                    <a:lumOff val="40000"/>
                  </a:schemeClr>
                </a:solidFill>
              </a:rPr>
              <a:t> in </a:t>
            </a:r>
            <a:r>
              <a:rPr lang="pl-PL" sz="8800" b="1" dirty="0" err="1">
                <a:solidFill>
                  <a:schemeClr val="tx2">
                    <a:lumMod val="60000"/>
                    <a:lumOff val="40000"/>
                  </a:schemeClr>
                </a:solidFill>
              </a:rPr>
              <a:t>your</a:t>
            </a:r>
            <a:r>
              <a:rPr lang="pl-PL" sz="8800" b="1" dirty="0">
                <a:solidFill>
                  <a:schemeClr val="tx2">
                    <a:lumMod val="60000"/>
                    <a:lumOff val="40000"/>
                  </a:schemeClr>
                </a:solidFill>
              </a:rPr>
              <a:t> life/</a:t>
            </a:r>
            <a:r>
              <a:rPr lang="pl-PL" sz="8800" b="1" dirty="0" err="1">
                <a:solidFill>
                  <a:schemeClr val="tx2">
                    <a:lumMod val="60000"/>
                    <a:lumOff val="40000"/>
                  </a:schemeClr>
                </a:solidFill>
              </a:rPr>
              <a:t>work</a:t>
            </a:r>
            <a:r>
              <a:rPr lang="pl-PL" sz="8800" b="1" dirty="0">
                <a:solidFill>
                  <a:schemeClr val="tx2">
                    <a:lumMod val="60000"/>
                    <a:lumOff val="40000"/>
                  </a:schemeClr>
                </a:solidFill>
              </a:rPr>
              <a:t>/community?</a:t>
            </a:r>
          </a:p>
        </p:txBody>
      </p:sp>
    </p:spTree>
    <p:extLst>
      <p:ext uri="{BB962C8B-B14F-4D97-AF65-F5344CB8AC3E}">
        <p14:creationId xmlns:p14="http://schemas.microsoft.com/office/powerpoint/2010/main" val="1307085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err="1">
                <a:solidFill>
                  <a:schemeClr val="tx2">
                    <a:lumMod val="60000"/>
                    <a:lumOff val="40000"/>
                  </a:schemeClr>
                </a:solidFill>
              </a:rPr>
              <a:t>Would</a:t>
            </a:r>
            <a:r>
              <a:rPr lang="pl-PL" sz="8800" b="1" dirty="0">
                <a:solidFill>
                  <a:schemeClr val="tx2">
                    <a:lumMod val="60000"/>
                    <a:lumOff val="40000"/>
                  </a:schemeClr>
                </a:solidFill>
              </a:rPr>
              <a:t> </a:t>
            </a:r>
            <a:r>
              <a:rPr lang="pl-PL" sz="8800" b="1" dirty="0" err="1">
                <a:solidFill>
                  <a:schemeClr val="tx2">
                    <a:lumMod val="60000"/>
                    <a:lumOff val="40000"/>
                  </a:schemeClr>
                </a:solidFill>
              </a:rPr>
              <a:t>Circles</a:t>
            </a:r>
            <a:r>
              <a:rPr lang="pl-PL" sz="8800" b="1" dirty="0">
                <a:solidFill>
                  <a:schemeClr val="tx2">
                    <a:lumMod val="60000"/>
                    <a:lumOff val="40000"/>
                  </a:schemeClr>
                </a:solidFill>
              </a:rPr>
              <a:t> of </a:t>
            </a:r>
            <a:r>
              <a:rPr lang="pl-PL" sz="8800" b="1" dirty="0" err="1">
                <a:solidFill>
                  <a:schemeClr val="tx2">
                    <a:lumMod val="60000"/>
                    <a:lumOff val="40000"/>
                  </a:schemeClr>
                </a:solidFill>
              </a:rPr>
              <a:t>support</a:t>
            </a:r>
            <a:r>
              <a:rPr lang="pl-PL" sz="8800" b="1" dirty="0">
                <a:solidFill>
                  <a:schemeClr val="tx2">
                    <a:lumMod val="60000"/>
                    <a:lumOff val="40000"/>
                  </a:schemeClr>
                </a:solidFill>
              </a:rPr>
              <a:t> be </a:t>
            </a:r>
            <a:r>
              <a:rPr lang="pl-PL" sz="8800" b="1" dirty="0" err="1">
                <a:solidFill>
                  <a:schemeClr val="tx2">
                    <a:lumMod val="60000"/>
                    <a:lumOff val="40000"/>
                  </a:schemeClr>
                </a:solidFill>
              </a:rPr>
              <a:t>helpful</a:t>
            </a:r>
            <a:r>
              <a:rPr lang="pl-PL" sz="8800" b="1" dirty="0">
                <a:solidFill>
                  <a:schemeClr val="tx2">
                    <a:lumMod val="60000"/>
                    <a:lumOff val="40000"/>
                  </a:schemeClr>
                </a:solidFill>
              </a:rPr>
              <a:t> in </a:t>
            </a:r>
            <a:r>
              <a:rPr lang="pl-PL" sz="8800" b="1" dirty="0" err="1">
                <a:solidFill>
                  <a:schemeClr val="tx2">
                    <a:lumMod val="60000"/>
                    <a:lumOff val="40000"/>
                  </a:schemeClr>
                </a:solidFill>
              </a:rPr>
              <a:t>your</a:t>
            </a:r>
            <a:br>
              <a:rPr lang="pl-PL" sz="8800" b="1" dirty="0">
                <a:solidFill>
                  <a:schemeClr val="tx2">
                    <a:lumMod val="60000"/>
                    <a:lumOff val="40000"/>
                  </a:schemeClr>
                </a:solidFill>
              </a:rPr>
            </a:br>
            <a:r>
              <a:rPr lang="pl-PL" sz="8800" b="1" dirty="0">
                <a:solidFill>
                  <a:schemeClr val="tx2">
                    <a:lumMod val="60000"/>
                    <a:lumOff val="40000"/>
                  </a:schemeClr>
                </a:solidFill>
              </a:rPr>
              <a:t>country?</a:t>
            </a:r>
          </a:p>
        </p:txBody>
      </p:sp>
    </p:spTree>
    <p:extLst>
      <p:ext uri="{BB962C8B-B14F-4D97-AF65-F5344CB8AC3E}">
        <p14:creationId xmlns:p14="http://schemas.microsoft.com/office/powerpoint/2010/main" val="101089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a:solidFill>
                  <a:schemeClr val="tx2">
                    <a:lumMod val="60000"/>
                    <a:lumOff val="40000"/>
                  </a:schemeClr>
                </a:solidFill>
              </a:rPr>
              <a:t>How to </a:t>
            </a:r>
            <a:r>
              <a:rPr lang="pl-PL" sz="8800" b="1" dirty="0" err="1">
                <a:solidFill>
                  <a:schemeClr val="tx2">
                    <a:lumMod val="60000"/>
                    <a:lumOff val="40000"/>
                  </a:schemeClr>
                </a:solidFill>
              </a:rPr>
              <a:t>achieve</a:t>
            </a:r>
            <a:r>
              <a:rPr lang="pl-PL" sz="8800" b="1" dirty="0">
                <a:solidFill>
                  <a:schemeClr val="tx2">
                    <a:lumMod val="60000"/>
                    <a:lumOff val="40000"/>
                  </a:schemeClr>
                </a:solidFill>
              </a:rPr>
              <a:t> </a:t>
            </a:r>
            <a:r>
              <a:rPr lang="pl-PL" sz="8800" b="1" dirty="0" err="1">
                <a:solidFill>
                  <a:schemeClr val="tx2">
                    <a:lumMod val="60000"/>
                    <a:lumOff val="40000"/>
                  </a:schemeClr>
                </a:solidFill>
              </a:rPr>
              <a:t>financial</a:t>
            </a:r>
            <a:r>
              <a:rPr lang="pl-PL" sz="8800" b="1" dirty="0">
                <a:solidFill>
                  <a:schemeClr val="tx2">
                    <a:lumMod val="60000"/>
                    <a:lumOff val="40000"/>
                  </a:schemeClr>
                </a:solidFill>
              </a:rPr>
              <a:t> </a:t>
            </a:r>
            <a:r>
              <a:rPr lang="pl-PL" sz="8800" b="1" dirty="0" err="1">
                <a:solidFill>
                  <a:schemeClr val="tx2">
                    <a:lumMod val="60000"/>
                    <a:lumOff val="40000"/>
                  </a:schemeClr>
                </a:solidFill>
              </a:rPr>
              <a:t>security</a:t>
            </a:r>
            <a:r>
              <a:rPr lang="pl-PL" sz="8800" b="1" dirty="0">
                <a:solidFill>
                  <a:schemeClr val="tx2">
                    <a:lumMod val="60000"/>
                    <a:lumOff val="40000"/>
                  </a:schemeClr>
                </a:solidFill>
              </a:rPr>
              <a:t> </a:t>
            </a:r>
            <a:br>
              <a:rPr lang="pl-PL" sz="8800" b="1" dirty="0">
                <a:solidFill>
                  <a:schemeClr val="tx2">
                    <a:lumMod val="60000"/>
                    <a:lumOff val="40000"/>
                  </a:schemeClr>
                </a:solidFill>
              </a:rPr>
            </a:br>
            <a:r>
              <a:rPr lang="pl-PL" sz="6700" b="1" dirty="0">
                <a:solidFill>
                  <a:schemeClr val="tx2">
                    <a:lumMod val="60000"/>
                    <a:lumOff val="40000"/>
                  </a:schemeClr>
                </a:solidFill>
              </a:rPr>
              <a:t>(as a/for a person with ID)</a:t>
            </a:r>
            <a:r>
              <a:rPr lang="pl-PL" sz="8800" b="1" dirty="0">
                <a:solidFill>
                  <a:schemeClr val="tx2">
                    <a:lumMod val="60000"/>
                    <a:lumOff val="40000"/>
                  </a:schemeClr>
                </a:solidFill>
              </a:rPr>
              <a:t>?</a:t>
            </a:r>
          </a:p>
        </p:txBody>
      </p:sp>
    </p:spTree>
    <p:extLst>
      <p:ext uri="{BB962C8B-B14F-4D97-AF65-F5344CB8AC3E}">
        <p14:creationId xmlns:p14="http://schemas.microsoft.com/office/powerpoint/2010/main" val="2946124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a:solidFill>
                  <a:schemeClr val="tx2">
                    <a:lumMod val="60000"/>
                    <a:lumOff val="40000"/>
                  </a:schemeClr>
                </a:solidFill>
              </a:rPr>
              <a:t>How to </a:t>
            </a:r>
            <a:r>
              <a:rPr lang="pl-PL" sz="8800" b="1" dirty="0" err="1">
                <a:solidFill>
                  <a:schemeClr val="tx2">
                    <a:lumMod val="60000"/>
                    <a:lumOff val="40000"/>
                  </a:schemeClr>
                </a:solidFill>
              </a:rPr>
              <a:t>achieve</a:t>
            </a:r>
            <a:r>
              <a:rPr lang="pl-PL" sz="8800" b="1" dirty="0">
                <a:solidFill>
                  <a:schemeClr val="tx2">
                    <a:lumMod val="60000"/>
                    <a:lumOff val="40000"/>
                  </a:schemeClr>
                </a:solidFill>
              </a:rPr>
              <a:t> social </a:t>
            </a:r>
            <a:r>
              <a:rPr lang="pl-PL" sz="8800" b="1" dirty="0" err="1">
                <a:solidFill>
                  <a:schemeClr val="tx2">
                    <a:lumMod val="60000"/>
                    <a:lumOff val="40000"/>
                  </a:schemeClr>
                </a:solidFill>
              </a:rPr>
              <a:t>inclusion</a:t>
            </a:r>
            <a:r>
              <a:rPr lang="pl-PL" sz="8800" b="1" dirty="0">
                <a:solidFill>
                  <a:schemeClr val="tx2">
                    <a:lumMod val="60000"/>
                    <a:lumOff val="40000"/>
                  </a:schemeClr>
                </a:solidFill>
              </a:rPr>
              <a:t>?</a:t>
            </a:r>
          </a:p>
        </p:txBody>
      </p:sp>
    </p:spTree>
    <p:extLst>
      <p:ext uri="{BB962C8B-B14F-4D97-AF65-F5344CB8AC3E}">
        <p14:creationId xmlns:p14="http://schemas.microsoft.com/office/powerpoint/2010/main" val="3455479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0235" y="1836316"/>
            <a:ext cx="10984230" cy="2520280"/>
          </a:xfrm>
        </p:spPr>
        <p:txBody>
          <a:bodyPr>
            <a:normAutofit fontScale="90000"/>
          </a:bodyPr>
          <a:lstStyle/>
          <a:p>
            <a:r>
              <a:rPr lang="pl-PL" sz="8800" b="1" dirty="0">
                <a:solidFill>
                  <a:schemeClr val="tx2">
                    <a:lumMod val="60000"/>
                    <a:lumOff val="40000"/>
                  </a:schemeClr>
                </a:solidFill>
              </a:rPr>
              <a:t>How to start </a:t>
            </a:r>
            <a:r>
              <a:rPr lang="pl-PL" sz="8800" b="1" dirty="0" err="1">
                <a:solidFill>
                  <a:schemeClr val="tx2">
                    <a:lumMod val="60000"/>
                    <a:lumOff val="40000"/>
                  </a:schemeClr>
                </a:solidFill>
              </a:rPr>
              <a:t>work</a:t>
            </a:r>
            <a:r>
              <a:rPr lang="pl-PL" sz="8800" b="1" dirty="0">
                <a:solidFill>
                  <a:schemeClr val="tx2">
                    <a:lumMod val="60000"/>
                    <a:lumOff val="40000"/>
                  </a:schemeClr>
                </a:solidFill>
              </a:rPr>
              <a:t> on a </a:t>
            </a:r>
            <a:r>
              <a:rPr lang="pl-PL" sz="8800" b="1" dirty="0" err="1">
                <a:solidFill>
                  <a:schemeClr val="tx2">
                    <a:lumMod val="60000"/>
                    <a:lumOff val="40000"/>
                  </a:schemeClr>
                </a:solidFill>
              </a:rPr>
              <a:t>Circle</a:t>
            </a:r>
            <a:r>
              <a:rPr lang="pl-PL" sz="8800" b="1" dirty="0">
                <a:solidFill>
                  <a:schemeClr val="tx2">
                    <a:lumMod val="60000"/>
                    <a:lumOff val="40000"/>
                  </a:schemeClr>
                </a:solidFill>
              </a:rPr>
              <a:t> of </a:t>
            </a:r>
            <a:r>
              <a:rPr lang="pl-PL" sz="8800" b="1" dirty="0" err="1">
                <a:solidFill>
                  <a:schemeClr val="tx2">
                    <a:lumMod val="60000"/>
                    <a:lumOff val="40000"/>
                  </a:schemeClr>
                </a:solidFill>
              </a:rPr>
              <a:t>support</a:t>
            </a:r>
            <a:r>
              <a:rPr lang="pl-PL" sz="8800" b="1" dirty="0">
                <a:solidFill>
                  <a:schemeClr val="tx2">
                    <a:lumMod val="60000"/>
                    <a:lumOff val="40000"/>
                  </a:schemeClr>
                </a:solidFill>
              </a:rPr>
              <a:t>?</a:t>
            </a:r>
          </a:p>
        </p:txBody>
      </p:sp>
    </p:spTree>
    <p:extLst>
      <p:ext uri="{BB962C8B-B14F-4D97-AF65-F5344CB8AC3E}">
        <p14:creationId xmlns:p14="http://schemas.microsoft.com/office/powerpoint/2010/main" val="394149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5F853ED-C519-447A-9F82-E7B3CEDA1D37}"/>
              </a:ext>
            </a:extLst>
          </p:cNvPr>
          <p:cNvSpPr>
            <a:spLocks noGrp="1"/>
          </p:cNvSpPr>
          <p:nvPr>
            <p:ph type="ctrTitle"/>
          </p:nvPr>
        </p:nvSpPr>
        <p:spPr>
          <a:xfrm>
            <a:off x="1235313" y="486515"/>
            <a:ext cx="10373995" cy="1497248"/>
          </a:xfrm>
        </p:spPr>
        <p:txBody>
          <a:bodyPr>
            <a:normAutofit/>
          </a:bodyPr>
          <a:lstStyle/>
          <a:p>
            <a:r>
              <a:rPr lang="pl-PL" sz="6000" b="1" dirty="0" err="1">
                <a:solidFill>
                  <a:schemeClr val="tx2">
                    <a:lumMod val="60000"/>
                    <a:lumOff val="40000"/>
                  </a:schemeClr>
                </a:solidFill>
              </a:rPr>
              <a:t>Thank</a:t>
            </a:r>
            <a:r>
              <a:rPr lang="pl-PL" sz="6000" b="1" dirty="0">
                <a:solidFill>
                  <a:schemeClr val="tx2">
                    <a:lumMod val="60000"/>
                    <a:lumOff val="40000"/>
                  </a:schemeClr>
                </a:solidFill>
              </a:rPr>
              <a:t> </a:t>
            </a:r>
            <a:r>
              <a:rPr lang="pl-PL" sz="6000" b="1" dirty="0" err="1">
                <a:solidFill>
                  <a:schemeClr val="tx2">
                    <a:lumMod val="60000"/>
                    <a:lumOff val="40000"/>
                  </a:schemeClr>
                </a:solidFill>
              </a:rPr>
              <a:t>you</a:t>
            </a:r>
            <a:r>
              <a:rPr lang="pl-PL" sz="6000" b="1" dirty="0">
                <a:solidFill>
                  <a:schemeClr val="tx2">
                    <a:lumMod val="60000"/>
                    <a:lumOff val="40000"/>
                  </a:schemeClr>
                </a:solidFill>
              </a:rPr>
              <a:t> for </a:t>
            </a:r>
            <a:r>
              <a:rPr lang="pl-PL" sz="6000" b="1" dirty="0" err="1">
                <a:solidFill>
                  <a:schemeClr val="tx2">
                    <a:lumMod val="60000"/>
                    <a:lumOff val="40000"/>
                  </a:schemeClr>
                </a:solidFill>
              </a:rPr>
              <a:t>your</a:t>
            </a:r>
            <a:r>
              <a:rPr lang="pl-PL" sz="6000" b="1" dirty="0">
                <a:solidFill>
                  <a:schemeClr val="tx2">
                    <a:lumMod val="60000"/>
                    <a:lumOff val="40000"/>
                  </a:schemeClr>
                </a:solidFill>
              </a:rPr>
              <a:t> </a:t>
            </a:r>
            <a:r>
              <a:rPr lang="pl-PL" sz="6000" b="1" dirty="0" err="1">
                <a:solidFill>
                  <a:schemeClr val="tx2">
                    <a:lumMod val="60000"/>
                    <a:lumOff val="40000"/>
                  </a:schemeClr>
                </a:solidFill>
              </a:rPr>
              <a:t>attention</a:t>
            </a:r>
            <a:r>
              <a:rPr lang="pl-PL" sz="6000" b="1" dirty="0">
                <a:solidFill>
                  <a:schemeClr val="tx2">
                    <a:lumMod val="60000"/>
                    <a:lumOff val="40000"/>
                  </a:schemeClr>
                </a:solidFill>
              </a:rPr>
              <a:t>!</a:t>
            </a:r>
          </a:p>
        </p:txBody>
      </p:sp>
      <p:sp>
        <p:nvSpPr>
          <p:cNvPr id="6" name="TextShape 3">
            <a:extLst>
              <a:ext uri="{FF2B5EF4-FFF2-40B4-BE49-F238E27FC236}">
                <a16:creationId xmlns:a16="http://schemas.microsoft.com/office/drawing/2014/main" id="{2F32265C-D9A8-4BC6-A611-347D28400C73}"/>
              </a:ext>
            </a:extLst>
          </p:cNvPr>
          <p:cNvSpPr txBox="1"/>
          <p:nvPr/>
        </p:nvSpPr>
        <p:spPr>
          <a:xfrm>
            <a:off x="626195" y="2484388"/>
            <a:ext cx="10983113" cy="4216733"/>
          </a:xfrm>
          <a:prstGeom prst="rect">
            <a:avLst/>
          </a:prstGeom>
          <a:noFill/>
          <a:ln>
            <a:noFill/>
          </a:ln>
        </p:spPr>
        <p:txBody>
          <a:bodyPr lIns="0" tIns="0" rIns="0" bIns="0" anchor="ctr"/>
          <a:lstStyle/>
          <a:p>
            <a:pPr algn="ctr"/>
            <a:r>
              <a:rPr lang="pl-PL" sz="3600" dirty="0">
                <a:solidFill>
                  <a:schemeClr val="accent6">
                    <a:lumMod val="75000"/>
                  </a:schemeClr>
                </a:solidFill>
              </a:rPr>
              <a:t>Adam Zawisny</a:t>
            </a:r>
          </a:p>
          <a:p>
            <a:pPr algn="ctr"/>
            <a:r>
              <a:rPr lang="pl-PL" sz="3200" u="sng" dirty="0">
                <a:solidFill>
                  <a:srgbClr val="0070C0"/>
                </a:solidFill>
              </a:rPr>
              <a:t>adam.zawisny@psoni.org.pl</a:t>
            </a:r>
          </a:p>
          <a:p>
            <a:pPr algn="ctr"/>
            <a:endParaRPr lang="pl-PL" sz="4000" dirty="0">
              <a:solidFill>
                <a:schemeClr val="accent6">
                  <a:lumMod val="75000"/>
                </a:schemeClr>
              </a:solidFill>
            </a:endParaRPr>
          </a:p>
          <a:p>
            <a:pPr algn="ctr"/>
            <a:r>
              <a:rPr lang="pl-PL" sz="4800" dirty="0">
                <a:solidFill>
                  <a:schemeClr val="accent6">
                    <a:lumMod val="75000"/>
                  </a:schemeClr>
                </a:solidFill>
              </a:rPr>
              <a:t>PSONI</a:t>
            </a:r>
          </a:p>
          <a:p>
            <a:pPr algn="ctr"/>
            <a:r>
              <a:rPr lang="pl-PL" sz="3600" b="1" dirty="0" err="1">
                <a:solidFill>
                  <a:schemeClr val="accent6">
                    <a:lumMod val="75000"/>
                  </a:schemeClr>
                </a:solidFill>
              </a:rPr>
              <a:t>Polish</a:t>
            </a:r>
            <a:r>
              <a:rPr lang="pl-PL" sz="3600" b="1" dirty="0">
                <a:solidFill>
                  <a:schemeClr val="accent6">
                    <a:lumMod val="75000"/>
                  </a:schemeClr>
                </a:solidFill>
              </a:rPr>
              <a:t> Association for Persons with </a:t>
            </a:r>
            <a:r>
              <a:rPr lang="pl-PL" sz="3600" b="1" dirty="0" err="1">
                <a:solidFill>
                  <a:schemeClr val="accent6">
                    <a:lumMod val="75000"/>
                  </a:schemeClr>
                </a:solidFill>
              </a:rPr>
              <a:t>Intellectual</a:t>
            </a:r>
            <a:r>
              <a:rPr lang="pl-PL" sz="3600" b="1" dirty="0">
                <a:solidFill>
                  <a:schemeClr val="accent6">
                    <a:lumMod val="75000"/>
                  </a:schemeClr>
                </a:solidFill>
              </a:rPr>
              <a:t> Disability</a:t>
            </a:r>
            <a:endParaRPr sz="1400" b="1" dirty="0">
              <a:solidFill>
                <a:schemeClr val="accent6">
                  <a:lumMod val="75000"/>
                </a:schemeClr>
              </a:solidFill>
            </a:endParaRPr>
          </a:p>
        </p:txBody>
      </p:sp>
      <p:pic>
        <p:nvPicPr>
          <p:cNvPr id="7" name="Obraz 6" descr="Circles of support logo (in Polish)">
            <a:extLst>
              <a:ext uri="{FF2B5EF4-FFF2-40B4-BE49-F238E27FC236}">
                <a16:creationId xmlns:a16="http://schemas.microsoft.com/office/drawing/2014/main" id="{A116533D-724E-4C49-9B02-07DEC7801F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644" y="1934410"/>
            <a:ext cx="3510062" cy="3170275"/>
          </a:xfrm>
          <a:prstGeom prst="rect">
            <a:avLst/>
          </a:prstGeom>
        </p:spPr>
      </p:pic>
      <p:pic>
        <p:nvPicPr>
          <p:cNvPr id="8" name="Obraz 7" descr="PSONI logo">
            <a:extLst>
              <a:ext uri="{FF2B5EF4-FFF2-40B4-BE49-F238E27FC236}">
                <a16:creationId xmlns:a16="http://schemas.microsoft.com/office/drawing/2014/main" id="{4B4DC46B-0366-4116-A738-DEF58E3AD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58" y="2419565"/>
            <a:ext cx="2190372" cy="2613844"/>
          </a:xfrm>
          <a:prstGeom prst="rect">
            <a:avLst/>
          </a:prstGeom>
        </p:spPr>
      </p:pic>
    </p:spTree>
    <p:extLst>
      <p:ext uri="{BB962C8B-B14F-4D97-AF65-F5344CB8AC3E}">
        <p14:creationId xmlns:p14="http://schemas.microsoft.com/office/powerpoint/2010/main" val="306372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5475575-050B-4B0A-A074-E9CB35714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977" y="2412380"/>
            <a:ext cx="4970723" cy="4489538"/>
          </a:xfrm>
          <a:prstGeom prst="rect">
            <a:avLst/>
          </a:prstGeom>
        </p:spPr>
      </p:pic>
      <p:sp>
        <p:nvSpPr>
          <p:cNvPr id="2053" name="Text Box 4"/>
          <p:cNvSpPr txBox="1">
            <a:spLocks noChangeArrowheads="1"/>
          </p:cNvSpPr>
          <p:nvPr/>
        </p:nvSpPr>
        <p:spPr bwMode="auto">
          <a:xfrm>
            <a:off x="-306362" y="1044228"/>
            <a:ext cx="9517158" cy="4658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9655" tIns="54827" rIns="109655" bIns="54827"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r>
              <a:rPr lang="pl-PL" altLang="pl-PL" sz="4800" dirty="0">
                <a:solidFill>
                  <a:schemeClr val="tx2">
                    <a:lumMod val="60000"/>
                    <a:lumOff val="40000"/>
                  </a:schemeClr>
                </a:solidFill>
              </a:rPr>
            </a:br>
            <a:r>
              <a:rPr lang="pl-PL" altLang="pl-PL" sz="6000" b="1" dirty="0" err="1">
                <a:solidFill>
                  <a:srgbClr val="0070C0"/>
                </a:solidFill>
              </a:rPr>
              <a:t>Circles</a:t>
            </a:r>
            <a:r>
              <a:rPr lang="pl-PL" altLang="pl-PL" sz="6000" b="1" dirty="0">
                <a:solidFill>
                  <a:srgbClr val="0070C0"/>
                </a:solidFill>
              </a:rPr>
              <a:t> of </a:t>
            </a:r>
            <a:r>
              <a:rPr lang="pl-PL" altLang="pl-PL" sz="6000" b="1" dirty="0" err="1">
                <a:solidFill>
                  <a:srgbClr val="0070C0"/>
                </a:solidFill>
              </a:rPr>
              <a:t>support</a:t>
            </a:r>
            <a:br>
              <a:rPr lang="pl-PL" altLang="pl-PL" sz="4800" b="1" dirty="0">
                <a:solidFill>
                  <a:schemeClr val="tx2">
                    <a:lumMod val="60000"/>
                    <a:lumOff val="40000"/>
                  </a:schemeClr>
                </a:solidFill>
              </a:rPr>
            </a:br>
            <a:r>
              <a:rPr lang="en-US" altLang="pl-PL" sz="4800" dirty="0">
                <a:solidFill>
                  <a:schemeClr val="tx2">
                    <a:lumMod val="60000"/>
                    <a:lumOff val="40000"/>
                  </a:schemeClr>
                </a:solidFill>
              </a:rPr>
              <a:t>Supporting people in making</a:t>
            </a:r>
          </a:p>
          <a:p>
            <a:pPr algn="ctr"/>
            <a:r>
              <a:rPr lang="en-US" altLang="pl-PL" sz="4800" dirty="0">
                <a:solidFill>
                  <a:schemeClr val="tx2">
                    <a:lumMod val="60000"/>
                    <a:lumOff val="40000"/>
                  </a:schemeClr>
                </a:solidFill>
              </a:rPr>
              <a:t>decisions and living independently</a:t>
            </a:r>
            <a:endParaRPr lang="pl-PL" altLang="pl-PL" sz="4800" dirty="0">
              <a:solidFill>
                <a:schemeClr val="tx2">
                  <a:lumMod val="60000"/>
                  <a:lumOff val="40000"/>
                </a:schemeClr>
              </a:solidFill>
            </a:endParaRPr>
          </a:p>
          <a:p>
            <a:pPr algn="ctr"/>
            <a:r>
              <a:rPr lang="pl-PL" altLang="pl-PL" sz="4800" b="1" dirty="0">
                <a:solidFill>
                  <a:schemeClr val="tx2">
                    <a:lumMod val="60000"/>
                    <a:lumOff val="40000"/>
                  </a:schemeClr>
                </a:solidFill>
              </a:rPr>
              <a:t>Poland</a:t>
            </a:r>
          </a:p>
          <a:p>
            <a:pPr algn="ctr" eaLnBrk="1" hangingPunct="1">
              <a:buClrTx/>
              <a:buFontTx/>
              <a:buNone/>
            </a:pPr>
            <a:endParaRPr lang="en-US" altLang="pl-PL" sz="4800" b="1" dirty="0">
              <a:solidFill>
                <a:schemeClr val="tx2">
                  <a:lumMod val="60000"/>
                  <a:lumOff val="40000"/>
                </a:schemeClr>
              </a:solidFill>
            </a:endParaRPr>
          </a:p>
          <a:p>
            <a:pPr algn="ctr" eaLnBrk="1" hangingPunct="1">
              <a:buClrTx/>
              <a:buFontTx/>
              <a:buNone/>
            </a:pPr>
            <a:r>
              <a:rPr lang="pl-PL" altLang="pl-PL" sz="4400" dirty="0">
                <a:solidFill>
                  <a:schemeClr val="tx2">
                    <a:lumMod val="60000"/>
                    <a:lumOff val="40000"/>
                  </a:schemeClr>
                </a:solidFill>
              </a:rPr>
              <a:t>Europe in Action</a:t>
            </a:r>
            <a:endParaRPr lang="en-US" altLang="pl-PL" sz="4400" dirty="0">
              <a:solidFill>
                <a:schemeClr val="tx2">
                  <a:lumMod val="60000"/>
                  <a:lumOff val="40000"/>
                </a:schemeClr>
              </a:solidFill>
            </a:endParaRPr>
          </a:p>
          <a:p>
            <a:pPr algn="ctr"/>
            <a:r>
              <a:rPr lang="pl-PL" altLang="pl-PL" sz="4400" dirty="0" err="1">
                <a:solidFill>
                  <a:schemeClr val="tx2">
                    <a:lumMod val="60000"/>
                    <a:lumOff val="40000"/>
                  </a:schemeClr>
                </a:solidFill>
              </a:rPr>
              <a:t>Vilnius</a:t>
            </a:r>
            <a:r>
              <a:rPr lang="en-US" altLang="pl-PL" sz="4400" dirty="0">
                <a:solidFill>
                  <a:schemeClr val="tx2">
                    <a:lumMod val="60000"/>
                    <a:lumOff val="40000"/>
                  </a:schemeClr>
                </a:solidFill>
              </a:rPr>
              <a:t>, </a:t>
            </a:r>
            <a:r>
              <a:rPr lang="pl-PL" altLang="pl-PL" sz="4400" dirty="0">
                <a:solidFill>
                  <a:schemeClr val="tx2">
                    <a:lumMod val="60000"/>
                    <a:lumOff val="40000"/>
                  </a:schemeClr>
                </a:solidFill>
              </a:rPr>
              <a:t>5 </a:t>
            </a:r>
            <a:r>
              <a:rPr lang="pl-PL" altLang="pl-PL" sz="4400" dirty="0" err="1">
                <a:solidFill>
                  <a:schemeClr val="tx2">
                    <a:lumMod val="60000"/>
                    <a:lumOff val="40000"/>
                  </a:schemeClr>
                </a:solidFill>
              </a:rPr>
              <a:t>June</a:t>
            </a:r>
            <a:r>
              <a:rPr lang="pl-PL" altLang="pl-PL" sz="4400" dirty="0">
                <a:solidFill>
                  <a:schemeClr val="tx2">
                    <a:lumMod val="60000"/>
                    <a:lumOff val="40000"/>
                  </a:schemeClr>
                </a:solidFill>
              </a:rPr>
              <a:t> 2019</a:t>
            </a:r>
          </a:p>
          <a:p>
            <a:pPr algn="ctr"/>
            <a:endParaRPr lang="pl-PL" altLang="pl-PL" sz="4400" dirty="0">
              <a:solidFill>
                <a:schemeClr val="tx2">
                  <a:lumMod val="60000"/>
                  <a:lumOff val="40000"/>
                </a:schemeClr>
              </a:solidFill>
            </a:endParaRPr>
          </a:p>
          <a:p>
            <a:pPr algn="ctr"/>
            <a:r>
              <a:rPr lang="pl-PL" altLang="pl-PL" sz="4400" dirty="0">
                <a:solidFill>
                  <a:schemeClr val="tx2">
                    <a:lumMod val="60000"/>
                    <a:lumOff val="40000"/>
                  </a:schemeClr>
                </a:solidFill>
              </a:rPr>
              <a:t>Adam Zawisny, PSONI</a:t>
            </a:r>
          </a:p>
          <a:p>
            <a:pPr algn="ctr" eaLnBrk="1" hangingPunct="1">
              <a:buClrTx/>
              <a:buFontTx/>
              <a:buNone/>
            </a:pPr>
            <a:endParaRPr lang="pl-PL" altLang="pl-PL" sz="4800" dirty="0">
              <a:solidFill>
                <a:schemeClr val="tx2">
                  <a:lumMod val="60000"/>
                  <a:lumOff val="40000"/>
                </a:schemeClr>
              </a:solidFill>
            </a:endParaRPr>
          </a:p>
        </p:txBody>
      </p:sp>
    </p:spTree>
    <p:extLst>
      <p:ext uri="{BB962C8B-B14F-4D97-AF65-F5344CB8AC3E}">
        <p14:creationId xmlns:p14="http://schemas.microsoft.com/office/powerpoint/2010/main" val="10914805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3"/>
          <p:cNvSpPr txBox="1"/>
          <p:nvPr/>
        </p:nvSpPr>
        <p:spPr>
          <a:xfrm>
            <a:off x="485726" y="0"/>
            <a:ext cx="10983113" cy="1341876"/>
          </a:xfrm>
          <a:prstGeom prst="rect">
            <a:avLst/>
          </a:prstGeom>
          <a:noFill/>
          <a:ln>
            <a:noFill/>
          </a:ln>
        </p:spPr>
        <p:txBody>
          <a:bodyPr lIns="0" tIns="0" rIns="0" bIns="0" anchor="ctr"/>
          <a:lstStyle/>
          <a:p>
            <a:pPr algn="ctr"/>
            <a:r>
              <a:rPr lang="pl-PL" sz="5300" dirty="0">
                <a:solidFill>
                  <a:schemeClr val="accent6">
                    <a:lumMod val="75000"/>
                  </a:schemeClr>
                </a:solidFill>
              </a:rPr>
              <a:t>PSONI</a:t>
            </a:r>
          </a:p>
          <a:p>
            <a:pPr algn="ctr"/>
            <a:r>
              <a:rPr lang="pl-PL" sz="3600" b="1" dirty="0" err="1">
                <a:solidFill>
                  <a:schemeClr val="accent6">
                    <a:lumMod val="75000"/>
                  </a:schemeClr>
                </a:solidFill>
              </a:rPr>
              <a:t>Polish</a:t>
            </a:r>
            <a:r>
              <a:rPr lang="pl-PL" sz="3600" b="1" dirty="0">
                <a:solidFill>
                  <a:schemeClr val="accent6">
                    <a:lumMod val="75000"/>
                  </a:schemeClr>
                </a:solidFill>
              </a:rPr>
              <a:t> Association for Persons with </a:t>
            </a:r>
            <a:r>
              <a:rPr lang="pl-PL" sz="3600" b="1" dirty="0" err="1">
                <a:solidFill>
                  <a:schemeClr val="accent6">
                    <a:lumMod val="75000"/>
                  </a:schemeClr>
                </a:solidFill>
              </a:rPr>
              <a:t>Intellectual</a:t>
            </a:r>
            <a:r>
              <a:rPr lang="pl-PL" sz="3600" b="1" dirty="0">
                <a:solidFill>
                  <a:schemeClr val="accent6">
                    <a:lumMod val="75000"/>
                  </a:schemeClr>
                </a:solidFill>
              </a:rPr>
              <a:t> Disability</a:t>
            </a:r>
            <a:endParaRPr sz="1400" b="1" dirty="0">
              <a:solidFill>
                <a:schemeClr val="accent6">
                  <a:lumMod val="75000"/>
                </a:schemeClr>
              </a:solidFill>
            </a:endParaRPr>
          </a:p>
        </p:txBody>
      </p:sp>
      <p:sp>
        <p:nvSpPr>
          <p:cNvPr id="8" name="Symbol zastępczy zawartości 7"/>
          <p:cNvSpPr>
            <a:spLocks noGrp="1"/>
          </p:cNvSpPr>
          <p:nvPr>
            <p:ph idx="1"/>
          </p:nvPr>
        </p:nvSpPr>
        <p:spPr>
          <a:xfrm>
            <a:off x="17314" y="1328060"/>
            <a:ext cx="9307908" cy="5656940"/>
          </a:xfrm>
        </p:spPr>
        <p:txBody>
          <a:bodyPr>
            <a:normAutofit fontScale="62500" lnSpcReduction="20000"/>
          </a:bodyPr>
          <a:lstStyle/>
          <a:p>
            <a:pPr marL="342900" indent="-342900">
              <a:lnSpc>
                <a:spcPct val="150000"/>
              </a:lnSpc>
            </a:pPr>
            <a:r>
              <a:rPr lang="pl-PL" sz="4000" dirty="0" err="1"/>
              <a:t>Created</a:t>
            </a:r>
            <a:r>
              <a:rPr lang="pl-PL" sz="4000" dirty="0"/>
              <a:t> in 1963 and </a:t>
            </a:r>
            <a:r>
              <a:rPr lang="pl-PL" sz="4000" dirty="0" err="1"/>
              <a:t>lead</a:t>
            </a:r>
            <a:r>
              <a:rPr lang="pl-PL" sz="4000" dirty="0"/>
              <a:t> by </a:t>
            </a:r>
            <a:r>
              <a:rPr lang="pl-PL" sz="4000" dirty="0" err="1"/>
              <a:t>parents</a:t>
            </a:r>
            <a:r>
              <a:rPr lang="pl-PL" sz="4000" dirty="0"/>
              <a:t> of </a:t>
            </a:r>
            <a:r>
              <a:rPr lang="pl-PL" sz="4000" dirty="0" err="1"/>
              <a:t>persons</a:t>
            </a:r>
            <a:r>
              <a:rPr lang="pl-PL" sz="4000" dirty="0"/>
              <a:t> with </a:t>
            </a:r>
            <a:r>
              <a:rPr lang="pl-PL" sz="4000" dirty="0" err="1"/>
              <a:t>intellectual</a:t>
            </a:r>
            <a:r>
              <a:rPr lang="pl-PL" sz="4000" dirty="0"/>
              <a:t> </a:t>
            </a:r>
            <a:r>
              <a:rPr lang="pl-PL" sz="4000" dirty="0" err="1"/>
              <a:t>disabilities</a:t>
            </a:r>
            <a:endParaRPr lang="pl-PL" sz="4000" dirty="0"/>
          </a:p>
          <a:p>
            <a:pPr marL="342900" indent="-342900">
              <a:lnSpc>
                <a:spcPct val="150000"/>
              </a:lnSpc>
            </a:pPr>
            <a:r>
              <a:rPr lang="pl-PL" sz="4000" dirty="0"/>
              <a:t>12 500 </a:t>
            </a:r>
            <a:r>
              <a:rPr lang="pl-PL" sz="4000" dirty="0" err="1"/>
              <a:t>members</a:t>
            </a:r>
            <a:endParaRPr lang="pl-PL" sz="4000" dirty="0"/>
          </a:p>
          <a:p>
            <a:pPr marL="342900" indent="-342900">
              <a:lnSpc>
                <a:spcPct val="150000"/>
              </a:lnSpc>
            </a:pPr>
            <a:r>
              <a:rPr lang="pl-PL" sz="4000" dirty="0"/>
              <a:t>120 </a:t>
            </a:r>
            <a:r>
              <a:rPr lang="pl-PL" sz="4000" dirty="0" err="1"/>
              <a:t>regional</a:t>
            </a:r>
            <a:r>
              <a:rPr lang="pl-PL" sz="4000" dirty="0"/>
              <a:t> </a:t>
            </a:r>
            <a:r>
              <a:rPr lang="pl-PL" sz="4000" dirty="0" err="1"/>
              <a:t>associations</a:t>
            </a:r>
            <a:r>
              <a:rPr lang="pl-PL" sz="4000" dirty="0"/>
              <a:t>/</a:t>
            </a:r>
            <a:r>
              <a:rPr lang="pl-PL" sz="4000" dirty="0" err="1"/>
              <a:t>circles</a:t>
            </a:r>
            <a:r>
              <a:rPr lang="pl-PL" sz="4000" dirty="0"/>
              <a:t> of PSONI in Poland</a:t>
            </a:r>
          </a:p>
          <a:p>
            <a:pPr marL="342900" indent="-342900">
              <a:lnSpc>
                <a:spcPct val="150000"/>
              </a:lnSpc>
            </a:pPr>
            <a:r>
              <a:rPr lang="pl-PL" sz="4000" dirty="0" err="1"/>
              <a:t>Inclusion</a:t>
            </a:r>
            <a:r>
              <a:rPr lang="pl-PL" sz="4000" dirty="0"/>
              <a:t> Europe </a:t>
            </a:r>
            <a:r>
              <a:rPr lang="pl-PL" sz="4000" dirty="0" err="1"/>
              <a:t>member</a:t>
            </a:r>
            <a:endParaRPr lang="pl-PL" sz="4000" dirty="0"/>
          </a:p>
          <a:p>
            <a:pPr marL="342900" indent="-342900">
              <a:lnSpc>
                <a:spcPct val="150000"/>
              </a:lnSpc>
            </a:pPr>
            <a:r>
              <a:rPr lang="pl-PL" sz="4000" dirty="0"/>
              <a:t>415 </a:t>
            </a:r>
            <a:r>
              <a:rPr lang="pl-PL" sz="4000" dirty="0" err="1"/>
              <a:t>agencies</a:t>
            </a:r>
            <a:r>
              <a:rPr lang="pl-PL" sz="4000" dirty="0"/>
              <a:t> and </a:t>
            </a:r>
            <a:r>
              <a:rPr lang="pl-PL" sz="4000" dirty="0" err="1"/>
              <a:t>other</a:t>
            </a:r>
            <a:r>
              <a:rPr lang="pl-PL" sz="4000" dirty="0"/>
              <a:t> </a:t>
            </a:r>
            <a:r>
              <a:rPr lang="pl-PL" sz="4000" dirty="0" err="1"/>
              <a:t>organised</a:t>
            </a:r>
            <a:r>
              <a:rPr lang="pl-PL" sz="4000" dirty="0"/>
              <a:t> </a:t>
            </a:r>
            <a:r>
              <a:rPr lang="pl-PL" sz="4000" dirty="0" err="1"/>
              <a:t>forms</a:t>
            </a:r>
            <a:r>
              <a:rPr lang="pl-PL" sz="4000" dirty="0"/>
              <a:t> of </a:t>
            </a:r>
            <a:r>
              <a:rPr lang="pl-PL" sz="4000" dirty="0" err="1"/>
              <a:t>support</a:t>
            </a:r>
            <a:r>
              <a:rPr lang="pl-PL" sz="4000" dirty="0"/>
              <a:t>, </a:t>
            </a:r>
            <a:r>
              <a:rPr lang="pl-PL" sz="4000" dirty="0" err="1"/>
              <a:t>including</a:t>
            </a:r>
            <a:r>
              <a:rPr lang="pl-PL" sz="4000" dirty="0"/>
              <a:t> </a:t>
            </a:r>
            <a:r>
              <a:rPr lang="pl-PL" sz="4000" dirty="0" err="1"/>
              <a:t>early</a:t>
            </a:r>
            <a:r>
              <a:rPr lang="pl-PL" sz="4000" dirty="0"/>
              <a:t> </a:t>
            </a:r>
            <a:r>
              <a:rPr lang="pl-PL" sz="4000" dirty="0" err="1"/>
              <a:t>intervention</a:t>
            </a:r>
            <a:r>
              <a:rPr lang="pl-PL" sz="4000" dirty="0"/>
              <a:t>, </a:t>
            </a:r>
            <a:r>
              <a:rPr lang="pl-PL" sz="4000" dirty="0" err="1"/>
              <a:t>education</a:t>
            </a:r>
            <a:r>
              <a:rPr lang="pl-PL" sz="4000" dirty="0"/>
              <a:t>, </a:t>
            </a:r>
            <a:r>
              <a:rPr lang="pl-PL" sz="4000" dirty="0" err="1"/>
              <a:t>rehabilitation</a:t>
            </a:r>
            <a:r>
              <a:rPr lang="pl-PL" sz="4000" dirty="0"/>
              <a:t>, </a:t>
            </a:r>
            <a:r>
              <a:rPr lang="pl-PL" sz="4000" dirty="0" err="1"/>
              <a:t>daily</a:t>
            </a:r>
            <a:r>
              <a:rPr lang="pl-PL" sz="4000" dirty="0"/>
              <a:t> </a:t>
            </a:r>
            <a:r>
              <a:rPr lang="pl-PL" sz="4000" dirty="0" err="1"/>
              <a:t>support</a:t>
            </a:r>
            <a:r>
              <a:rPr lang="pl-PL" sz="4000" dirty="0"/>
              <a:t>, </a:t>
            </a:r>
            <a:r>
              <a:rPr lang="pl-PL" sz="4000" dirty="0" err="1"/>
              <a:t>personal</a:t>
            </a:r>
            <a:r>
              <a:rPr lang="pl-PL" sz="4000" dirty="0"/>
              <a:t> </a:t>
            </a:r>
            <a:r>
              <a:rPr lang="pl-PL" sz="4000" dirty="0" err="1"/>
              <a:t>assistance</a:t>
            </a:r>
            <a:r>
              <a:rPr lang="pl-PL" sz="4000" dirty="0"/>
              <a:t>, housing, </a:t>
            </a:r>
            <a:r>
              <a:rPr lang="pl-PL" sz="4000" dirty="0" err="1"/>
              <a:t>self-advocacy</a:t>
            </a:r>
            <a:r>
              <a:rPr lang="pl-PL" sz="4000" dirty="0"/>
              <a:t>, </a:t>
            </a:r>
            <a:r>
              <a:rPr lang="pl-PL" sz="4000" dirty="0" err="1"/>
              <a:t>supported</a:t>
            </a:r>
            <a:r>
              <a:rPr lang="pl-PL" sz="4000" dirty="0"/>
              <a:t> </a:t>
            </a:r>
            <a:r>
              <a:rPr lang="pl-PL" sz="4000" dirty="0" err="1"/>
              <a:t>employment</a:t>
            </a:r>
            <a:endParaRPr lang="pl-PL" sz="4000" dirty="0"/>
          </a:p>
          <a:p>
            <a:pPr marL="342900" indent="-342900">
              <a:lnSpc>
                <a:spcPct val="150000"/>
              </a:lnSpc>
            </a:pPr>
            <a:r>
              <a:rPr lang="pl-PL" sz="4000" dirty="0" err="1"/>
              <a:t>Over</a:t>
            </a:r>
            <a:r>
              <a:rPr lang="pl-PL" sz="4000" dirty="0"/>
              <a:t> 8000 </a:t>
            </a:r>
            <a:r>
              <a:rPr lang="pl-PL" sz="4000" dirty="0" err="1"/>
              <a:t>persons</a:t>
            </a:r>
            <a:r>
              <a:rPr lang="pl-PL" sz="4000" dirty="0"/>
              <a:t> </a:t>
            </a:r>
            <a:r>
              <a:rPr lang="pl-PL" sz="4000" dirty="0" err="1"/>
              <a:t>working</a:t>
            </a:r>
            <a:r>
              <a:rPr lang="pl-PL" sz="4000" dirty="0"/>
              <a:t> in PSONI</a:t>
            </a:r>
          </a:p>
          <a:p>
            <a:pPr marL="342900" indent="-342900">
              <a:lnSpc>
                <a:spcPct val="150000"/>
              </a:lnSpc>
            </a:pPr>
            <a:r>
              <a:rPr lang="pl-PL" sz="4000" dirty="0" err="1"/>
              <a:t>Support</a:t>
            </a:r>
            <a:r>
              <a:rPr lang="pl-PL" sz="4000" dirty="0"/>
              <a:t> for </a:t>
            </a:r>
            <a:r>
              <a:rPr lang="pl-PL" sz="4000" dirty="0" err="1"/>
              <a:t>about</a:t>
            </a:r>
            <a:r>
              <a:rPr lang="pl-PL" sz="4000" dirty="0"/>
              <a:t> 30 000 </a:t>
            </a:r>
            <a:r>
              <a:rPr lang="pl-PL" sz="4000" dirty="0" err="1"/>
              <a:t>persons</a:t>
            </a:r>
            <a:r>
              <a:rPr lang="pl-PL" sz="4000" dirty="0"/>
              <a:t> on a </a:t>
            </a:r>
            <a:r>
              <a:rPr lang="pl-PL" sz="4000" dirty="0" err="1"/>
              <a:t>daily</a:t>
            </a:r>
            <a:r>
              <a:rPr lang="pl-PL" sz="4000" dirty="0"/>
              <a:t> </a:t>
            </a:r>
            <a:r>
              <a:rPr lang="pl-PL" sz="4000" dirty="0" err="1"/>
              <a:t>basis</a:t>
            </a:r>
            <a:endParaRPr lang="pl-PL" dirty="0"/>
          </a:p>
        </p:txBody>
      </p:sp>
      <p:pic>
        <p:nvPicPr>
          <p:cNvPr id="3" name="Obraz 2" descr="PSONI logo">
            <a:extLst>
              <a:ext uri="{FF2B5EF4-FFF2-40B4-BE49-F238E27FC236}">
                <a16:creationId xmlns:a16="http://schemas.microsoft.com/office/drawing/2014/main" id="{A9130847-1DD6-4E71-A612-EA6298B70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250" y="2006371"/>
            <a:ext cx="3059136" cy="3650569"/>
          </a:xfrm>
          <a:prstGeom prst="rect">
            <a:avLst/>
          </a:prstGeom>
        </p:spPr>
      </p:pic>
    </p:spTree>
    <p:extLst>
      <p:ext uri="{BB962C8B-B14F-4D97-AF65-F5344CB8AC3E}">
        <p14:creationId xmlns:p14="http://schemas.microsoft.com/office/powerpoint/2010/main" val="17343837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073" y="2628404"/>
            <a:ext cx="10526554" cy="1350110"/>
          </a:xfrm>
        </p:spPr>
        <p:txBody>
          <a:bodyPr>
            <a:noAutofit/>
          </a:bodyPr>
          <a:lstStyle/>
          <a:p>
            <a:pPr algn="ctr"/>
            <a:r>
              <a:rPr lang="pl-PL" sz="6600" dirty="0">
                <a:solidFill>
                  <a:schemeClr val="tx2">
                    <a:lumMod val="60000"/>
                    <a:lumOff val="40000"/>
                  </a:schemeClr>
                </a:solidFill>
              </a:rPr>
              <a:t>UN </a:t>
            </a:r>
            <a:r>
              <a:rPr lang="pl-PL" sz="6600" dirty="0" err="1">
                <a:solidFill>
                  <a:schemeClr val="tx2">
                    <a:lumMod val="60000"/>
                    <a:lumOff val="40000"/>
                  </a:schemeClr>
                </a:solidFill>
              </a:rPr>
              <a:t>Convention</a:t>
            </a:r>
            <a:r>
              <a:rPr lang="pl-PL" sz="6600" dirty="0">
                <a:solidFill>
                  <a:schemeClr val="tx2">
                    <a:lumMod val="60000"/>
                    <a:lumOff val="40000"/>
                  </a:schemeClr>
                </a:solidFill>
              </a:rPr>
              <a:t> on the </a:t>
            </a:r>
            <a:r>
              <a:rPr lang="pl-PL" sz="6600" dirty="0" err="1">
                <a:solidFill>
                  <a:schemeClr val="tx2">
                    <a:lumMod val="60000"/>
                    <a:lumOff val="40000"/>
                  </a:schemeClr>
                </a:solidFill>
              </a:rPr>
              <a:t>rights</a:t>
            </a:r>
            <a:r>
              <a:rPr lang="pl-PL" sz="6600" dirty="0">
                <a:solidFill>
                  <a:schemeClr val="tx2">
                    <a:lumMod val="60000"/>
                    <a:lumOff val="40000"/>
                  </a:schemeClr>
                </a:solidFill>
              </a:rPr>
              <a:t> of </a:t>
            </a:r>
            <a:r>
              <a:rPr lang="pl-PL" sz="6600" dirty="0" err="1">
                <a:solidFill>
                  <a:schemeClr val="tx2">
                    <a:lumMod val="60000"/>
                    <a:lumOff val="40000"/>
                  </a:schemeClr>
                </a:solidFill>
              </a:rPr>
              <a:t>persons</a:t>
            </a:r>
            <a:r>
              <a:rPr lang="pl-PL" sz="6600" dirty="0">
                <a:solidFill>
                  <a:schemeClr val="tx2">
                    <a:lumMod val="60000"/>
                    <a:lumOff val="40000"/>
                  </a:schemeClr>
                </a:solidFill>
              </a:rPr>
              <a:t> with Disabilities in Poland</a:t>
            </a:r>
          </a:p>
        </p:txBody>
      </p:sp>
    </p:spTree>
    <p:extLst>
      <p:ext uri="{BB962C8B-B14F-4D97-AF65-F5344CB8AC3E}">
        <p14:creationId xmlns:p14="http://schemas.microsoft.com/office/powerpoint/2010/main" val="304957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073" y="2628404"/>
            <a:ext cx="10526554" cy="1350110"/>
          </a:xfrm>
        </p:spPr>
        <p:txBody>
          <a:bodyPr>
            <a:noAutofit/>
          </a:bodyPr>
          <a:lstStyle/>
          <a:p>
            <a:pPr algn="ctr"/>
            <a:r>
              <a:rPr lang="pl-PL" sz="8000" b="1" dirty="0" err="1">
                <a:solidFill>
                  <a:schemeClr val="tx2">
                    <a:lumMod val="60000"/>
                    <a:lumOff val="40000"/>
                  </a:schemeClr>
                </a:solidFill>
              </a:rPr>
              <a:t>Circle</a:t>
            </a:r>
            <a:r>
              <a:rPr lang="pl-PL" sz="8000" b="1" dirty="0">
                <a:solidFill>
                  <a:schemeClr val="tx2">
                    <a:lumMod val="60000"/>
                    <a:lumOff val="40000"/>
                  </a:schemeClr>
                </a:solidFill>
              </a:rPr>
              <a:t> of </a:t>
            </a:r>
            <a:r>
              <a:rPr lang="pl-PL" sz="8000" b="1" dirty="0" err="1">
                <a:solidFill>
                  <a:schemeClr val="tx2">
                    <a:lumMod val="60000"/>
                    <a:lumOff val="40000"/>
                  </a:schemeClr>
                </a:solidFill>
              </a:rPr>
              <a:t>support</a:t>
            </a:r>
            <a:r>
              <a:rPr lang="pl-PL" sz="8000" b="1" dirty="0">
                <a:solidFill>
                  <a:schemeClr val="tx2">
                    <a:lumMod val="60000"/>
                    <a:lumOff val="40000"/>
                  </a:schemeClr>
                </a:solidFill>
              </a:rPr>
              <a:t>?</a:t>
            </a:r>
          </a:p>
        </p:txBody>
      </p:sp>
    </p:spTree>
    <p:extLst>
      <p:ext uri="{BB962C8B-B14F-4D97-AF65-F5344CB8AC3E}">
        <p14:creationId xmlns:p14="http://schemas.microsoft.com/office/powerpoint/2010/main" val="384053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txBox="1">
            <a:spLocks noGrp="1"/>
          </p:cNvSpPr>
          <p:nvPr>
            <p:ph type="title"/>
          </p:nvPr>
        </p:nvSpPr>
        <p:spPr>
          <a:xfrm>
            <a:off x="670398" y="118034"/>
            <a:ext cx="10924066" cy="1164167"/>
          </a:xfrm>
        </p:spPr>
        <p:txBody>
          <a:bodyPr/>
          <a:lstStyle/>
          <a:p>
            <a:pPr algn="ctr"/>
            <a:r>
              <a:rPr lang="pl-PL" altLang="pl-PL" dirty="0" err="1">
                <a:solidFill>
                  <a:schemeClr val="tx2">
                    <a:lumMod val="60000"/>
                    <a:lumOff val="40000"/>
                  </a:schemeClr>
                </a:solidFill>
                <a:latin typeface="Calibri" pitchFamily="34" charset="0"/>
              </a:rPr>
              <a:t>Circles</a:t>
            </a:r>
            <a:r>
              <a:rPr lang="pl-PL" altLang="pl-PL" dirty="0">
                <a:solidFill>
                  <a:schemeClr val="tx2">
                    <a:lumMod val="60000"/>
                    <a:lumOff val="40000"/>
                  </a:schemeClr>
                </a:solidFill>
                <a:latin typeface="Calibri" pitchFamily="34" charset="0"/>
              </a:rPr>
              <a:t> of relations</a:t>
            </a:r>
            <a:endParaRPr altLang="pl-PL" dirty="0">
              <a:solidFill>
                <a:schemeClr val="tx2">
                  <a:lumMod val="60000"/>
                  <a:lumOff val="40000"/>
                </a:schemeClr>
              </a:solidFill>
              <a:latin typeface="Calibri" pitchFamily="34" charset="0"/>
            </a:endParaRPr>
          </a:p>
        </p:txBody>
      </p:sp>
      <p:sp>
        <p:nvSpPr>
          <p:cNvPr id="11267" name="Symbol zastępczy zawartości 2"/>
          <p:cNvSpPr txBox="1">
            <a:spLocks noGrp="1"/>
          </p:cNvSpPr>
          <p:nvPr>
            <p:ph idx="1"/>
          </p:nvPr>
        </p:nvSpPr>
        <p:spPr>
          <a:xfrm>
            <a:off x="610235" y="1282201"/>
            <a:ext cx="10984230" cy="5510389"/>
          </a:xfrm>
        </p:spPr>
        <p:txBody>
          <a:bodyPr>
            <a:normAutofit fontScale="92500" lnSpcReduction="10000"/>
          </a:bodyPr>
          <a:lstStyle/>
          <a:p>
            <a:pPr marL="0" indent="0">
              <a:buNone/>
              <a:defRPr/>
            </a:pPr>
            <a:r>
              <a:rPr lang="pl-PL" altLang="pl-PL" sz="2800" b="1" dirty="0">
                <a:latin typeface="Calibri" pitchFamily="34" charset="0"/>
              </a:rPr>
              <a:t>1. </a:t>
            </a:r>
            <a:r>
              <a:rPr lang="en-US" altLang="pl-PL" sz="2800" b="1" dirty="0">
                <a:latin typeface="Calibri" pitchFamily="34" charset="0"/>
              </a:rPr>
              <a:t>Circle of In</a:t>
            </a:r>
            <a:r>
              <a:rPr lang="pl-PL" altLang="pl-PL" sz="2800" b="1" dirty="0" err="1">
                <a:latin typeface="Calibri" pitchFamily="34" charset="0"/>
              </a:rPr>
              <a:t>timacy</a:t>
            </a:r>
            <a:r>
              <a:rPr lang="en-US" altLang="pl-PL" sz="2800" b="1" dirty="0">
                <a:latin typeface="Calibri" pitchFamily="34" charset="0"/>
              </a:rPr>
              <a:t>
</a:t>
            </a:r>
            <a:r>
              <a:rPr lang="en-US" altLang="pl-PL" sz="2800" dirty="0">
                <a:latin typeface="Calibri" pitchFamily="34" charset="0"/>
              </a:rPr>
              <a:t>Relationships based on love and closeness. People without whom we cannot imagine life, the closest family, the closest friend, the children</a:t>
            </a:r>
            <a:r>
              <a:rPr lang="en-US" altLang="pl-PL" sz="2800" b="1" dirty="0">
                <a:latin typeface="Calibri" pitchFamily="34" charset="0"/>
              </a:rPr>
              <a:t>
2. Circle of Friendship
</a:t>
            </a:r>
            <a:r>
              <a:rPr lang="en-US" altLang="pl-PL" sz="2800" dirty="0">
                <a:latin typeface="Calibri" pitchFamily="34" charset="0"/>
              </a:rPr>
              <a:t>Friends, allies. Who are you calling when you receive good news? Who do you regret when you get to your partner? Who do you laugh together</a:t>
            </a:r>
            <a:r>
              <a:rPr lang="pl-PL" altLang="pl-PL" sz="2800" dirty="0">
                <a:latin typeface="Calibri" pitchFamily="34" charset="0"/>
              </a:rPr>
              <a:t> with</a:t>
            </a:r>
            <a:r>
              <a:rPr lang="en-US" altLang="pl-PL" sz="2800" dirty="0">
                <a:latin typeface="Calibri" pitchFamily="34" charset="0"/>
              </a:rPr>
              <a:t>?</a:t>
            </a:r>
            <a:r>
              <a:rPr lang="en-US" altLang="pl-PL" sz="2800" b="1" dirty="0">
                <a:latin typeface="Calibri" pitchFamily="34" charset="0"/>
              </a:rPr>
              <a:t>
3. Circle of participation
</a:t>
            </a:r>
            <a:r>
              <a:rPr lang="en-US" altLang="pl-PL" sz="2800" dirty="0">
                <a:latin typeface="Calibri" pitchFamily="34" charset="0"/>
              </a:rPr>
              <a:t>Sharing common interests and related activities</a:t>
            </a:r>
            <a:r>
              <a:rPr lang="pl-PL" altLang="pl-PL" sz="2800" dirty="0">
                <a:latin typeface="Calibri" pitchFamily="34" charset="0"/>
              </a:rPr>
              <a:t>, </a:t>
            </a:r>
            <a:r>
              <a:rPr lang="pl-PL" altLang="pl-PL" sz="2800" dirty="0" err="1">
                <a:latin typeface="Calibri" pitchFamily="34" charset="0"/>
              </a:rPr>
              <a:t>also</a:t>
            </a:r>
            <a:r>
              <a:rPr lang="en-US" altLang="pl-PL" sz="2800" dirty="0">
                <a:latin typeface="Calibri" pitchFamily="34" charset="0"/>
              </a:rPr>
              <a:t> </a:t>
            </a:r>
            <a:r>
              <a:rPr lang="pl-PL" altLang="pl-PL" sz="2800" dirty="0" err="1">
                <a:latin typeface="Calibri" pitchFamily="34" charset="0"/>
              </a:rPr>
              <a:t>neighbors</a:t>
            </a:r>
            <a:r>
              <a:rPr lang="en-US" altLang="pl-PL" sz="2800" dirty="0">
                <a:latin typeface="Calibri" pitchFamily="34" charset="0"/>
              </a:rPr>
              <a:t>. People </a:t>
            </a:r>
            <a:r>
              <a:rPr lang="pl-PL" altLang="pl-PL" sz="2800" dirty="0">
                <a:latin typeface="Calibri" pitchFamily="34" charset="0"/>
              </a:rPr>
              <a:t>from</a:t>
            </a:r>
            <a:r>
              <a:rPr lang="en-US" altLang="pl-PL" sz="2800" dirty="0">
                <a:latin typeface="Calibri" pitchFamily="34" charset="0"/>
              </a:rPr>
              <a:t> clubs, groups of interests, work, sports groups, artistic activities,</a:t>
            </a:r>
            <a:r>
              <a:rPr lang="pl-PL" altLang="pl-PL" sz="2800" dirty="0">
                <a:latin typeface="Calibri" pitchFamily="34" charset="0"/>
              </a:rPr>
              <a:t> </a:t>
            </a:r>
            <a:r>
              <a:rPr lang="pl-PL" altLang="pl-PL" sz="2800" dirty="0" err="1">
                <a:latin typeface="Calibri" pitchFamily="34" charset="0"/>
              </a:rPr>
              <a:t>trips</a:t>
            </a:r>
            <a:r>
              <a:rPr lang="en-US" altLang="pl-PL" sz="2800" dirty="0">
                <a:latin typeface="Calibri" pitchFamily="34" charset="0"/>
              </a:rPr>
              <a:t> to theater cinema, etc. </a:t>
            </a:r>
            <a:r>
              <a:rPr lang="en-US" altLang="pl-PL" sz="2800" b="1" dirty="0">
                <a:latin typeface="Calibri" pitchFamily="34" charset="0"/>
              </a:rPr>
              <a:t>
4. Exchange Circle
</a:t>
            </a:r>
            <a:r>
              <a:rPr lang="en-US" altLang="pl-PL" sz="2800" dirty="0">
                <a:latin typeface="Calibri" pitchFamily="34" charset="0"/>
              </a:rPr>
              <a:t>Includes paid relationships. </a:t>
            </a:r>
            <a:r>
              <a:rPr lang="pl-PL" altLang="pl-PL" sz="2800" dirty="0">
                <a:latin typeface="Calibri" pitchFamily="34" charset="0"/>
              </a:rPr>
              <a:t>Personal </a:t>
            </a:r>
            <a:r>
              <a:rPr lang="pl-PL" altLang="pl-PL" sz="2800" dirty="0" err="1">
                <a:latin typeface="Calibri" pitchFamily="34" charset="0"/>
              </a:rPr>
              <a:t>assistant</a:t>
            </a:r>
            <a:r>
              <a:rPr lang="pl-PL" altLang="pl-PL" sz="2800" dirty="0">
                <a:latin typeface="Calibri" pitchFamily="34" charset="0"/>
              </a:rPr>
              <a:t>, social</a:t>
            </a:r>
            <a:r>
              <a:rPr lang="en-US" altLang="pl-PL" sz="2800" dirty="0">
                <a:latin typeface="Calibri" pitchFamily="34" charset="0"/>
              </a:rPr>
              <a:t> worker, </a:t>
            </a:r>
            <a:r>
              <a:rPr lang="pl-PL" altLang="pl-PL" sz="2800" dirty="0">
                <a:latin typeface="Calibri" pitchFamily="34" charset="0"/>
              </a:rPr>
              <a:t>d</a:t>
            </a:r>
            <a:r>
              <a:rPr lang="en-US" altLang="pl-PL" sz="2800" dirty="0" err="1">
                <a:latin typeface="Calibri" pitchFamily="34" charset="0"/>
              </a:rPr>
              <a:t>octor</a:t>
            </a:r>
            <a:r>
              <a:rPr lang="en-US" altLang="pl-PL" sz="2800" dirty="0">
                <a:latin typeface="Calibri" pitchFamily="34" charset="0"/>
              </a:rPr>
              <a:t>, dentist, </a:t>
            </a:r>
            <a:r>
              <a:rPr lang="pl-PL" altLang="pl-PL" sz="2800" dirty="0" err="1">
                <a:latin typeface="Calibri" pitchFamily="34" charset="0"/>
              </a:rPr>
              <a:t>salesperson</a:t>
            </a:r>
            <a:r>
              <a:rPr lang="en-US" altLang="pl-PL" sz="2800" dirty="0">
                <a:latin typeface="Calibri" pitchFamily="34" charset="0"/>
              </a:rPr>
              <a:t>,</a:t>
            </a:r>
            <a:r>
              <a:rPr lang="pl-PL" altLang="pl-PL" sz="2800" dirty="0">
                <a:latin typeface="Calibri" pitchFamily="34" charset="0"/>
              </a:rPr>
              <a:t> </a:t>
            </a:r>
            <a:r>
              <a:rPr lang="pl-PL" altLang="pl-PL" sz="2800" dirty="0" err="1">
                <a:latin typeface="Calibri" pitchFamily="34" charset="0"/>
              </a:rPr>
              <a:t>lawyer</a:t>
            </a:r>
            <a:r>
              <a:rPr lang="en-US" altLang="pl-PL" sz="2800" dirty="0">
                <a:latin typeface="Calibri" pitchFamily="34" charset="0"/>
              </a:rPr>
              <a:t> etc.</a:t>
            </a:r>
            <a:endParaRPr altLang="pl-PL" sz="2800" dirty="0">
              <a:latin typeface="Calibri" pitchFamily="34" charset="0"/>
            </a:endParaRPr>
          </a:p>
        </p:txBody>
      </p:sp>
    </p:spTree>
    <p:extLst>
      <p:ext uri="{BB962C8B-B14F-4D97-AF65-F5344CB8AC3E}">
        <p14:creationId xmlns:p14="http://schemas.microsoft.com/office/powerpoint/2010/main" val="30088554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989782" y="1836316"/>
            <a:ext cx="9916388" cy="5015637"/>
          </a:xfrm>
        </p:spPr>
        <p:txBody>
          <a:bodyPr>
            <a:normAutofit/>
          </a:bodyPr>
          <a:lstStyle/>
          <a:p>
            <a:pPr marL="616809" indent="-616809" algn="l">
              <a:buFont typeface="Arial" pitchFamily="34" charset="0"/>
              <a:buChar char="•"/>
            </a:pPr>
            <a:r>
              <a:rPr lang="pl-PL" sz="3000" dirty="0">
                <a:solidFill>
                  <a:schemeClr val="tx1"/>
                </a:solidFill>
              </a:rPr>
              <a:t>T</a:t>
            </a:r>
            <a:r>
              <a:rPr lang="en-US" sz="3000" dirty="0">
                <a:solidFill>
                  <a:schemeClr val="tx1"/>
                </a:solidFill>
              </a:rPr>
              <a:t>he need for support in everyday life
Support is </a:t>
            </a:r>
            <a:r>
              <a:rPr lang="pl-PL" sz="3000" dirty="0" err="1">
                <a:solidFill>
                  <a:schemeClr val="tx1"/>
                </a:solidFill>
              </a:rPr>
              <a:t>mostly</a:t>
            </a:r>
            <a:r>
              <a:rPr lang="pl-PL" sz="3000" dirty="0">
                <a:solidFill>
                  <a:schemeClr val="tx1"/>
                </a:solidFill>
              </a:rPr>
              <a:t>  </a:t>
            </a:r>
            <a:r>
              <a:rPr lang="en-US" sz="3000" dirty="0">
                <a:solidFill>
                  <a:schemeClr val="tx1"/>
                </a:solidFill>
              </a:rPr>
              <a:t>provided to the family and institutions, the absence or limited circle of social contacts (</a:t>
            </a:r>
            <a:r>
              <a:rPr lang="pl-PL" sz="3000" dirty="0">
                <a:solidFill>
                  <a:schemeClr val="tx1"/>
                </a:solidFill>
              </a:rPr>
              <a:t>ex.</a:t>
            </a:r>
            <a:r>
              <a:rPr lang="en-US" sz="3000" dirty="0">
                <a:solidFill>
                  <a:schemeClr val="tx1"/>
                </a:solidFill>
              </a:rPr>
              <a:t> </a:t>
            </a:r>
            <a:r>
              <a:rPr lang="pl-PL" sz="3000" dirty="0">
                <a:solidFill>
                  <a:schemeClr val="tx1"/>
                </a:solidFill>
              </a:rPr>
              <a:t>f</a:t>
            </a:r>
            <a:r>
              <a:rPr lang="en-US" sz="3000" dirty="0" err="1">
                <a:solidFill>
                  <a:schemeClr val="tx1"/>
                </a:solidFill>
              </a:rPr>
              <a:t>riends</a:t>
            </a:r>
            <a:r>
              <a:rPr lang="en-US" sz="3000" dirty="0">
                <a:solidFill>
                  <a:schemeClr val="tx1"/>
                </a:solidFill>
              </a:rPr>
              <a:t>, neighbors, colleagues from work, circles of interest)
When parents</a:t>
            </a:r>
            <a:r>
              <a:rPr lang="pl-PL" sz="3000" dirty="0">
                <a:solidFill>
                  <a:schemeClr val="tx1"/>
                </a:solidFill>
              </a:rPr>
              <a:t> </a:t>
            </a:r>
            <a:r>
              <a:rPr lang="pl-PL" sz="3000" dirty="0" err="1">
                <a:solidFill>
                  <a:schemeClr val="tx1"/>
                </a:solidFill>
              </a:rPr>
              <a:t>can</a:t>
            </a:r>
            <a:r>
              <a:rPr lang="pl-PL" sz="3000" dirty="0">
                <a:solidFill>
                  <a:schemeClr val="tx1"/>
                </a:solidFill>
              </a:rPr>
              <a:t> no </a:t>
            </a:r>
            <a:r>
              <a:rPr lang="pl-PL" sz="3000" dirty="0" err="1">
                <a:solidFill>
                  <a:schemeClr val="tx1"/>
                </a:solidFill>
              </a:rPr>
              <a:t>longer</a:t>
            </a:r>
            <a:r>
              <a:rPr lang="pl-PL" sz="3000" dirty="0">
                <a:solidFill>
                  <a:schemeClr val="tx1"/>
                </a:solidFill>
              </a:rPr>
              <a:t> </a:t>
            </a:r>
            <a:r>
              <a:rPr lang="pl-PL" sz="3000" dirty="0" err="1">
                <a:solidFill>
                  <a:schemeClr val="tx1"/>
                </a:solidFill>
              </a:rPr>
              <a:t>support</a:t>
            </a:r>
            <a:r>
              <a:rPr lang="pl-PL" sz="3000" dirty="0">
                <a:solidFill>
                  <a:schemeClr val="tx1"/>
                </a:solidFill>
              </a:rPr>
              <a:t> </a:t>
            </a:r>
            <a:r>
              <a:rPr lang="pl-PL" sz="3000" dirty="0" err="1">
                <a:solidFill>
                  <a:schemeClr val="tx1"/>
                </a:solidFill>
              </a:rPr>
              <a:t>you</a:t>
            </a:r>
            <a:r>
              <a:rPr lang="pl-PL" sz="3000" dirty="0">
                <a:solidFill>
                  <a:schemeClr val="tx1"/>
                </a:solidFill>
              </a:rPr>
              <a:t> </a:t>
            </a:r>
            <a:r>
              <a:rPr lang="en-US" sz="3000" dirty="0">
                <a:solidFill>
                  <a:schemeClr val="tx1"/>
                </a:solidFill>
              </a:rPr>
              <a:t>-</a:t>
            </a:r>
            <a:r>
              <a:rPr lang="pl-PL" sz="3000" dirty="0">
                <a:solidFill>
                  <a:schemeClr val="tx1"/>
                </a:solidFill>
              </a:rPr>
              <a:t> </a:t>
            </a:r>
            <a:r>
              <a:rPr lang="en-US" sz="3000" dirty="0">
                <a:solidFill>
                  <a:schemeClr val="tx1"/>
                </a:solidFill>
              </a:rPr>
              <a:t>when there is no plan for the future</a:t>
            </a:r>
            <a:r>
              <a:rPr lang="pl-PL" sz="3000" dirty="0">
                <a:solidFill>
                  <a:schemeClr val="tx1"/>
                </a:solidFill>
              </a:rPr>
              <a:t> </a:t>
            </a:r>
            <a:r>
              <a:rPr lang="en-US" sz="3000" dirty="0">
                <a:solidFill>
                  <a:schemeClr val="tx1"/>
                </a:solidFill>
              </a:rPr>
              <a:t>-</a:t>
            </a:r>
            <a:r>
              <a:rPr lang="pl-PL" sz="3000" dirty="0">
                <a:solidFill>
                  <a:schemeClr val="tx1"/>
                </a:solidFill>
              </a:rPr>
              <a:t> </a:t>
            </a:r>
            <a:r>
              <a:rPr lang="en-US" sz="3000" dirty="0">
                <a:solidFill>
                  <a:schemeClr val="tx1"/>
                </a:solidFill>
              </a:rPr>
              <a:t>a person with intellectual disabilities is most often transferred to </a:t>
            </a:r>
            <a:r>
              <a:rPr lang="pl-PL" sz="3000" dirty="0" err="1">
                <a:solidFill>
                  <a:schemeClr val="tx1"/>
                </a:solidFill>
              </a:rPr>
              <a:t>institutions</a:t>
            </a:r>
            <a:r>
              <a:rPr lang="pl-PL" sz="3000" dirty="0">
                <a:solidFill>
                  <a:schemeClr val="tx1"/>
                </a:solidFill>
              </a:rPr>
              <a:t> </a:t>
            </a:r>
            <a:br>
              <a:rPr lang="pl-PL" sz="3000" dirty="0">
                <a:solidFill>
                  <a:schemeClr val="tx1"/>
                </a:solidFill>
              </a:rPr>
            </a:br>
            <a:r>
              <a:rPr lang="en-US" sz="3000" dirty="0">
                <a:solidFill>
                  <a:schemeClr val="tx1"/>
                </a:solidFill>
              </a:rPr>
              <a:t>(lack of </a:t>
            </a:r>
            <a:r>
              <a:rPr lang="pl-PL" sz="3000" dirty="0" err="1">
                <a:solidFill>
                  <a:schemeClr val="tx1"/>
                </a:solidFill>
              </a:rPr>
              <a:t>individual</a:t>
            </a:r>
            <a:r>
              <a:rPr lang="pl-PL" sz="3000" dirty="0">
                <a:solidFill>
                  <a:schemeClr val="tx1"/>
                </a:solidFill>
              </a:rPr>
              <a:t> </a:t>
            </a:r>
            <a:r>
              <a:rPr lang="pl-PL" sz="3000" dirty="0" err="1">
                <a:solidFill>
                  <a:schemeClr val="tx1"/>
                </a:solidFill>
              </a:rPr>
              <a:t>support</a:t>
            </a:r>
            <a:r>
              <a:rPr lang="en-US" sz="3000" dirty="0">
                <a:solidFill>
                  <a:schemeClr val="tx1"/>
                </a:solidFill>
              </a:rPr>
              <a:t>, </a:t>
            </a:r>
            <a:r>
              <a:rPr lang="pl-PL" sz="3000" dirty="0" err="1">
                <a:solidFill>
                  <a:schemeClr val="tx1"/>
                </a:solidFill>
              </a:rPr>
              <a:t>vast</a:t>
            </a:r>
            <a:r>
              <a:rPr lang="pl-PL" sz="3000" dirty="0">
                <a:solidFill>
                  <a:schemeClr val="tx1"/>
                </a:solidFill>
              </a:rPr>
              <a:t> </a:t>
            </a:r>
            <a:r>
              <a:rPr lang="en-US" sz="3000" dirty="0">
                <a:solidFill>
                  <a:schemeClr val="tx1"/>
                </a:solidFill>
              </a:rPr>
              <a:t>impact on </a:t>
            </a:r>
            <a:r>
              <a:rPr lang="pl-PL" sz="3000" dirty="0" err="1">
                <a:solidFill>
                  <a:schemeClr val="tx1"/>
                </a:solidFill>
              </a:rPr>
              <a:t>quality</a:t>
            </a:r>
            <a:r>
              <a:rPr lang="pl-PL" sz="3000" dirty="0">
                <a:solidFill>
                  <a:schemeClr val="tx1"/>
                </a:solidFill>
              </a:rPr>
              <a:t> of life</a:t>
            </a:r>
            <a:r>
              <a:rPr lang="en-US" sz="3000" dirty="0">
                <a:solidFill>
                  <a:schemeClr val="tx1"/>
                </a:solidFill>
              </a:rPr>
              <a:t>)</a:t>
            </a:r>
            <a:endParaRPr lang="pl-PL" sz="3000" dirty="0">
              <a:solidFill>
                <a:schemeClr val="tx1"/>
              </a:solidFill>
            </a:endParaRPr>
          </a:p>
          <a:p>
            <a:pPr marL="1165083" lvl="1" indent="-616809" algn="l">
              <a:buFont typeface="Arial" pitchFamily="34" charset="0"/>
              <a:buChar char="•"/>
            </a:pPr>
            <a:r>
              <a:rPr lang="en-US" sz="2600" dirty="0">
                <a:solidFill>
                  <a:schemeClr val="tx1"/>
                </a:solidFill>
              </a:rPr>
              <a:t>&gt; &gt; Deterioration of quality of life, shock, sadness, </a:t>
            </a:r>
            <a:r>
              <a:rPr lang="en-US" sz="2600" dirty="0" err="1">
                <a:solidFill>
                  <a:schemeClr val="tx1"/>
                </a:solidFill>
              </a:rPr>
              <a:t>isolatio</a:t>
            </a:r>
            <a:r>
              <a:rPr lang="pl-PL" sz="2600" dirty="0">
                <a:solidFill>
                  <a:schemeClr val="tx1"/>
                </a:solidFill>
              </a:rPr>
              <a:t>n</a:t>
            </a:r>
          </a:p>
        </p:txBody>
      </p:sp>
      <p:sp>
        <p:nvSpPr>
          <p:cNvPr id="4" name="TextShape 3"/>
          <p:cNvSpPr txBox="1"/>
          <p:nvPr/>
        </p:nvSpPr>
        <p:spPr>
          <a:xfrm>
            <a:off x="610198" y="278416"/>
            <a:ext cx="10983113" cy="1166213"/>
          </a:xfrm>
          <a:prstGeom prst="rect">
            <a:avLst/>
          </a:prstGeom>
          <a:noFill/>
          <a:ln>
            <a:noFill/>
          </a:ln>
        </p:spPr>
        <p:txBody>
          <a:bodyPr lIns="0" tIns="0" rIns="0" bIns="0" anchor="ctr"/>
          <a:lstStyle/>
          <a:p>
            <a:pPr algn="ctr"/>
            <a:r>
              <a:rPr lang="pl-PL" sz="5300" dirty="0" err="1">
                <a:solidFill>
                  <a:schemeClr val="tx2">
                    <a:lumMod val="60000"/>
                    <a:lumOff val="40000"/>
                  </a:schemeClr>
                </a:solidFill>
              </a:rPr>
              <a:t>Situation</a:t>
            </a:r>
            <a:r>
              <a:rPr lang="pl-PL" sz="5300" dirty="0">
                <a:solidFill>
                  <a:schemeClr val="tx2">
                    <a:lumMod val="60000"/>
                    <a:lumOff val="40000"/>
                  </a:schemeClr>
                </a:solidFill>
              </a:rPr>
              <a:t> of </a:t>
            </a:r>
            <a:r>
              <a:rPr lang="pl-PL" sz="5300" dirty="0" err="1">
                <a:solidFill>
                  <a:schemeClr val="tx2">
                    <a:lumMod val="60000"/>
                    <a:lumOff val="40000"/>
                  </a:schemeClr>
                </a:solidFill>
              </a:rPr>
              <a:t>persons</a:t>
            </a:r>
            <a:r>
              <a:rPr lang="pl-PL" sz="5300" dirty="0">
                <a:solidFill>
                  <a:schemeClr val="tx2">
                    <a:lumMod val="60000"/>
                    <a:lumOff val="40000"/>
                  </a:schemeClr>
                </a:solidFill>
              </a:rPr>
              <a:t> with </a:t>
            </a:r>
            <a:r>
              <a:rPr lang="pl-PL" sz="5300" dirty="0" err="1">
                <a:solidFill>
                  <a:schemeClr val="tx2">
                    <a:lumMod val="60000"/>
                    <a:lumOff val="40000"/>
                  </a:schemeClr>
                </a:solidFill>
              </a:rPr>
              <a:t>intellectual</a:t>
            </a:r>
            <a:r>
              <a:rPr lang="pl-PL" sz="5300" dirty="0">
                <a:solidFill>
                  <a:schemeClr val="tx2">
                    <a:lumMod val="60000"/>
                    <a:lumOff val="40000"/>
                  </a:schemeClr>
                </a:solidFill>
              </a:rPr>
              <a:t> disability in Poland</a:t>
            </a:r>
            <a:endParaRPr dirty="0">
              <a:solidFill>
                <a:schemeClr val="tx2">
                  <a:lumMod val="60000"/>
                  <a:lumOff val="40000"/>
                </a:schemeClr>
              </a:solidFill>
            </a:endParaRPr>
          </a:p>
        </p:txBody>
      </p:sp>
    </p:spTree>
    <p:extLst>
      <p:ext uri="{BB962C8B-B14F-4D97-AF65-F5344CB8AC3E}">
        <p14:creationId xmlns:p14="http://schemas.microsoft.com/office/powerpoint/2010/main" val="104968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3"/>
          <p:cNvSpPr txBox="1"/>
          <p:nvPr/>
        </p:nvSpPr>
        <p:spPr>
          <a:xfrm>
            <a:off x="0" y="324148"/>
            <a:ext cx="12204699" cy="1166213"/>
          </a:xfrm>
          <a:prstGeom prst="rect">
            <a:avLst/>
          </a:prstGeom>
          <a:noFill/>
          <a:ln>
            <a:noFill/>
          </a:ln>
        </p:spPr>
        <p:txBody>
          <a:bodyPr lIns="0" tIns="0" rIns="0" bIns="0" anchor="ctr"/>
          <a:lstStyle/>
          <a:p>
            <a:pPr algn="ctr"/>
            <a:r>
              <a:rPr lang="pl-PL" sz="4000" dirty="0">
                <a:solidFill>
                  <a:schemeClr val="tx2">
                    <a:lumMod val="60000"/>
                    <a:lumOff val="40000"/>
                  </a:schemeClr>
                </a:solidFill>
              </a:rPr>
              <a:t>Community</a:t>
            </a:r>
            <a:r>
              <a:rPr lang="en-US" sz="4000" dirty="0">
                <a:solidFill>
                  <a:schemeClr val="tx2">
                    <a:lumMod val="60000"/>
                    <a:lumOff val="40000"/>
                  </a:schemeClr>
                </a:solidFill>
              </a:rPr>
              <a:t> support Model </a:t>
            </a:r>
            <a:r>
              <a:rPr lang="pl-PL" sz="4000" dirty="0">
                <a:solidFill>
                  <a:schemeClr val="tx2">
                    <a:lumMod val="60000"/>
                    <a:lumOff val="40000"/>
                  </a:schemeClr>
                </a:solidFill>
              </a:rPr>
              <a:t>- </a:t>
            </a:r>
            <a:r>
              <a:rPr lang="pl-PL" sz="4000" dirty="0" err="1">
                <a:solidFill>
                  <a:schemeClr val="tx2">
                    <a:lumMod val="60000"/>
                    <a:lumOff val="40000"/>
                  </a:schemeClr>
                </a:solidFill>
              </a:rPr>
              <a:t>Circles</a:t>
            </a:r>
            <a:r>
              <a:rPr lang="pl-PL" sz="4000" dirty="0">
                <a:solidFill>
                  <a:schemeClr val="tx2">
                    <a:lumMod val="60000"/>
                    <a:lumOff val="40000"/>
                  </a:schemeClr>
                </a:solidFill>
              </a:rPr>
              <a:t> of </a:t>
            </a:r>
            <a:r>
              <a:rPr lang="pl-PL" sz="4000" dirty="0" err="1">
                <a:solidFill>
                  <a:schemeClr val="tx2">
                    <a:lumMod val="60000"/>
                    <a:lumOff val="40000"/>
                  </a:schemeClr>
                </a:solidFill>
              </a:rPr>
              <a:t>support</a:t>
            </a:r>
            <a:r>
              <a:rPr lang="en-US" sz="4000" dirty="0">
                <a:solidFill>
                  <a:schemeClr val="tx2">
                    <a:lumMod val="60000"/>
                    <a:lumOff val="40000"/>
                  </a:schemeClr>
                </a:solidFill>
              </a:rPr>
              <a:t>
</a:t>
            </a:r>
            <a:endParaRPr sz="4000" dirty="0">
              <a:solidFill>
                <a:schemeClr val="tx2">
                  <a:lumMod val="60000"/>
                  <a:lumOff val="40000"/>
                </a:schemeClr>
              </a:solidFill>
            </a:endParaRPr>
          </a:p>
        </p:txBody>
      </p:sp>
      <p:sp>
        <p:nvSpPr>
          <p:cNvPr id="5" name="Content Placeholder 2"/>
          <p:cNvSpPr txBox="1">
            <a:spLocks/>
          </p:cNvSpPr>
          <p:nvPr/>
        </p:nvSpPr>
        <p:spPr>
          <a:xfrm>
            <a:off x="845765" y="1404268"/>
            <a:ext cx="10297145" cy="6044161"/>
          </a:xfrm>
          <a:prstGeom prst="rect">
            <a:avLst/>
          </a:prstGeom>
        </p:spPr>
        <p:txBody>
          <a:bodyPr vert="horz" lIns="91440" tIns="45720" rIns="91440" bIns="45720" rtlCol="0">
            <a:noAutofit/>
          </a:bodyPr>
          <a:lstStyle>
            <a:lvl1pPr marL="0" indent="0" algn="l" defTabSz="914400" rtl="0" eaLnBrk="1" latinLnBrk="0" hangingPunct="1">
              <a:spcBef>
                <a:spcPts val="1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60375" indent="-169863"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741363" indent="-173038" algn="l" defTabSz="914400" rtl="0" eaLnBrk="1" latinLnBrk="0" hangingPunct="1">
              <a:spcBef>
                <a:spcPct val="20000"/>
              </a:spcBef>
              <a:buClr>
                <a:srgbClr val="FEA20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030288" indent="-169863" algn="l" defTabSz="914400" rtl="0" eaLnBrk="1" latinLnBrk="0" hangingPunct="1">
              <a:spcBef>
                <a:spcPct val="20000"/>
              </a:spcBef>
              <a:buClr>
                <a:srgbClr val="FEA202"/>
              </a:buClr>
              <a:buFont typeface="Calibri Light" panose="020F03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374775" indent="0" algn="l" defTabSz="914400" rtl="0" eaLnBrk="1" latinLnBrk="0" hangingPunct="1">
              <a:spcBef>
                <a:spcPct val="20000"/>
              </a:spcBef>
              <a:buFont typeface="Arial" panose="020B0604020202020204" pitchFamily="34" charset="0"/>
              <a:buNone/>
              <a:defRPr sz="14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mn-lt"/>
              </a:rPr>
              <a:t>Enabling a person with </a:t>
            </a:r>
            <a:r>
              <a:rPr lang="pl-PL" sz="2800" dirty="0">
                <a:latin typeface="+mn-lt"/>
              </a:rPr>
              <a:t>a </a:t>
            </a:r>
            <a:r>
              <a:rPr lang="en-US" sz="2800" dirty="0" err="1">
                <a:latin typeface="+mn-lt"/>
              </a:rPr>
              <a:t>disabili</a:t>
            </a:r>
            <a:r>
              <a:rPr lang="pl-PL" sz="2800" dirty="0">
                <a:latin typeface="+mn-lt"/>
              </a:rPr>
              <a:t>ty</a:t>
            </a:r>
            <a:r>
              <a:rPr lang="en-US" sz="2800" dirty="0">
                <a:latin typeface="+mn-lt"/>
              </a:rPr>
              <a:t> to function properly in </a:t>
            </a:r>
            <a:r>
              <a:rPr lang="pl-PL" sz="2800" dirty="0" err="1">
                <a:latin typeface="+mn-lt"/>
              </a:rPr>
              <a:t>his</a:t>
            </a:r>
            <a:r>
              <a:rPr lang="pl-PL" sz="2800" dirty="0">
                <a:latin typeface="+mn-lt"/>
              </a:rPr>
              <a:t>/</a:t>
            </a:r>
            <a:r>
              <a:rPr lang="pl-PL" sz="2800" dirty="0" err="1">
                <a:latin typeface="+mn-lt"/>
              </a:rPr>
              <a:t>her</a:t>
            </a:r>
            <a:r>
              <a:rPr lang="en-US" sz="2800" dirty="0">
                <a:latin typeface="+mn-lt"/>
              </a:rPr>
              <a:t> existing </a:t>
            </a:r>
            <a:r>
              <a:rPr lang="pl-PL" sz="2800" dirty="0">
                <a:latin typeface="+mn-lt"/>
              </a:rPr>
              <a:t>community</a:t>
            </a:r>
            <a:r>
              <a:rPr lang="en-US" sz="2800" dirty="0">
                <a:latin typeface="+mn-lt"/>
              </a:rPr>
              <a:t> and improve the quality of life
Broadening the group of people involved in the support of a person with disabilities in her</a:t>
            </a:r>
            <a:r>
              <a:rPr lang="pl-PL" sz="2800" dirty="0">
                <a:latin typeface="+mn-lt"/>
              </a:rPr>
              <a:t> community</a:t>
            </a:r>
            <a:r>
              <a:rPr lang="en-US" sz="2800" dirty="0">
                <a:latin typeface="+mn-lt"/>
              </a:rPr>
              <a:t>
</a:t>
            </a:r>
            <a:r>
              <a:rPr lang="pl-PL" sz="2800" dirty="0" err="1">
                <a:latin typeface="+mn-lt"/>
              </a:rPr>
              <a:t>Give</a:t>
            </a:r>
            <a:r>
              <a:rPr lang="pl-PL" sz="2800" dirty="0">
                <a:latin typeface="+mn-lt"/>
              </a:rPr>
              <a:t> s</a:t>
            </a:r>
            <a:r>
              <a:rPr lang="en-US" sz="2800" dirty="0">
                <a:latin typeface="+mn-lt"/>
              </a:rPr>
              <a:t>kills</a:t>
            </a:r>
            <a:r>
              <a:rPr lang="pl-PL" sz="2800" dirty="0">
                <a:latin typeface="+mn-lt"/>
              </a:rPr>
              <a:t>/</a:t>
            </a:r>
            <a:r>
              <a:rPr lang="en-US" sz="2800" dirty="0">
                <a:latin typeface="+mn-lt"/>
              </a:rPr>
              <a:t>education </a:t>
            </a:r>
            <a:r>
              <a:rPr lang="pl-PL" sz="2800" dirty="0">
                <a:latin typeface="+mn-lt"/>
              </a:rPr>
              <a:t>for</a:t>
            </a:r>
            <a:r>
              <a:rPr lang="en-US" sz="2800" dirty="0">
                <a:latin typeface="+mn-lt"/>
              </a:rPr>
              <a:t> a person with disabilities to function independently (as far as possible)
Develop legal, housing, financial, health </a:t>
            </a:r>
            <a:r>
              <a:rPr lang="pl-PL" sz="2800" dirty="0">
                <a:latin typeface="+mn-lt"/>
              </a:rPr>
              <a:t>s</a:t>
            </a:r>
            <a:r>
              <a:rPr lang="en-US" sz="2800" dirty="0" err="1">
                <a:latin typeface="+mn-lt"/>
              </a:rPr>
              <a:t>olutions</a:t>
            </a:r>
            <a:r>
              <a:rPr lang="en-US" sz="2800" dirty="0">
                <a:latin typeface="+mn-lt"/>
              </a:rPr>
              <a:t> 
Maintaining the quality of life of a person with disabilities after losing their closest </a:t>
            </a:r>
            <a:r>
              <a:rPr lang="pl-PL" sz="2800" dirty="0" err="1">
                <a:latin typeface="+mn-lt"/>
              </a:rPr>
              <a:t>relatives</a:t>
            </a:r>
            <a:r>
              <a:rPr lang="en-US" sz="2800" dirty="0">
                <a:latin typeface="+mn-lt"/>
              </a:rPr>
              <a:t>
</a:t>
            </a:r>
            <a:endParaRPr lang="pl-PL" sz="2800" dirty="0">
              <a:latin typeface="+mn-lt"/>
            </a:endParaRPr>
          </a:p>
        </p:txBody>
      </p:sp>
    </p:spTree>
    <p:extLst>
      <p:ext uri="{BB962C8B-B14F-4D97-AF65-F5344CB8AC3E}">
        <p14:creationId xmlns:p14="http://schemas.microsoft.com/office/powerpoint/2010/main" val="1049684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168B3EBDCB5A4BBB83A9A3BCA300D4" ma:contentTypeVersion="10" ma:contentTypeDescription="Create a new document." ma:contentTypeScope="" ma:versionID="bb49e64cca39a3cdb59fd2f02bd7727a">
  <xsd:schema xmlns:xsd="http://www.w3.org/2001/XMLSchema" xmlns:xs="http://www.w3.org/2001/XMLSchema" xmlns:p="http://schemas.microsoft.com/office/2006/metadata/properties" xmlns:ns2="e64a528b-f3bd-4a9a-86df-61b81d7e8287" xmlns:ns3="eb106d1f-5234-4220-9f34-74f5cd721b8e" targetNamespace="http://schemas.microsoft.com/office/2006/metadata/properties" ma:root="true" ma:fieldsID="df08ce67958f6a68fe166ceab3154dce" ns2:_="" ns3:_="">
    <xsd:import namespace="e64a528b-f3bd-4a9a-86df-61b81d7e8287"/>
    <xsd:import namespace="eb106d1f-5234-4220-9f34-74f5cd721b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a528b-f3bd-4a9a-86df-61b81d7e828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106d1f-5234-4220-9f34-74f5cd721b8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E46B9A-E983-40DB-B5C2-0A704B107B40}"/>
</file>

<file path=customXml/itemProps2.xml><?xml version="1.0" encoding="utf-8"?>
<ds:datastoreItem xmlns:ds="http://schemas.openxmlformats.org/officeDocument/2006/customXml" ds:itemID="{2E97F69F-54E8-48C9-8A0A-29015A1D5596}"/>
</file>

<file path=customXml/itemProps3.xml><?xml version="1.0" encoding="utf-8"?>
<ds:datastoreItem xmlns:ds="http://schemas.openxmlformats.org/officeDocument/2006/customXml" ds:itemID="{403EF524-E7FC-43D3-8C31-BA30BD4351CE}"/>
</file>

<file path=docProps/app.xml><?xml version="1.0" encoding="utf-8"?>
<Properties xmlns="http://schemas.openxmlformats.org/officeDocument/2006/extended-properties" xmlns:vt="http://schemas.openxmlformats.org/officeDocument/2006/docPropsVTypes">
  <TotalTime>2234</TotalTime>
  <Words>736</Words>
  <Application>Microsoft Office PowerPoint</Application>
  <PresentationFormat>Niestandardowy</PresentationFormat>
  <Paragraphs>104</Paragraphs>
  <Slides>36</Slides>
  <Notes>5</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1</vt:i4>
      </vt:variant>
      <vt:variant>
        <vt:lpstr>Tytuły slajdów</vt:lpstr>
      </vt:variant>
      <vt:variant>
        <vt:i4>36</vt:i4>
      </vt:variant>
    </vt:vector>
  </HeadingPairs>
  <TitlesOfParts>
    <vt:vector size="40" baseType="lpstr">
      <vt:lpstr>Arial</vt:lpstr>
      <vt:lpstr>Calibri</vt:lpstr>
      <vt:lpstr>Office Theme</vt:lpstr>
      <vt:lpstr>think-cell Slide</vt:lpstr>
      <vt:lpstr>Prezentacja programu PowerPoint</vt:lpstr>
      <vt:lpstr>Prezentacja programu PowerPoint</vt:lpstr>
      <vt:lpstr>Prezentacja programu PowerPoint</vt:lpstr>
      <vt:lpstr>Prezentacja programu PowerPoint</vt:lpstr>
      <vt:lpstr>UN Convention on the rights of persons with Disabilities in Poland</vt:lpstr>
      <vt:lpstr>Circle of support?</vt:lpstr>
      <vt:lpstr>Circles of relations</vt:lpstr>
      <vt:lpstr>Prezentacja programu PowerPoint</vt:lpstr>
      <vt:lpstr>Prezentacja programu PowerPoint</vt:lpstr>
      <vt:lpstr>Prezentacja programu PowerPoint</vt:lpstr>
      <vt:lpstr>Circles of support</vt:lpstr>
      <vt:lpstr>Circles of support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Problems and how to cope with them</vt:lpstr>
      <vt:lpstr>Persons for circles, friendly places</vt:lpstr>
      <vt:lpstr>Prezentacja programu PowerPoint</vt:lpstr>
      <vt:lpstr>Prezentacja programu PowerPoint</vt:lpstr>
      <vt:lpstr>Key conditions for the creation of operating circles and development of Community support in Poland 
</vt:lpstr>
      <vt:lpstr>Questions?</vt:lpstr>
      <vt:lpstr>Questions for discussions</vt:lpstr>
      <vt:lpstr>Do Circles of support work in your country?</vt:lpstr>
      <vt:lpstr>Would Circles of support be helpful in your life/work/community?</vt:lpstr>
      <vt:lpstr>Would Circles of support be helpful in your country?</vt:lpstr>
      <vt:lpstr>How to achieve financial security  (as a/for a person with ID)?</vt:lpstr>
      <vt:lpstr>How to achieve social inclusion?</vt:lpstr>
      <vt:lpstr>How to start work on a Circle of support?</vt:lpstr>
      <vt:lpstr>Thank you for your attention!</vt:lpstr>
      <vt:lpstr>Prezentacja programu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Ania</dc:creator>
  <cp:lastModifiedBy>Adam Zawisny</cp:lastModifiedBy>
  <cp:revision>206</cp:revision>
  <cp:lastPrinted>2019-01-17T03:07:41Z</cp:lastPrinted>
  <dcterms:created xsi:type="dcterms:W3CDTF">2018-12-01T20:00:35Z</dcterms:created>
  <dcterms:modified xsi:type="dcterms:W3CDTF">2019-06-06T09:27:23Z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0x01010075168B3EBDCB5A4BBB83A9A3BCA300D4</vt:lpwstr>
  </property>
</Properties>
</file>