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71" r:id="rId3"/>
    <p:sldId id="273" r:id="rId4"/>
    <p:sldId id="264" r:id="rId5"/>
    <p:sldId id="265" r:id="rId6"/>
    <p:sldId id="266" r:id="rId7"/>
    <p:sldId id="267" r:id="rId8"/>
    <p:sldId id="268" r:id="rId9"/>
    <p:sldId id="269" r:id="rId10"/>
    <p:sldId id="270" r:id="rId11"/>
    <p:sldId id="262" r:id="rId12"/>
    <p:sldId id="258" r:id="rId13"/>
    <p:sldId id="263"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94643"/>
  </p:normalViewPr>
  <p:slideViewPr>
    <p:cSldViewPr snapToGrid="0" snapToObjects="1">
      <p:cViewPr varScale="1">
        <p:scale>
          <a:sx n="116" d="100"/>
          <a:sy n="116" d="100"/>
        </p:scale>
        <p:origin x="19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customXml" Target="../customXml/item1.xml"/><Relationship Id="rId12" Type="http://schemas.openxmlformats.org/officeDocument/2006/relationships/slide" Target="slides/slide11.xml"/><Relationship Id="rId17" Type="http://schemas.openxmlformats.org/officeDocument/2006/relationships/presProps" Target="presProps.xml"/><Relationship Id="rId7" Type="http://schemas.openxmlformats.org/officeDocument/2006/relationships/slide" Target="slides/slide6.xml"/><Relationship Id="rId20" Type="http://schemas.openxmlformats.org/officeDocument/2006/relationships/tableStyles" Target="tableStyles.xml"/><Relationship Id="rId16" Type="http://schemas.openxmlformats.org/officeDocument/2006/relationships/notesMaster" Target="notesMasters/notesMaster1.xml"/><Relationship Id="rId2" Type="http://schemas.openxmlformats.org/officeDocument/2006/relationships/slide" Target="slides/slide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5" Type="http://schemas.openxmlformats.org/officeDocument/2006/relationships/slide" Target="slides/slide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9" Type="http://schemas.openxmlformats.org/officeDocument/2006/relationships/slide" Target="slides/slide8.xml"/><Relationship Id="rId14" Type="http://schemas.openxmlformats.org/officeDocument/2006/relationships/slide" Target="slides/slide13.xml"/><Relationship Id="rId4" Type="http://schemas.openxmlformats.org/officeDocument/2006/relationships/slide" Target="slides/slide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A55EA0-8F4F-8F4A-895E-472DED98EF10}" type="datetimeFigureOut">
              <a:rPr lang="en-US" smtClean="0"/>
              <a:t>6/2/19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E2A6B3-C043-6346-846D-D52AE18E8078}" type="slidenum">
              <a:rPr lang="en-US" smtClean="0"/>
              <a:t>‹#›</a:t>
            </a:fld>
            <a:endParaRPr lang="en-US"/>
          </a:p>
        </p:txBody>
      </p:sp>
    </p:spTree>
    <p:extLst>
      <p:ext uri="{BB962C8B-B14F-4D97-AF65-F5344CB8AC3E}">
        <p14:creationId xmlns:p14="http://schemas.microsoft.com/office/powerpoint/2010/main" val="172565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ea typeface="ＭＳ Ｐゴシック" charset="-128"/>
              </a:rPr>
              <a:t>Article 12 to the UN Convention is based on two propositions. First, that everyone has legal capacity in all areas of life. This is not linked to type or severity of disability. </a:t>
            </a:r>
            <a:endParaRPr lang="en-US" altLang="en-US" dirty="0">
              <a:ea typeface="ＭＳ Ｐゴシック" charset="-128"/>
            </a:endParaRPr>
          </a:p>
        </p:txBody>
      </p:sp>
    </p:spTree>
    <p:extLst>
      <p:ext uri="{BB962C8B-B14F-4D97-AF65-F5344CB8AC3E}">
        <p14:creationId xmlns:p14="http://schemas.microsoft.com/office/powerpoint/2010/main" val="29473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8E27C3-9A56-0C4D-8C84-E759A799D33B}" type="datetimeFigureOut">
              <a:rPr lang="en-US" smtClean="0"/>
              <a:t>6/2/19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178176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E27C3-9A56-0C4D-8C84-E759A799D33B}" type="datetimeFigureOut">
              <a:rPr lang="en-US" smtClean="0"/>
              <a:t>6/2/19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1348465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E27C3-9A56-0C4D-8C84-E759A799D33B}" type="datetimeFigureOut">
              <a:rPr lang="en-US" smtClean="0"/>
              <a:t>6/2/19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1264277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E27C3-9A56-0C4D-8C84-E759A799D33B}" type="datetimeFigureOut">
              <a:rPr lang="en-US" smtClean="0"/>
              <a:t>6/2/19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162956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8E27C3-9A56-0C4D-8C84-E759A799D33B}" type="datetimeFigureOut">
              <a:rPr lang="en-US" smtClean="0"/>
              <a:t>6/2/19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7215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8E27C3-9A56-0C4D-8C84-E759A799D33B}" type="datetimeFigureOut">
              <a:rPr lang="en-US" smtClean="0"/>
              <a:t>6/2/19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1551653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8E27C3-9A56-0C4D-8C84-E759A799D33B}" type="datetimeFigureOut">
              <a:rPr lang="en-US" smtClean="0"/>
              <a:t>6/2/19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1738297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8E27C3-9A56-0C4D-8C84-E759A799D33B}" type="datetimeFigureOut">
              <a:rPr lang="en-US" smtClean="0"/>
              <a:t>6/2/19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119996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8E27C3-9A56-0C4D-8C84-E759A799D33B}" type="datetimeFigureOut">
              <a:rPr lang="en-US" smtClean="0"/>
              <a:t>6/2/19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717194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E27C3-9A56-0C4D-8C84-E759A799D33B}" type="datetimeFigureOut">
              <a:rPr lang="en-US" smtClean="0"/>
              <a:t>6/2/19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62637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E27C3-9A56-0C4D-8C84-E759A799D33B}" type="datetimeFigureOut">
              <a:rPr lang="en-US" smtClean="0"/>
              <a:t>6/2/19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695D59-CA29-7D4D-88A0-6D2546C02506}" type="slidenum">
              <a:rPr lang="en-US" smtClean="0"/>
              <a:t>‹#›</a:t>
            </a:fld>
            <a:endParaRPr lang="en-US"/>
          </a:p>
        </p:txBody>
      </p:sp>
    </p:spTree>
    <p:extLst>
      <p:ext uri="{BB962C8B-B14F-4D97-AF65-F5344CB8AC3E}">
        <p14:creationId xmlns:p14="http://schemas.microsoft.com/office/powerpoint/2010/main" val="4806351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E27C3-9A56-0C4D-8C84-E759A799D33B}" type="datetimeFigureOut">
              <a:rPr lang="en-US" smtClean="0"/>
              <a:t>6/2/19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95D59-CA29-7D4D-88A0-6D2546C02506}" type="slidenum">
              <a:rPr lang="en-US" smtClean="0"/>
              <a:t>‹#›</a:t>
            </a:fld>
            <a:endParaRPr lang="en-US"/>
          </a:p>
        </p:txBody>
      </p:sp>
    </p:spTree>
    <p:extLst>
      <p:ext uri="{BB962C8B-B14F-4D97-AF65-F5344CB8AC3E}">
        <p14:creationId xmlns:p14="http://schemas.microsoft.com/office/powerpoint/2010/main" val="1103299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62699"/>
            <a:ext cx="9144000" cy="1747264"/>
          </a:xfrm>
        </p:spPr>
        <p:txBody>
          <a:bodyPr>
            <a:normAutofit/>
          </a:bodyPr>
          <a:lstStyle/>
          <a:p>
            <a:r>
              <a:rPr lang="en-US" sz="4000" dirty="0"/>
              <a:t>UN Convention on the Rights of Persons</a:t>
            </a:r>
            <a:br>
              <a:rPr lang="en-US" sz="4000" dirty="0"/>
            </a:br>
            <a:r>
              <a:rPr lang="en-US" sz="4000" dirty="0"/>
              <a:t>with Disabilities and Social Assistance for</a:t>
            </a:r>
            <a:br>
              <a:rPr lang="en-US" sz="4000" dirty="0"/>
            </a:br>
            <a:r>
              <a:rPr lang="en-US" sz="4000" dirty="0"/>
              <a:t>Persons with Intellectual Disabilities</a:t>
            </a:r>
          </a:p>
        </p:txBody>
      </p:sp>
      <p:sp>
        <p:nvSpPr>
          <p:cNvPr id="3" name="Subtitle 2"/>
          <p:cNvSpPr>
            <a:spLocks noGrp="1"/>
          </p:cNvSpPr>
          <p:nvPr>
            <p:ph type="subTitle" idx="1"/>
          </p:nvPr>
        </p:nvSpPr>
        <p:spPr/>
        <p:txBody>
          <a:bodyPr/>
          <a:lstStyle/>
          <a:p>
            <a:r>
              <a:rPr lang="en-US" dirty="0" err="1" smtClean="0"/>
              <a:t>Dovilė</a:t>
            </a:r>
            <a:r>
              <a:rPr lang="en-US" dirty="0" smtClean="0"/>
              <a:t> </a:t>
            </a:r>
            <a:r>
              <a:rPr lang="en-US" dirty="0" err="1" smtClean="0"/>
              <a:t>Juodkaitė</a:t>
            </a:r>
            <a:endParaRPr lang="en-US" dirty="0" smtClean="0"/>
          </a:p>
          <a:p>
            <a:r>
              <a:rPr lang="en-US" dirty="0" smtClean="0"/>
              <a:t>Inclusion Europe conference, Vilnius</a:t>
            </a:r>
          </a:p>
          <a:p>
            <a:r>
              <a:rPr lang="en-US" dirty="0" smtClean="0"/>
              <a:t>6 June, 2019</a:t>
            </a:r>
            <a:endParaRPr lang="en-US" dirty="0"/>
          </a:p>
        </p:txBody>
      </p:sp>
    </p:spTree>
    <p:extLst>
      <p:ext uri="{BB962C8B-B14F-4D97-AF65-F5344CB8AC3E}">
        <p14:creationId xmlns:p14="http://schemas.microsoft.com/office/powerpoint/2010/main" val="1566430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1981200" y="274638"/>
            <a:ext cx="8229600" cy="901700"/>
          </a:xfrm>
        </p:spPr>
        <p:txBody>
          <a:bodyPr/>
          <a:lstStyle/>
          <a:p>
            <a:r>
              <a:rPr lang="en-US" dirty="0" smtClean="0"/>
              <a:t>Conclusions</a:t>
            </a:r>
            <a:endParaRPr lang="lt-LT" dirty="0"/>
          </a:p>
        </p:txBody>
      </p:sp>
      <p:sp>
        <p:nvSpPr>
          <p:cNvPr id="108547" name="Rectangle 3"/>
          <p:cNvSpPr>
            <a:spLocks noGrp="1" noChangeArrowheads="1"/>
          </p:cNvSpPr>
          <p:nvPr>
            <p:ph type="body" idx="1"/>
          </p:nvPr>
        </p:nvSpPr>
        <p:spPr>
          <a:xfrm>
            <a:off x="849085" y="1295400"/>
            <a:ext cx="10384971" cy="4941888"/>
          </a:xfrm>
        </p:spPr>
        <p:txBody>
          <a:bodyPr>
            <a:normAutofit/>
          </a:bodyPr>
          <a:lstStyle/>
          <a:p>
            <a:pPr>
              <a:lnSpc>
                <a:spcPct val="80000"/>
              </a:lnSpc>
            </a:pPr>
            <a:r>
              <a:rPr lang="en-US" sz="2400" dirty="0"/>
              <a:t>Lithuanian review by the UN Committee:</a:t>
            </a:r>
            <a:endParaRPr lang="en-GB" b="1" dirty="0"/>
          </a:p>
          <a:p>
            <a:pPr lvl="0"/>
            <a:r>
              <a:rPr lang="en-GB" sz="2200" dirty="0"/>
              <a:t>The Committee is deeply concerned at the legal provisions permitting the denial or restriction of the legal capacity of persons with disabilities and thereby limiting their right to free and informed consent for treatment, right to marry, found a family, adopt and raise children. </a:t>
            </a:r>
            <a:endParaRPr lang="en-US" sz="2200" dirty="0"/>
          </a:p>
          <a:p>
            <a:r>
              <a:rPr lang="en-US" sz="2200" b="1" dirty="0"/>
              <a:t>A</a:t>
            </a:r>
            <a:r>
              <a:rPr lang="en-GB" sz="2200" b="1" dirty="0" err="1"/>
              <a:t>nd</a:t>
            </a:r>
            <a:r>
              <a:rPr lang="en-GB" sz="2200" b="1" dirty="0"/>
              <a:t> recommends to repeal laws, policies and practices permitting guardianship and trusteeship for adults with disabilities and replace regimes of substituted decision-making by supported decision making.</a:t>
            </a:r>
            <a:r>
              <a:rPr lang="en-US" sz="2200" dirty="0"/>
              <a:t> </a:t>
            </a:r>
            <a:endParaRPr lang="en-GB" sz="2200" b="1" dirty="0"/>
          </a:p>
          <a:p>
            <a:pPr>
              <a:lnSpc>
                <a:spcPct val="80000"/>
              </a:lnSpc>
            </a:pPr>
            <a:r>
              <a:rPr lang="en-GB" b="1" dirty="0"/>
              <a:t>Despite the fact that it was the biggest reform of Civil code, it failed to comply and meet CRPD art. 12 requirements.</a:t>
            </a:r>
          </a:p>
        </p:txBody>
      </p:sp>
    </p:spTree>
    <p:extLst>
      <p:ext uri="{BB962C8B-B14F-4D97-AF65-F5344CB8AC3E}">
        <p14:creationId xmlns:p14="http://schemas.microsoft.com/office/powerpoint/2010/main" val="1861806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lstStyle/>
          <a:p>
            <a:r>
              <a:rPr lang="en-US" dirty="0" smtClean="0"/>
              <a:t>Linkage of legal </a:t>
            </a:r>
            <a:r>
              <a:rPr lang="en-US" dirty="0" smtClean="0"/>
              <a:t>capacity </a:t>
            </a:r>
            <a:r>
              <a:rPr lang="en-US" dirty="0" smtClean="0"/>
              <a:t>to other rights</a:t>
            </a:r>
            <a:r>
              <a:rPr lang="en-US" dirty="0" smtClean="0"/>
              <a:t> </a:t>
            </a:r>
            <a:endParaRPr lang="en-US" dirty="0"/>
          </a:p>
        </p:txBody>
      </p:sp>
      <p:sp>
        <p:nvSpPr>
          <p:cNvPr id="3" name="Content Placeholder 2"/>
          <p:cNvSpPr>
            <a:spLocks noGrp="1"/>
          </p:cNvSpPr>
          <p:nvPr>
            <p:ph idx="1"/>
          </p:nvPr>
        </p:nvSpPr>
        <p:spPr>
          <a:xfrm>
            <a:off x="660400" y="1066800"/>
            <a:ext cx="10693400" cy="5110163"/>
          </a:xfrm>
        </p:spPr>
        <p:txBody>
          <a:bodyPr>
            <a:normAutofit/>
          </a:bodyPr>
          <a:lstStyle/>
          <a:p>
            <a:r>
              <a:rPr lang="fi-FI" dirty="0"/>
              <a:t>L</a:t>
            </a:r>
            <a:r>
              <a:rPr lang="fi-FI" dirty="0" smtClean="0"/>
              <a:t>egal </a:t>
            </a:r>
            <a:r>
              <a:rPr lang="fi-FI" dirty="0" err="1"/>
              <a:t>capacity</a:t>
            </a:r>
            <a:r>
              <a:rPr lang="fi-FI" dirty="0"/>
              <a:t> is a </a:t>
            </a:r>
            <a:r>
              <a:rPr lang="fi-FI" dirty="0" err="1"/>
              <a:t>crosscutting</a:t>
            </a:r>
            <a:r>
              <a:rPr lang="fi-FI" dirty="0"/>
              <a:t> </a:t>
            </a:r>
            <a:r>
              <a:rPr lang="fi-FI" dirty="0" err="1"/>
              <a:t>right</a:t>
            </a:r>
            <a:r>
              <a:rPr lang="fi-FI" dirty="0"/>
              <a:t> </a:t>
            </a:r>
            <a:r>
              <a:rPr lang="fi-FI" dirty="0" err="1"/>
              <a:t>which</a:t>
            </a:r>
            <a:r>
              <a:rPr lang="fi-FI" dirty="0"/>
              <a:t> is </a:t>
            </a:r>
            <a:r>
              <a:rPr lang="fi-FI" dirty="0" err="1"/>
              <a:t>closely</a:t>
            </a:r>
            <a:r>
              <a:rPr lang="fi-FI" dirty="0"/>
              <a:t> </a:t>
            </a:r>
            <a:r>
              <a:rPr lang="fi-FI" dirty="0" err="1"/>
              <a:t>linked</a:t>
            </a:r>
            <a:r>
              <a:rPr lang="fi-FI" dirty="0"/>
              <a:t> to </a:t>
            </a:r>
            <a:r>
              <a:rPr lang="fi-FI" dirty="0" err="1"/>
              <a:t>other</a:t>
            </a:r>
            <a:r>
              <a:rPr lang="fi-FI" dirty="0"/>
              <a:t> </a:t>
            </a:r>
            <a:r>
              <a:rPr lang="fi-FI" dirty="0" err="1"/>
              <a:t>rights</a:t>
            </a:r>
            <a:r>
              <a:rPr lang="fi-FI" dirty="0"/>
              <a:t> </a:t>
            </a:r>
            <a:r>
              <a:rPr lang="fi-FI" dirty="0" err="1"/>
              <a:t>embodied</a:t>
            </a:r>
            <a:r>
              <a:rPr lang="fi-FI" dirty="0"/>
              <a:t> in </a:t>
            </a:r>
            <a:r>
              <a:rPr lang="fi-FI" dirty="0" smtClean="0"/>
              <a:t>CRPD: </a:t>
            </a:r>
            <a:r>
              <a:rPr lang="en-US" dirty="0" smtClean="0"/>
              <a:t>to </a:t>
            </a:r>
            <a:r>
              <a:rPr lang="en-US" dirty="0"/>
              <a:t>give and withdraw informed consent for medical treatment, to access justice, to vote, to marry, to work, and to choose a place of residence</a:t>
            </a:r>
            <a:r>
              <a:rPr lang="en-US" dirty="0" smtClean="0"/>
              <a:t>.</a:t>
            </a:r>
            <a:endParaRPr lang="en-US" dirty="0"/>
          </a:p>
          <a:p>
            <a:r>
              <a:rPr lang="en-US" dirty="0"/>
              <a:t>With respect to the personal rights, such as the right to vote, </a:t>
            </a:r>
            <a:r>
              <a:rPr lang="en-US" dirty="0" smtClean="0"/>
              <a:t>it </a:t>
            </a:r>
            <a:r>
              <a:rPr lang="en-US" dirty="0"/>
              <a:t>is inscribed even in the Constitution of the Lithuania, that persons being declared as incapable cannot </a:t>
            </a:r>
            <a:r>
              <a:rPr lang="en-US" dirty="0" smtClean="0"/>
              <a:t>vote. </a:t>
            </a:r>
          </a:p>
          <a:p>
            <a:r>
              <a:rPr lang="en-US" dirty="0" smtClean="0"/>
              <a:t>Civil Code indicate </a:t>
            </a:r>
            <a:r>
              <a:rPr lang="en-US" dirty="0"/>
              <a:t>that persons being declared as incapable cannot </a:t>
            </a:r>
            <a:r>
              <a:rPr lang="en-US" dirty="0" smtClean="0"/>
              <a:t>marry, cannot raise </a:t>
            </a:r>
            <a:r>
              <a:rPr lang="en-US" dirty="0" smtClean="0"/>
              <a:t>children or become foster parents. </a:t>
            </a:r>
            <a:endParaRPr lang="en-US" dirty="0" smtClean="0"/>
          </a:p>
          <a:p>
            <a:endParaRPr lang="en-US" dirty="0"/>
          </a:p>
        </p:txBody>
      </p:sp>
    </p:spTree>
    <p:extLst>
      <p:ext uri="{BB962C8B-B14F-4D97-AF65-F5344CB8AC3E}">
        <p14:creationId xmlns:p14="http://schemas.microsoft.com/office/powerpoint/2010/main" val="1168000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3000"/>
          </a:xfrm>
        </p:spPr>
        <p:txBody>
          <a:bodyPr>
            <a:normAutofit/>
          </a:bodyPr>
          <a:lstStyle/>
          <a:p>
            <a:r>
              <a:rPr lang="en-US" smtClean="0"/>
              <a:t>Data on </a:t>
            </a:r>
            <a:r>
              <a:rPr lang="en-US" dirty="0" smtClean="0"/>
              <a:t>legal incapacity in Lithuania</a:t>
            </a:r>
            <a:endParaRPr lang="en-US" dirty="0"/>
          </a:p>
        </p:txBody>
      </p:sp>
      <p:sp>
        <p:nvSpPr>
          <p:cNvPr id="3" name="Content Placeholder 2"/>
          <p:cNvSpPr>
            <a:spLocks noGrp="1"/>
          </p:cNvSpPr>
          <p:nvPr>
            <p:ph idx="1"/>
          </p:nvPr>
        </p:nvSpPr>
        <p:spPr>
          <a:xfrm>
            <a:off x="838200" y="1542362"/>
            <a:ext cx="10515600" cy="4957590"/>
          </a:xfrm>
        </p:spPr>
        <p:txBody>
          <a:bodyPr>
            <a:normAutofit/>
          </a:bodyPr>
          <a:lstStyle/>
          <a:p>
            <a:r>
              <a:rPr lang="en-US" dirty="0" smtClean="0"/>
              <a:t>Data </a:t>
            </a:r>
            <a:r>
              <a:rPr lang="en-US" dirty="0" smtClean="0"/>
              <a:t>on legally incapable persons are in the </a:t>
            </a:r>
            <a:r>
              <a:rPr lang="en-US" dirty="0" smtClean="0"/>
              <a:t>Registry</a:t>
            </a:r>
          </a:p>
          <a:p>
            <a:r>
              <a:rPr lang="en-US" dirty="0" smtClean="0"/>
              <a:t>Data is not publicly available, but notaries, courts, police and other authorities do have access to the Registry </a:t>
            </a:r>
          </a:p>
          <a:p>
            <a:r>
              <a:rPr lang="en-US" dirty="0" smtClean="0"/>
              <a:t>Data </a:t>
            </a:r>
            <a:r>
              <a:rPr lang="en-US" dirty="0" smtClean="0"/>
              <a:t>is </a:t>
            </a:r>
            <a:r>
              <a:rPr lang="en-US" dirty="0" smtClean="0"/>
              <a:t>used by CEC when preparing the list of voters</a:t>
            </a:r>
          </a:p>
          <a:p>
            <a:endParaRPr lang="en-US" dirty="0"/>
          </a:p>
        </p:txBody>
      </p:sp>
    </p:spTree>
    <p:extLst>
      <p:ext uri="{BB962C8B-B14F-4D97-AF65-F5344CB8AC3E}">
        <p14:creationId xmlns:p14="http://schemas.microsoft.com/office/powerpoint/2010/main" val="390985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Data: persons </a:t>
            </a:r>
            <a:r>
              <a:rPr lang="en-US" dirty="0" smtClean="0"/>
              <a:t>declared as legally </a:t>
            </a:r>
            <a:r>
              <a:rPr lang="en-US" dirty="0" smtClean="0"/>
              <a:t>incapable  </a:t>
            </a:r>
            <a:endParaRPr lang="en-US" dirty="0"/>
          </a:p>
        </p:txBody>
      </p:sp>
      <p:graphicFrame>
        <p:nvGraphicFramePr>
          <p:cNvPr id="4" name="Content Placeholder 3"/>
          <p:cNvGraphicFramePr>
            <a:graphicFrameLocks noGrp="1"/>
          </p:cNvGraphicFramePr>
          <p:nvPr>
            <p:ph sz="half" idx="1"/>
            <p:extLst/>
          </p:nvPr>
        </p:nvGraphicFramePr>
        <p:xfrm>
          <a:off x="838199" y="1600201"/>
          <a:ext cx="10515599" cy="1219200"/>
        </p:xfrm>
        <a:graphic>
          <a:graphicData uri="http://schemas.openxmlformats.org/drawingml/2006/table">
            <a:tbl>
              <a:tblPr firstRow="1" firstCol="1" bandRow="1">
                <a:tableStyleId>{5C22544A-7EE6-4342-B048-85BDC9FD1C3A}</a:tableStyleId>
              </a:tblPr>
              <a:tblGrid>
                <a:gridCol w="4499131"/>
                <a:gridCol w="715226"/>
                <a:gridCol w="5301242"/>
              </a:tblGrid>
              <a:tr h="1219200">
                <a:tc>
                  <a:txBody>
                    <a:bodyPr/>
                    <a:lstStyle/>
                    <a:p>
                      <a:pPr>
                        <a:lnSpc>
                          <a:spcPct val="107000"/>
                        </a:lnSpc>
                        <a:spcAft>
                          <a:spcPts val="0"/>
                        </a:spcAft>
                      </a:pPr>
                      <a:r>
                        <a:rPr lang="en-US" sz="2000" dirty="0" smtClean="0">
                          <a:effectLst/>
                        </a:rPr>
                        <a:t>Number of incapacitated people whose capacity is restricted in all areas or in areas specifically related to voting</a:t>
                      </a:r>
                      <a:endParaRPr lang="en-US" sz="2000" dirty="0">
                        <a:effectLst/>
                        <a:latin typeface="Times New Roman" charset="0"/>
                        <a:ea typeface="Calibri" charset="0"/>
                      </a:endParaRPr>
                    </a:p>
                  </a:txBody>
                  <a:tcPr marL="0" marR="0" marT="0" marB="0"/>
                </a:tc>
                <a:tc>
                  <a:txBody>
                    <a:bodyPr/>
                    <a:lstStyle/>
                    <a:p>
                      <a:pPr>
                        <a:lnSpc>
                          <a:spcPct val="107000"/>
                        </a:lnSpc>
                        <a:spcAft>
                          <a:spcPts val="0"/>
                        </a:spcAft>
                      </a:pPr>
                      <a:r>
                        <a:rPr lang="lt-LT" sz="2000" dirty="0">
                          <a:effectLst/>
                        </a:rPr>
                        <a:t> </a:t>
                      </a:r>
                      <a:endParaRPr lang="en-US" sz="2000" dirty="0">
                        <a:effectLst/>
                        <a:latin typeface="Times New Roman" charset="0"/>
                        <a:ea typeface="Calibri" charset="0"/>
                      </a:endParaRPr>
                    </a:p>
                  </a:txBody>
                  <a:tcPr marL="0" marR="0" marT="0" marB="0"/>
                </a:tc>
                <a:tc>
                  <a:txBody>
                    <a:bodyPr/>
                    <a:lstStyle/>
                    <a:p>
                      <a:pPr>
                        <a:lnSpc>
                          <a:spcPct val="107000"/>
                        </a:lnSpc>
                        <a:spcAft>
                          <a:spcPts val="0"/>
                        </a:spcAft>
                      </a:pPr>
                      <a:r>
                        <a:rPr lang="en-US" sz="2000" dirty="0" smtClean="0">
                          <a:effectLst/>
                        </a:rPr>
                        <a:t>Number of incapacitated people who are not restricted in the</a:t>
                      </a:r>
                      <a:r>
                        <a:rPr lang="en-US" sz="2000" baseline="0" dirty="0" smtClean="0">
                          <a:effectLst/>
                        </a:rPr>
                        <a:t> </a:t>
                      </a:r>
                      <a:r>
                        <a:rPr lang="en-US" sz="2000" dirty="0" smtClean="0">
                          <a:effectLst/>
                        </a:rPr>
                        <a:t>voting</a:t>
                      </a:r>
                      <a:r>
                        <a:rPr lang="en-US" sz="2000" baseline="0" dirty="0" smtClean="0">
                          <a:effectLst/>
                        </a:rPr>
                        <a:t> rights</a:t>
                      </a:r>
                      <a:endParaRPr lang="en-US" sz="2000" dirty="0">
                        <a:effectLst/>
                        <a:latin typeface="Times New Roman" charset="0"/>
                        <a:ea typeface="Calibri" charset="0"/>
                      </a:endParaRPr>
                    </a:p>
                  </a:txBody>
                  <a:tcPr marL="0" marR="0" marT="0" marB="0"/>
                </a:tc>
              </a:tr>
            </a:tbl>
          </a:graphicData>
        </a:graphic>
      </p:graphicFrame>
      <p:sp>
        <p:nvSpPr>
          <p:cNvPr id="10" name="Content Placeholder 9"/>
          <p:cNvSpPr>
            <a:spLocks noGrp="1"/>
          </p:cNvSpPr>
          <p:nvPr>
            <p:ph sz="half" idx="2"/>
          </p:nvPr>
        </p:nvSpPr>
        <p:spPr>
          <a:xfrm>
            <a:off x="571500" y="4054477"/>
            <a:ext cx="10782300" cy="2122485"/>
          </a:xfrm>
        </p:spPr>
        <p:txBody>
          <a:bodyPr/>
          <a:lstStyle/>
          <a:p>
            <a:r>
              <a:rPr lang="en-US" dirty="0" smtClean="0"/>
              <a:t>In total of 8924 incapacitated persons, there are 4526 women (50,7 %).</a:t>
            </a:r>
          </a:p>
          <a:p>
            <a:r>
              <a:rPr lang="en-US" dirty="0" smtClean="0"/>
              <a:t>There is no critical difference between men and women with disabilities who are </a:t>
            </a:r>
            <a:r>
              <a:rPr lang="en-US" dirty="0" smtClean="0"/>
              <a:t>incapacitated.</a:t>
            </a:r>
            <a:endParaRPr lang="en-US" dirty="0"/>
          </a:p>
        </p:txBody>
      </p:sp>
      <p:graphicFrame>
        <p:nvGraphicFramePr>
          <p:cNvPr id="5" name="Table 4"/>
          <p:cNvGraphicFramePr>
            <a:graphicFrameLocks noGrp="1"/>
          </p:cNvGraphicFramePr>
          <p:nvPr>
            <p:extLst/>
          </p:nvPr>
        </p:nvGraphicFramePr>
        <p:xfrm>
          <a:off x="838200" y="3289555"/>
          <a:ext cx="10515599" cy="609155"/>
        </p:xfrm>
        <a:graphic>
          <a:graphicData uri="http://schemas.openxmlformats.org/drawingml/2006/table">
            <a:tbl>
              <a:tblPr firstRow="1" firstCol="1" bandRow="1">
                <a:tableStyleId>{5C22544A-7EE6-4342-B048-85BDC9FD1C3A}</a:tableStyleId>
              </a:tblPr>
              <a:tblGrid>
                <a:gridCol w="1212611"/>
                <a:gridCol w="1038842"/>
                <a:gridCol w="1308311"/>
                <a:gridCol w="939365"/>
                <a:gridCol w="715227"/>
                <a:gridCol w="1266758"/>
                <a:gridCol w="1048915"/>
                <a:gridCol w="1460676"/>
                <a:gridCol w="1524894"/>
              </a:tblGrid>
              <a:tr h="609155">
                <a:tc>
                  <a:txBody>
                    <a:bodyPr/>
                    <a:lstStyle/>
                    <a:p>
                      <a:pPr algn="r">
                        <a:lnSpc>
                          <a:spcPct val="107000"/>
                        </a:lnSpc>
                        <a:spcAft>
                          <a:spcPts val="0"/>
                        </a:spcAft>
                      </a:pPr>
                      <a:r>
                        <a:rPr lang="lt-LT" sz="2000" dirty="0">
                          <a:effectLst/>
                        </a:rPr>
                        <a:t>VISO:</a:t>
                      </a:r>
                      <a:endParaRPr lang="en-US" sz="2000" dirty="0">
                        <a:effectLst/>
                        <a:latin typeface="Times New Roman" charset="0"/>
                        <a:ea typeface="Calibri" charset="0"/>
                      </a:endParaRPr>
                    </a:p>
                  </a:txBody>
                  <a:tcPr marL="68580" marR="68580" marT="0" marB="0" anchor="b"/>
                </a:tc>
                <a:tc>
                  <a:txBody>
                    <a:bodyPr/>
                    <a:lstStyle/>
                    <a:p>
                      <a:pPr algn="r">
                        <a:lnSpc>
                          <a:spcPct val="107000"/>
                        </a:lnSpc>
                        <a:spcAft>
                          <a:spcPts val="0"/>
                        </a:spcAft>
                      </a:pPr>
                      <a:r>
                        <a:rPr lang="lt-LT" sz="2000" dirty="0">
                          <a:effectLst/>
                        </a:rPr>
                        <a:t>1917</a:t>
                      </a:r>
                      <a:endParaRPr lang="en-US" sz="2000" dirty="0">
                        <a:effectLst/>
                        <a:latin typeface="Times New Roman" charset="0"/>
                        <a:ea typeface="Calibri" charset="0"/>
                      </a:endParaRPr>
                    </a:p>
                  </a:txBody>
                  <a:tcPr marL="68580" marR="68580" marT="0" marB="0" anchor="b"/>
                </a:tc>
                <a:tc>
                  <a:txBody>
                    <a:bodyPr/>
                    <a:lstStyle/>
                    <a:p>
                      <a:pPr algn="r">
                        <a:lnSpc>
                          <a:spcPct val="107000"/>
                        </a:lnSpc>
                        <a:spcAft>
                          <a:spcPts val="0"/>
                        </a:spcAft>
                      </a:pPr>
                      <a:r>
                        <a:rPr lang="lt-LT" sz="2000" dirty="0">
                          <a:effectLst/>
                        </a:rPr>
                        <a:t>1998</a:t>
                      </a:r>
                      <a:endParaRPr lang="en-US" sz="2000" dirty="0">
                        <a:effectLst/>
                        <a:latin typeface="Times New Roman" charset="0"/>
                        <a:ea typeface="Calibri" charset="0"/>
                      </a:endParaRPr>
                    </a:p>
                  </a:txBody>
                  <a:tcPr marL="68580" marR="68580" marT="0" marB="0" anchor="b"/>
                </a:tc>
                <a:tc>
                  <a:txBody>
                    <a:bodyPr/>
                    <a:lstStyle/>
                    <a:p>
                      <a:pPr>
                        <a:lnSpc>
                          <a:spcPct val="107000"/>
                        </a:lnSpc>
                        <a:spcAft>
                          <a:spcPts val="0"/>
                        </a:spcAft>
                      </a:pPr>
                      <a:r>
                        <a:rPr lang="lt-LT" sz="2000" dirty="0">
                          <a:effectLst/>
                        </a:rPr>
                        <a:t>3915</a:t>
                      </a: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r>
                        <a:rPr lang="lt-LT" sz="2000" dirty="0">
                          <a:effectLst/>
                        </a:rPr>
                        <a:t> </a:t>
                      </a:r>
                      <a:endParaRPr lang="en-US" sz="2000" dirty="0">
                        <a:effectLst/>
                        <a:latin typeface="Times New Roman" charset="0"/>
                        <a:ea typeface="Calibri" charset="0"/>
                      </a:endParaRPr>
                    </a:p>
                  </a:txBody>
                  <a:tcPr marL="68580" marR="68580" marT="0" marB="0"/>
                </a:tc>
                <a:tc>
                  <a:txBody>
                    <a:bodyPr/>
                    <a:lstStyle/>
                    <a:p>
                      <a:pPr algn="r">
                        <a:lnSpc>
                          <a:spcPct val="107000"/>
                        </a:lnSpc>
                        <a:spcAft>
                          <a:spcPts val="0"/>
                        </a:spcAft>
                      </a:pPr>
                      <a:r>
                        <a:rPr lang="lt-LT" sz="2000" dirty="0">
                          <a:effectLst/>
                        </a:rPr>
                        <a:t>VISO:</a:t>
                      </a:r>
                      <a:endParaRPr lang="en-US" sz="2000" dirty="0">
                        <a:effectLst/>
                        <a:latin typeface="Times New Roman" charset="0"/>
                        <a:ea typeface="Calibri" charset="0"/>
                      </a:endParaRPr>
                    </a:p>
                  </a:txBody>
                  <a:tcPr marL="68580" marR="68580" marT="0" marB="0" anchor="b"/>
                </a:tc>
                <a:tc>
                  <a:txBody>
                    <a:bodyPr/>
                    <a:lstStyle/>
                    <a:p>
                      <a:pPr algn="r">
                        <a:lnSpc>
                          <a:spcPct val="107000"/>
                        </a:lnSpc>
                        <a:spcAft>
                          <a:spcPts val="0"/>
                        </a:spcAft>
                      </a:pPr>
                      <a:r>
                        <a:rPr lang="lt-LT" sz="2000" dirty="0">
                          <a:effectLst/>
                        </a:rPr>
                        <a:t>2481</a:t>
                      </a:r>
                      <a:endParaRPr lang="en-US" sz="2000" dirty="0">
                        <a:effectLst/>
                        <a:latin typeface="Times New Roman" charset="0"/>
                        <a:ea typeface="Calibri" charset="0"/>
                      </a:endParaRPr>
                    </a:p>
                  </a:txBody>
                  <a:tcPr marL="68580" marR="68580" marT="0" marB="0" anchor="b"/>
                </a:tc>
                <a:tc>
                  <a:txBody>
                    <a:bodyPr/>
                    <a:lstStyle/>
                    <a:p>
                      <a:pPr algn="r">
                        <a:lnSpc>
                          <a:spcPct val="107000"/>
                        </a:lnSpc>
                        <a:spcAft>
                          <a:spcPts val="0"/>
                        </a:spcAft>
                      </a:pPr>
                      <a:r>
                        <a:rPr lang="lt-LT" sz="2000" dirty="0">
                          <a:effectLst/>
                        </a:rPr>
                        <a:t>2528</a:t>
                      </a:r>
                      <a:endParaRPr lang="en-US" sz="2000" dirty="0">
                        <a:effectLst/>
                        <a:latin typeface="Times New Roman" charset="0"/>
                        <a:ea typeface="Calibri" charset="0"/>
                      </a:endParaRPr>
                    </a:p>
                  </a:txBody>
                  <a:tcPr marL="68580" marR="68580" marT="0" marB="0" anchor="b"/>
                </a:tc>
                <a:tc>
                  <a:txBody>
                    <a:bodyPr/>
                    <a:lstStyle/>
                    <a:p>
                      <a:pPr>
                        <a:lnSpc>
                          <a:spcPct val="107000"/>
                        </a:lnSpc>
                        <a:spcAft>
                          <a:spcPts val="0"/>
                        </a:spcAft>
                      </a:pPr>
                      <a:r>
                        <a:rPr lang="lt-LT" sz="2000" dirty="0">
                          <a:effectLst/>
                        </a:rPr>
                        <a:t>5009</a:t>
                      </a:r>
                      <a:endParaRPr lang="en-US" sz="2000" dirty="0">
                        <a:effectLst/>
                        <a:latin typeface="Times New Roman" charset="0"/>
                        <a:ea typeface="Calibri" charset="0"/>
                      </a:endParaRPr>
                    </a:p>
                  </a:txBody>
                  <a:tcPr marL="68580" marR="68580" marT="0" marB="0"/>
                </a:tc>
              </a:tr>
            </a:tbl>
          </a:graphicData>
        </a:graphic>
      </p:graphicFrame>
      <p:graphicFrame>
        <p:nvGraphicFramePr>
          <p:cNvPr id="6" name="Table 5"/>
          <p:cNvGraphicFramePr>
            <a:graphicFrameLocks noGrp="1"/>
          </p:cNvGraphicFramePr>
          <p:nvPr>
            <p:extLst/>
          </p:nvPr>
        </p:nvGraphicFramePr>
        <p:xfrm>
          <a:off x="838201" y="2769998"/>
          <a:ext cx="10515598" cy="508190"/>
        </p:xfrm>
        <a:graphic>
          <a:graphicData uri="http://schemas.openxmlformats.org/drawingml/2006/table">
            <a:tbl>
              <a:tblPr firstRow="1" firstCol="1" bandRow="1">
                <a:tableStyleId>{5C22544A-7EE6-4342-B048-85BDC9FD1C3A}</a:tableStyleId>
              </a:tblPr>
              <a:tblGrid>
                <a:gridCol w="1212611"/>
                <a:gridCol w="1038842"/>
                <a:gridCol w="1308312"/>
                <a:gridCol w="939365"/>
                <a:gridCol w="715226"/>
                <a:gridCol w="1266758"/>
                <a:gridCol w="1048915"/>
                <a:gridCol w="1460675"/>
                <a:gridCol w="1524894"/>
              </a:tblGrid>
              <a:tr h="508190">
                <a:tc>
                  <a:txBody>
                    <a:bodyPr/>
                    <a:lstStyle/>
                    <a:p>
                      <a:pPr>
                        <a:lnSpc>
                          <a:spcPct val="107000"/>
                        </a:lnSpc>
                        <a:spcAft>
                          <a:spcPts val="0"/>
                        </a:spcAft>
                      </a:pP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r>
                        <a:rPr lang="lt-LT" sz="2000" dirty="0" err="1" smtClean="0">
                          <a:effectLst/>
                          <a:latin typeface="+mn-lt"/>
                          <a:ea typeface="+mn-ea"/>
                        </a:rPr>
                        <a:t>Men</a:t>
                      </a: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r>
                        <a:rPr lang="lt-LT" sz="2000" dirty="0" err="1" smtClean="0">
                          <a:effectLst/>
                        </a:rPr>
                        <a:t>Women</a:t>
                      </a: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r>
                        <a:rPr lang="lt-LT" sz="2000" dirty="0" err="1" smtClean="0">
                          <a:effectLst/>
                        </a:rPr>
                        <a:t>Total</a:t>
                      </a: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r>
                        <a:rPr lang="lt-LT" sz="2000" dirty="0">
                          <a:effectLst/>
                        </a:rPr>
                        <a:t> </a:t>
                      </a: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r>
                        <a:rPr lang="en-US" sz="2000" dirty="0" smtClean="0">
                          <a:effectLst/>
                          <a:latin typeface="Times New Roman" charset="0"/>
                          <a:ea typeface="Calibri" charset="0"/>
                        </a:rPr>
                        <a:t>Men</a:t>
                      </a: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r>
                        <a:rPr lang="lt-LT" sz="2000" dirty="0" err="1" smtClean="0">
                          <a:effectLst/>
                        </a:rPr>
                        <a:t>Women</a:t>
                      </a:r>
                      <a:endParaRPr lang="en-US" sz="2000" dirty="0">
                        <a:effectLst/>
                        <a:latin typeface="Times New Roman" charset="0"/>
                        <a:ea typeface="Calibri" charset="0"/>
                      </a:endParaRPr>
                    </a:p>
                  </a:txBody>
                  <a:tcPr marL="68580" marR="68580" marT="0" marB="0"/>
                </a:tc>
                <a:tc>
                  <a:txBody>
                    <a:bodyPr/>
                    <a:lstStyle/>
                    <a:p>
                      <a:pPr>
                        <a:lnSpc>
                          <a:spcPct val="107000"/>
                        </a:lnSpc>
                        <a:spcAft>
                          <a:spcPts val="0"/>
                        </a:spcAft>
                      </a:pPr>
                      <a:r>
                        <a:rPr lang="lt-LT" sz="2000" dirty="0" err="1" smtClean="0">
                          <a:effectLst/>
                        </a:rPr>
                        <a:t>Total</a:t>
                      </a:r>
                      <a:endParaRPr lang="en-US" sz="2000" dirty="0">
                        <a:effectLst/>
                        <a:latin typeface="Times New Roman" charset="0"/>
                        <a:ea typeface="Calibri" charset="0"/>
                      </a:endParaRPr>
                    </a:p>
                  </a:txBody>
                  <a:tcPr marL="68580" marR="68580" marT="0" marB="0"/>
                </a:tc>
              </a:tr>
            </a:tbl>
          </a:graphicData>
        </a:graphic>
      </p:graphicFrame>
    </p:spTree>
    <p:extLst>
      <p:ext uri="{BB962C8B-B14F-4D97-AF65-F5344CB8AC3E}">
        <p14:creationId xmlns:p14="http://schemas.microsoft.com/office/powerpoint/2010/main" val="431293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the reform</a:t>
            </a:r>
            <a:endParaRPr lang="en-US" dirty="0"/>
          </a:p>
        </p:txBody>
      </p:sp>
      <p:sp>
        <p:nvSpPr>
          <p:cNvPr id="3" name="Content Placeholder 2"/>
          <p:cNvSpPr>
            <a:spLocks noGrp="1"/>
          </p:cNvSpPr>
          <p:nvPr>
            <p:ph idx="1"/>
          </p:nvPr>
        </p:nvSpPr>
        <p:spPr>
          <a:xfrm>
            <a:off x="561860" y="1340883"/>
            <a:ext cx="11093986" cy="4993816"/>
          </a:xfrm>
        </p:spPr>
        <p:txBody>
          <a:bodyPr/>
          <a:lstStyle/>
          <a:p>
            <a:r>
              <a:rPr lang="en-US" dirty="0" smtClean="0"/>
              <a:t>Restoring of voting rights:</a:t>
            </a:r>
            <a:endParaRPr lang="en-US" dirty="0" smtClean="0"/>
          </a:p>
          <a:p>
            <a:pPr marL="514350" indent="-514350">
              <a:buFont typeface="+mj-lt"/>
              <a:buAutoNum type="arabicPeriod"/>
            </a:pPr>
            <a:r>
              <a:rPr lang="en-US" dirty="0" smtClean="0"/>
              <a:t>D</a:t>
            </a:r>
            <a:r>
              <a:rPr lang="en-US" dirty="0" smtClean="0"/>
              <a:t>uring the 2016 elections </a:t>
            </a:r>
            <a:r>
              <a:rPr lang="en-US" dirty="0" smtClean="0">
                <a:solidFill>
                  <a:srgbClr val="FF0000"/>
                </a:solidFill>
              </a:rPr>
              <a:t>6 139 persons were eliminated </a:t>
            </a:r>
            <a:r>
              <a:rPr lang="en-US" dirty="0" smtClean="0"/>
              <a:t>from the list of voters.</a:t>
            </a:r>
          </a:p>
          <a:p>
            <a:pPr marL="514350" indent="-514350">
              <a:buFont typeface="+mj-lt"/>
              <a:buAutoNum type="arabicPeriod"/>
            </a:pPr>
            <a:r>
              <a:rPr lang="en-US" dirty="0" smtClean="0"/>
              <a:t>A</a:t>
            </a:r>
            <a:r>
              <a:rPr lang="en-US" dirty="0" smtClean="0"/>
              <a:t>ccording to the data of 2019 in total there are 8 924 persons registered in the Registry</a:t>
            </a:r>
          </a:p>
          <a:p>
            <a:pPr marL="514350" indent="-514350">
              <a:buFont typeface="+mj-lt"/>
              <a:buAutoNum type="arabicPeriod"/>
            </a:pPr>
            <a:r>
              <a:rPr lang="lt-LT" dirty="0" err="1" smtClean="0">
                <a:effectLst/>
              </a:rPr>
              <a:t>But</a:t>
            </a:r>
            <a:r>
              <a:rPr lang="lt-LT" dirty="0" smtClean="0">
                <a:effectLst/>
              </a:rPr>
              <a:t> </a:t>
            </a:r>
            <a:r>
              <a:rPr lang="lt-LT" dirty="0" err="1" smtClean="0">
                <a:effectLst/>
              </a:rPr>
              <a:t>only</a:t>
            </a:r>
            <a:r>
              <a:rPr lang="lt-LT" dirty="0" smtClean="0">
                <a:effectLst/>
              </a:rPr>
              <a:t> 3915 </a:t>
            </a:r>
            <a:r>
              <a:rPr lang="en-US" dirty="0" smtClean="0">
                <a:solidFill>
                  <a:srgbClr val="FF0000"/>
                </a:solidFill>
              </a:rPr>
              <a:t>were eliminated from the list of voters</a:t>
            </a:r>
            <a:r>
              <a:rPr lang="en-US" dirty="0" smtClean="0"/>
              <a:t>. Thus for 2224 the right to vote was restored.</a:t>
            </a:r>
          </a:p>
          <a:p>
            <a:r>
              <a:rPr lang="en-US" dirty="0"/>
              <a:t>Reviewing legal incapacity cases and restoring at least some </a:t>
            </a:r>
            <a:r>
              <a:rPr lang="en-US" dirty="0" smtClean="0"/>
              <a:t>of the rights </a:t>
            </a:r>
            <a:r>
              <a:rPr lang="en-US" dirty="0"/>
              <a:t>to persons with intellectual and psychosocial disabilities </a:t>
            </a:r>
            <a:endParaRPr lang="en-US" dirty="0" smtClean="0"/>
          </a:p>
          <a:p>
            <a:r>
              <a:rPr lang="en-US" dirty="0" smtClean="0"/>
              <a:t>Despite legal institute (support agreement, advanced directives) plans for developing model of support for the decision making services</a:t>
            </a:r>
          </a:p>
          <a:p>
            <a:endParaRPr lang="en-US" dirty="0"/>
          </a:p>
          <a:p>
            <a:pPr marL="514350" indent="-514350">
              <a:buFont typeface="+mj-lt"/>
              <a:buAutoNum type="arabicPeriod"/>
            </a:pPr>
            <a:endParaRPr lang="en-US" dirty="0"/>
          </a:p>
          <a:p>
            <a:endParaRPr lang="en-US" dirty="0" smtClean="0"/>
          </a:p>
          <a:p>
            <a:endParaRPr lang="en-US" dirty="0" smtClean="0">
              <a:effectLst/>
              <a:latin typeface="Times New Roman" charset="0"/>
              <a:ea typeface="Calibri" charset="0"/>
            </a:endParaRPr>
          </a:p>
          <a:p>
            <a:endParaRPr lang="en-US" dirty="0" smtClean="0"/>
          </a:p>
          <a:p>
            <a:endParaRPr lang="en-US" dirty="0" smtClean="0"/>
          </a:p>
          <a:p>
            <a:endParaRPr lang="en-US" dirty="0"/>
          </a:p>
        </p:txBody>
      </p:sp>
    </p:spTree>
    <p:extLst>
      <p:ext uri="{BB962C8B-B14F-4D97-AF65-F5344CB8AC3E}">
        <p14:creationId xmlns:p14="http://schemas.microsoft.com/office/powerpoint/2010/main" val="993308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dirty="0" err="1"/>
              <a:t>Equality</a:t>
            </a:r>
            <a:r>
              <a:rPr lang="lt-LT" dirty="0"/>
              <a:t> </a:t>
            </a:r>
            <a:r>
              <a:rPr lang="lt-LT" dirty="0" err="1"/>
              <a:t>before</a:t>
            </a:r>
            <a:r>
              <a:rPr lang="lt-LT" dirty="0"/>
              <a:t> </a:t>
            </a:r>
            <a:r>
              <a:rPr lang="lt-LT" dirty="0" err="1"/>
              <a:t>the</a:t>
            </a:r>
            <a:r>
              <a:rPr lang="lt-LT" dirty="0"/>
              <a:t> </a:t>
            </a:r>
            <a:r>
              <a:rPr lang="lt-LT" dirty="0" err="1"/>
              <a:t>law</a:t>
            </a:r>
            <a:r>
              <a:rPr lang="lt-LT" dirty="0"/>
              <a:t> (</a:t>
            </a:r>
            <a:r>
              <a:rPr lang="lt-LT" dirty="0" err="1"/>
              <a:t>Art</a:t>
            </a:r>
            <a:r>
              <a:rPr lang="lt-LT" dirty="0"/>
              <a:t>. 12 </a:t>
            </a:r>
            <a:r>
              <a:rPr lang="lt-LT" dirty="0" err="1"/>
              <a:t>of</a:t>
            </a:r>
            <a:r>
              <a:rPr lang="lt-LT" dirty="0"/>
              <a:t> </a:t>
            </a:r>
            <a:r>
              <a:rPr lang="lt-LT" dirty="0" err="1"/>
              <a:t>the</a:t>
            </a:r>
            <a:r>
              <a:rPr lang="lt-LT" dirty="0"/>
              <a:t> </a:t>
            </a:r>
            <a:r>
              <a:rPr lang="lt-LT" dirty="0" err="1"/>
              <a:t>Convention</a:t>
            </a:r>
            <a:r>
              <a:rPr lang="lt-LT" dirty="0" smtClean="0"/>
              <a:t>)</a:t>
            </a:r>
            <a:endParaRPr lang="en-US" dirty="0"/>
          </a:p>
        </p:txBody>
      </p:sp>
      <p:sp>
        <p:nvSpPr>
          <p:cNvPr id="3" name="Content Placeholder 2"/>
          <p:cNvSpPr>
            <a:spLocks noGrp="1"/>
          </p:cNvSpPr>
          <p:nvPr>
            <p:ph idx="1"/>
          </p:nvPr>
        </p:nvSpPr>
        <p:spPr/>
        <p:txBody>
          <a:bodyPr>
            <a:normAutofit/>
          </a:bodyPr>
          <a:lstStyle/>
          <a:p>
            <a:r>
              <a:rPr lang="lt-LT" dirty="0"/>
              <a:t>O</a:t>
            </a:r>
            <a:r>
              <a:rPr lang="lt-LT" dirty="0" smtClean="0"/>
              <a:t>ne </a:t>
            </a:r>
            <a:r>
              <a:rPr lang="lt-LT" dirty="0" err="1"/>
              <a:t>of</a:t>
            </a:r>
            <a:r>
              <a:rPr lang="lt-LT" dirty="0"/>
              <a:t> </a:t>
            </a:r>
            <a:r>
              <a:rPr lang="lt-LT" dirty="0" err="1"/>
              <a:t>the</a:t>
            </a:r>
            <a:r>
              <a:rPr lang="lt-LT" dirty="0"/>
              <a:t> </a:t>
            </a:r>
            <a:r>
              <a:rPr lang="lt-LT" dirty="0" err="1"/>
              <a:t>major</a:t>
            </a:r>
            <a:r>
              <a:rPr lang="lt-LT" dirty="0"/>
              <a:t> </a:t>
            </a:r>
            <a:r>
              <a:rPr lang="lt-LT" dirty="0" err="1"/>
              <a:t>paradigm</a:t>
            </a:r>
            <a:r>
              <a:rPr lang="lt-LT" dirty="0"/>
              <a:t> </a:t>
            </a:r>
            <a:r>
              <a:rPr lang="lt-LT" dirty="0" err="1"/>
              <a:t>shifts</a:t>
            </a:r>
            <a:r>
              <a:rPr lang="lt-LT" dirty="0"/>
              <a:t> </a:t>
            </a:r>
            <a:r>
              <a:rPr lang="lt-LT" dirty="0" err="1"/>
              <a:t>and</a:t>
            </a:r>
            <a:r>
              <a:rPr lang="lt-LT" dirty="0"/>
              <a:t> </a:t>
            </a:r>
            <a:r>
              <a:rPr lang="lt-LT" dirty="0" err="1"/>
              <a:t>new</a:t>
            </a:r>
            <a:r>
              <a:rPr lang="lt-LT" dirty="0"/>
              <a:t> </a:t>
            </a:r>
            <a:r>
              <a:rPr lang="lt-LT" dirty="0" err="1"/>
              <a:t>standard</a:t>
            </a:r>
            <a:r>
              <a:rPr lang="lt-LT" dirty="0"/>
              <a:t> </a:t>
            </a:r>
            <a:r>
              <a:rPr lang="lt-LT" dirty="0" err="1"/>
              <a:t>for</a:t>
            </a:r>
            <a:r>
              <a:rPr lang="lt-LT" dirty="0"/>
              <a:t> </a:t>
            </a:r>
            <a:r>
              <a:rPr lang="lt-LT" dirty="0" err="1"/>
              <a:t>full</a:t>
            </a:r>
            <a:r>
              <a:rPr lang="lt-LT" dirty="0"/>
              <a:t> </a:t>
            </a:r>
            <a:r>
              <a:rPr lang="lt-LT" dirty="0" err="1"/>
              <a:t>pledge</a:t>
            </a:r>
            <a:r>
              <a:rPr lang="lt-LT" dirty="0"/>
              <a:t> </a:t>
            </a:r>
            <a:r>
              <a:rPr lang="lt-LT" dirty="0" err="1"/>
              <a:t>realisation</a:t>
            </a:r>
            <a:r>
              <a:rPr lang="lt-LT" dirty="0"/>
              <a:t> </a:t>
            </a:r>
            <a:r>
              <a:rPr lang="lt-LT" dirty="0" err="1"/>
              <a:t>of</a:t>
            </a:r>
            <a:r>
              <a:rPr lang="lt-LT" dirty="0"/>
              <a:t> </a:t>
            </a:r>
            <a:r>
              <a:rPr lang="lt-LT" dirty="0" err="1"/>
              <a:t>equality</a:t>
            </a:r>
            <a:r>
              <a:rPr lang="lt-LT" dirty="0"/>
              <a:t> </a:t>
            </a:r>
            <a:r>
              <a:rPr lang="lt-LT" dirty="0" err="1"/>
              <a:t>and</a:t>
            </a:r>
            <a:r>
              <a:rPr lang="lt-LT" dirty="0"/>
              <a:t> </a:t>
            </a:r>
            <a:r>
              <a:rPr lang="lt-LT" dirty="0" err="1"/>
              <a:t>realisation</a:t>
            </a:r>
            <a:r>
              <a:rPr lang="lt-LT" dirty="0"/>
              <a:t> </a:t>
            </a:r>
            <a:r>
              <a:rPr lang="lt-LT" dirty="0" err="1"/>
              <a:t>of</a:t>
            </a:r>
            <a:r>
              <a:rPr lang="lt-LT" dirty="0"/>
              <a:t> </a:t>
            </a:r>
            <a:r>
              <a:rPr lang="lt-LT" dirty="0" err="1"/>
              <a:t>all</a:t>
            </a:r>
            <a:r>
              <a:rPr lang="lt-LT" dirty="0"/>
              <a:t> </a:t>
            </a:r>
            <a:r>
              <a:rPr lang="lt-LT" dirty="0" err="1"/>
              <a:t>the</a:t>
            </a:r>
            <a:r>
              <a:rPr lang="lt-LT" dirty="0"/>
              <a:t> </a:t>
            </a:r>
            <a:r>
              <a:rPr lang="lt-LT" dirty="0" err="1"/>
              <a:t>rights</a:t>
            </a:r>
            <a:r>
              <a:rPr lang="lt-LT" dirty="0"/>
              <a:t> </a:t>
            </a:r>
            <a:r>
              <a:rPr lang="lt-LT" dirty="0" err="1"/>
              <a:t>of</a:t>
            </a:r>
            <a:r>
              <a:rPr lang="lt-LT" dirty="0"/>
              <a:t> </a:t>
            </a:r>
            <a:r>
              <a:rPr lang="lt-LT" dirty="0" err="1"/>
              <a:t>persons</a:t>
            </a:r>
            <a:r>
              <a:rPr lang="lt-LT" dirty="0"/>
              <a:t> </a:t>
            </a:r>
            <a:r>
              <a:rPr lang="lt-LT" dirty="0" err="1"/>
              <a:t>with</a:t>
            </a:r>
            <a:r>
              <a:rPr lang="lt-LT" dirty="0"/>
              <a:t> </a:t>
            </a:r>
            <a:r>
              <a:rPr lang="lt-LT" dirty="0" err="1" smtClean="0"/>
              <a:t>disabilities</a:t>
            </a:r>
            <a:r>
              <a:rPr lang="lt-LT" dirty="0" smtClean="0"/>
              <a:t>.</a:t>
            </a:r>
          </a:p>
          <a:p>
            <a:r>
              <a:rPr lang="en-CA" altLang="en-US" dirty="0">
                <a:ea typeface="ＭＳ Ｐゴシック" charset="-128"/>
              </a:rPr>
              <a:t>Main idea</a:t>
            </a:r>
          </a:p>
          <a:p>
            <a:pPr lvl="1"/>
            <a:r>
              <a:rPr lang="en-CA" altLang="en-US" dirty="0">
                <a:ea typeface="ＭＳ Ｐゴシック" charset="-128"/>
              </a:rPr>
              <a:t>Legal capacity and mental </a:t>
            </a:r>
            <a:r>
              <a:rPr lang="en-CA" altLang="en-US" dirty="0" smtClean="0">
                <a:ea typeface="ＭＳ Ｐゴシック" charset="-128"/>
              </a:rPr>
              <a:t>capacity are separate institutes</a:t>
            </a:r>
            <a:endParaRPr lang="en-CA" altLang="en-US" dirty="0">
              <a:ea typeface="ＭＳ Ｐゴシック" charset="-128"/>
            </a:endParaRPr>
          </a:p>
          <a:p>
            <a:pPr lvl="1"/>
            <a:r>
              <a:rPr lang="en-CA" altLang="en-US" dirty="0">
                <a:ea typeface="ＭＳ Ｐゴシック" charset="-128"/>
              </a:rPr>
              <a:t>A new formula for legal </a:t>
            </a:r>
            <a:r>
              <a:rPr lang="en-CA" altLang="en-US" dirty="0" smtClean="0">
                <a:ea typeface="ＭＳ Ｐゴシック" charset="-128"/>
              </a:rPr>
              <a:t>capacity is based on will and preferences for individual decision making and support provided if needed </a:t>
            </a:r>
            <a:endParaRPr lang="en-CA" altLang="en-US" dirty="0">
              <a:ea typeface="ＭＳ Ｐゴシック" charset="-128"/>
            </a:endParaRPr>
          </a:p>
          <a:p>
            <a:r>
              <a:rPr lang="en-CA" altLang="en-US" dirty="0">
                <a:ea typeface="ＭＳ Ｐゴシック" charset="-128"/>
              </a:rPr>
              <a:t>Supported decision making </a:t>
            </a:r>
            <a:r>
              <a:rPr lang="en-CA" altLang="en-US" dirty="0" smtClean="0">
                <a:ea typeface="ＭＳ Ｐゴシック" charset="-128"/>
              </a:rPr>
              <a:t>instead of substituted decision making</a:t>
            </a:r>
            <a:endParaRPr lang="en-CA" altLang="en-US" dirty="0" smtClean="0">
              <a:ea typeface="ＭＳ Ｐゴシック" charset="-128"/>
            </a:endParaRPr>
          </a:p>
          <a:p>
            <a:endParaRPr lang="en-US" dirty="0" smtClean="0"/>
          </a:p>
        </p:txBody>
      </p:sp>
    </p:spTree>
    <p:extLst>
      <p:ext uri="{BB962C8B-B14F-4D97-AF65-F5344CB8AC3E}">
        <p14:creationId xmlns:p14="http://schemas.microsoft.com/office/powerpoint/2010/main" val="174758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ChangeArrowheads="1"/>
          </p:cNvSpPr>
          <p:nvPr/>
        </p:nvSpPr>
        <p:spPr bwMode="auto">
          <a:xfrm>
            <a:off x="1897063" y="731839"/>
            <a:ext cx="8736012" cy="968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198000" anchor="b"/>
          <a:lstStyle>
            <a:lvl1pPr marL="838200" indent="-838200">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en-GB" altLang="en-US" sz="4400" dirty="0">
                <a:solidFill>
                  <a:srgbClr val="FF6600"/>
                </a:solidFill>
                <a:latin typeface="H-Futura" charset="0"/>
              </a:rPr>
              <a:t>4 important bits</a:t>
            </a:r>
          </a:p>
        </p:txBody>
      </p:sp>
      <p:sp>
        <p:nvSpPr>
          <p:cNvPr id="25603" name="Rectangle 7"/>
          <p:cNvSpPr>
            <a:spLocks noChangeArrowheads="1"/>
          </p:cNvSpPr>
          <p:nvPr/>
        </p:nvSpPr>
        <p:spPr bwMode="auto">
          <a:xfrm>
            <a:off x="716096" y="1125537"/>
            <a:ext cx="10204317" cy="5319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0" tIns="144000" rIns="144000" bIns="144000"/>
          <a:lstStyle>
            <a:lvl1pPr marL="381000" indent="-381000" defTabSz="574675">
              <a:spcBef>
                <a:spcPct val="20000"/>
              </a:spcBef>
              <a:buFont typeface="Arial" charset="0"/>
              <a:buChar char="•"/>
              <a:tabLst>
                <a:tab pos="482600" algn="l"/>
                <a:tab pos="863600" algn="l"/>
              </a:tabLst>
              <a:defRPr sz="3200">
                <a:solidFill>
                  <a:schemeClr val="tx1"/>
                </a:solidFill>
                <a:latin typeface="Calibri" charset="0"/>
                <a:ea typeface="ＭＳ Ｐゴシック" charset="-128"/>
              </a:defRPr>
            </a:lvl1pPr>
            <a:lvl2pPr marL="742950" indent="-285750" defTabSz="574675">
              <a:spcBef>
                <a:spcPct val="20000"/>
              </a:spcBef>
              <a:buFont typeface="Arial" charset="0"/>
              <a:buChar char="–"/>
              <a:tabLst>
                <a:tab pos="482600" algn="l"/>
                <a:tab pos="863600" algn="l"/>
              </a:tabLst>
              <a:defRPr sz="2800">
                <a:solidFill>
                  <a:schemeClr val="tx1"/>
                </a:solidFill>
                <a:latin typeface="Calibri" charset="0"/>
                <a:ea typeface="ＭＳ Ｐゴシック" charset="-128"/>
              </a:defRPr>
            </a:lvl2pPr>
            <a:lvl3pPr marL="1143000" indent="-228600" defTabSz="574675">
              <a:spcBef>
                <a:spcPct val="20000"/>
              </a:spcBef>
              <a:buFont typeface="Arial" charset="0"/>
              <a:buChar char="•"/>
              <a:tabLst>
                <a:tab pos="482600" algn="l"/>
                <a:tab pos="863600" algn="l"/>
              </a:tabLst>
              <a:defRPr sz="2400">
                <a:solidFill>
                  <a:schemeClr val="tx1"/>
                </a:solidFill>
                <a:latin typeface="Calibri" charset="0"/>
                <a:ea typeface="ＭＳ Ｐゴシック" charset="-128"/>
              </a:defRPr>
            </a:lvl3pPr>
            <a:lvl4pPr marL="1600200" indent="-228600" defTabSz="574675">
              <a:spcBef>
                <a:spcPct val="20000"/>
              </a:spcBef>
              <a:buFont typeface="Arial" charset="0"/>
              <a:buChar char="–"/>
              <a:tabLst>
                <a:tab pos="482600" algn="l"/>
                <a:tab pos="863600" algn="l"/>
              </a:tabLst>
              <a:defRPr sz="2000">
                <a:solidFill>
                  <a:schemeClr val="tx1"/>
                </a:solidFill>
                <a:latin typeface="Calibri" charset="0"/>
                <a:ea typeface="ＭＳ Ｐゴシック" charset="-128"/>
              </a:defRPr>
            </a:lvl4pPr>
            <a:lvl5pPr marL="2057400" indent="-228600" defTabSz="574675">
              <a:spcBef>
                <a:spcPct val="20000"/>
              </a:spcBef>
              <a:buFont typeface="Arial" charset="0"/>
              <a:buChar char="»"/>
              <a:tabLst>
                <a:tab pos="482600" algn="l"/>
                <a:tab pos="863600" algn="l"/>
              </a:tabLst>
              <a:defRPr sz="2000">
                <a:solidFill>
                  <a:schemeClr val="tx1"/>
                </a:solidFill>
                <a:latin typeface="Calibri" charset="0"/>
                <a:ea typeface="ＭＳ Ｐゴシック" charset="-128"/>
              </a:defRPr>
            </a:lvl5pPr>
            <a:lvl6pPr marL="2514600" indent="-228600" defTabSz="574675" eaLnBrk="0" fontAlgn="base" hangingPunct="0">
              <a:spcBef>
                <a:spcPct val="20000"/>
              </a:spcBef>
              <a:spcAft>
                <a:spcPct val="0"/>
              </a:spcAft>
              <a:buFont typeface="Arial" charset="0"/>
              <a:buChar char="»"/>
              <a:tabLst>
                <a:tab pos="482600" algn="l"/>
                <a:tab pos="863600" algn="l"/>
              </a:tabLst>
              <a:defRPr sz="2000">
                <a:solidFill>
                  <a:schemeClr val="tx1"/>
                </a:solidFill>
                <a:latin typeface="Calibri" charset="0"/>
                <a:ea typeface="ＭＳ Ｐゴシック" charset="-128"/>
              </a:defRPr>
            </a:lvl6pPr>
            <a:lvl7pPr marL="2971800" indent="-228600" defTabSz="574675" eaLnBrk="0" fontAlgn="base" hangingPunct="0">
              <a:spcBef>
                <a:spcPct val="20000"/>
              </a:spcBef>
              <a:spcAft>
                <a:spcPct val="0"/>
              </a:spcAft>
              <a:buFont typeface="Arial" charset="0"/>
              <a:buChar char="»"/>
              <a:tabLst>
                <a:tab pos="482600" algn="l"/>
                <a:tab pos="863600" algn="l"/>
              </a:tabLst>
              <a:defRPr sz="2000">
                <a:solidFill>
                  <a:schemeClr val="tx1"/>
                </a:solidFill>
                <a:latin typeface="Calibri" charset="0"/>
                <a:ea typeface="ＭＳ Ｐゴシック" charset="-128"/>
              </a:defRPr>
            </a:lvl7pPr>
            <a:lvl8pPr marL="3429000" indent="-228600" defTabSz="574675" eaLnBrk="0" fontAlgn="base" hangingPunct="0">
              <a:spcBef>
                <a:spcPct val="20000"/>
              </a:spcBef>
              <a:spcAft>
                <a:spcPct val="0"/>
              </a:spcAft>
              <a:buFont typeface="Arial" charset="0"/>
              <a:buChar char="»"/>
              <a:tabLst>
                <a:tab pos="482600" algn="l"/>
                <a:tab pos="863600" algn="l"/>
              </a:tabLst>
              <a:defRPr sz="2000">
                <a:solidFill>
                  <a:schemeClr val="tx1"/>
                </a:solidFill>
                <a:latin typeface="Calibri" charset="0"/>
                <a:ea typeface="ＭＳ Ｐゴシック" charset="-128"/>
              </a:defRPr>
            </a:lvl8pPr>
            <a:lvl9pPr marL="3886200" indent="-228600" defTabSz="574675" eaLnBrk="0" fontAlgn="base" hangingPunct="0">
              <a:spcBef>
                <a:spcPct val="20000"/>
              </a:spcBef>
              <a:spcAft>
                <a:spcPct val="0"/>
              </a:spcAft>
              <a:buFont typeface="Arial" charset="0"/>
              <a:buChar char="»"/>
              <a:tabLst>
                <a:tab pos="482600" algn="l"/>
                <a:tab pos="863600" algn="l"/>
              </a:tabLst>
              <a:defRPr sz="2000">
                <a:solidFill>
                  <a:schemeClr val="tx1"/>
                </a:solidFill>
                <a:latin typeface="Calibri" charset="0"/>
                <a:ea typeface="ＭＳ Ｐゴシック" charset="-128"/>
              </a:defRPr>
            </a:lvl9pPr>
          </a:lstStyle>
          <a:p>
            <a:pPr>
              <a:buFontTx/>
              <a:buNone/>
            </a:pPr>
            <a:endParaRPr lang="en-GB" altLang="en-US" dirty="0">
              <a:latin typeface="Futura Lt BT" charset="0"/>
            </a:endParaRPr>
          </a:p>
          <a:p>
            <a:r>
              <a:rPr lang="en-GB" altLang="en-US" dirty="0"/>
              <a:t>everyone has legal capacity in all areas of </a:t>
            </a:r>
            <a:r>
              <a:rPr lang="en-GB" altLang="en-US" dirty="0" smtClean="0"/>
              <a:t>life</a:t>
            </a:r>
          </a:p>
          <a:p>
            <a:r>
              <a:rPr lang="en-GB" altLang="en-US" dirty="0" smtClean="0"/>
              <a:t>Everyone can realize legal capacity without restrictions based on mental capacity  </a:t>
            </a:r>
          </a:p>
          <a:p>
            <a:r>
              <a:rPr lang="en-US" altLang="en-US" b="1" dirty="0" smtClean="0">
                <a:latin typeface="Futura Lt BT" charset="0"/>
              </a:rPr>
              <a:t>obligation </a:t>
            </a:r>
            <a:r>
              <a:rPr lang="en-US" altLang="en-US" b="1" dirty="0">
                <a:latin typeface="Futura Lt BT" charset="0"/>
              </a:rPr>
              <a:t>to provide supports</a:t>
            </a:r>
            <a:r>
              <a:rPr lang="en-US" altLang="en-US" dirty="0">
                <a:latin typeface="Futura Lt BT" charset="0"/>
              </a:rPr>
              <a:t> (where needed) to help someone exercise legal </a:t>
            </a:r>
            <a:r>
              <a:rPr lang="en-US" altLang="en-US" dirty="0" smtClean="0">
                <a:latin typeface="Futura Lt BT" charset="0"/>
              </a:rPr>
              <a:t>capacity</a:t>
            </a:r>
          </a:p>
          <a:p>
            <a:r>
              <a:rPr lang="en-US" dirty="0">
                <a:latin typeface="Futura Lt BT" charset="0"/>
                <a:ea typeface="ＭＳ Ｐゴシック" charset="0"/>
                <a:cs typeface="ＭＳ Ｐゴシック" charset="0"/>
              </a:rPr>
              <a:t>Protection against </a:t>
            </a:r>
            <a:r>
              <a:rPr lang="en-US" b="1" dirty="0">
                <a:latin typeface="Futura Lt BT" charset="0"/>
                <a:ea typeface="ＭＳ Ｐゴシック" charset="0"/>
                <a:cs typeface="ＭＳ Ｐゴシック" charset="0"/>
              </a:rPr>
              <a:t>exploitation, violence and abuse</a:t>
            </a:r>
            <a:endParaRPr lang="en-US" altLang="en-US" dirty="0">
              <a:latin typeface="Futura Lt BT" charset="0"/>
            </a:endParaRPr>
          </a:p>
          <a:p>
            <a:pPr eaLnBrk="1" hangingPunct="1">
              <a:spcBef>
                <a:spcPct val="0"/>
              </a:spcBef>
              <a:buFontTx/>
              <a:buNone/>
            </a:pPr>
            <a:endParaRPr lang="en-US" altLang="en-US" sz="4000" dirty="0">
              <a:latin typeface="Futura Lt BT" charset="0"/>
            </a:endParaRPr>
          </a:p>
        </p:txBody>
      </p:sp>
      <p:sp>
        <p:nvSpPr>
          <p:cNvPr id="6" name="Rectangle 5"/>
          <p:cNvSpPr/>
          <p:nvPr/>
        </p:nvSpPr>
        <p:spPr>
          <a:xfrm>
            <a:off x="1552660" y="1772817"/>
            <a:ext cx="1519004" cy="1169551"/>
          </a:xfrm>
          <a:prstGeom prst="rect">
            <a:avLst/>
          </a:prstGeom>
          <a:noFill/>
          <a:effectLst>
            <a:glow rad="101600">
              <a:schemeClr val="accent2">
                <a:satMod val="175000"/>
                <a:alpha val="40000"/>
              </a:schemeClr>
            </a:glow>
          </a:effectLst>
        </p:spPr>
        <p:txBody>
          <a:bodyPr>
            <a:spAutoFit/>
          </a:bodyPr>
          <a:lstStyle/>
          <a:p>
            <a:pPr algn="ctr">
              <a:defRPr/>
            </a:pPr>
            <a:endParaRPr lang="en-GB" sz="70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rial" charset="0"/>
              <a:ea typeface="ＭＳ Ｐゴシック" charset="0"/>
              <a:cs typeface="ＭＳ Ｐゴシック" charset="0"/>
            </a:endParaRPr>
          </a:p>
        </p:txBody>
      </p:sp>
      <p:sp>
        <p:nvSpPr>
          <p:cNvPr id="7" name="Rectangle 6"/>
          <p:cNvSpPr/>
          <p:nvPr/>
        </p:nvSpPr>
        <p:spPr>
          <a:xfrm>
            <a:off x="1705060" y="1925217"/>
            <a:ext cx="1519004" cy="1169551"/>
          </a:xfrm>
          <a:prstGeom prst="rect">
            <a:avLst/>
          </a:prstGeom>
          <a:noFill/>
          <a:effectLst>
            <a:glow rad="101600">
              <a:schemeClr val="accent2">
                <a:satMod val="175000"/>
                <a:alpha val="40000"/>
              </a:schemeClr>
            </a:glow>
          </a:effectLst>
        </p:spPr>
        <p:txBody>
          <a:bodyPr>
            <a:spAutoFit/>
          </a:bodyPr>
          <a:lstStyle/>
          <a:p>
            <a:pPr algn="ctr">
              <a:defRPr/>
            </a:pPr>
            <a:endParaRPr lang="en-GB" sz="70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1212073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reform on legal capacity in Lithuania</a:t>
            </a:r>
          </a:p>
        </p:txBody>
      </p:sp>
      <p:sp>
        <p:nvSpPr>
          <p:cNvPr id="3" name="Content Placeholder 2"/>
          <p:cNvSpPr>
            <a:spLocks noGrp="1"/>
          </p:cNvSpPr>
          <p:nvPr>
            <p:ph idx="1"/>
          </p:nvPr>
        </p:nvSpPr>
        <p:spPr/>
        <p:txBody>
          <a:bodyPr/>
          <a:lstStyle/>
          <a:p>
            <a:r>
              <a:rPr lang="en-US" dirty="0"/>
              <a:t>Legal reform on legal capacity in Lithuania, changing provisions on legal capacity in Civil Code and Code of civil procedure </a:t>
            </a:r>
            <a:r>
              <a:rPr lang="en-US" dirty="0" smtClean="0"/>
              <a:t>to </a:t>
            </a:r>
            <a:r>
              <a:rPr lang="en-US" dirty="0"/>
              <a:t>comply with CRPD requirements. </a:t>
            </a:r>
            <a:endParaRPr lang="en-US" dirty="0" smtClean="0"/>
          </a:p>
          <a:p>
            <a:r>
              <a:rPr lang="en-US" dirty="0" smtClean="0"/>
              <a:t>Adopted </a:t>
            </a:r>
            <a:r>
              <a:rPr lang="en-US" dirty="0"/>
              <a:t>on 26 March, 2015. In force since January 1, 2016.</a:t>
            </a:r>
          </a:p>
          <a:p>
            <a:r>
              <a:rPr lang="en-US" dirty="0"/>
              <a:t>The biggest legal reform of Civil code (since 2000, and even before).</a:t>
            </a:r>
          </a:p>
          <a:p>
            <a:r>
              <a:rPr lang="lt-LT" dirty="0" err="1"/>
              <a:t>Still</a:t>
            </a:r>
            <a:r>
              <a:rPr lang="lt-LT" dirty="0"/>
              <a:t>, </a:t>
            </a:r>
            <a:r>
              <a:rPr lang="lt-LT" dirty="0" err="1"/>
              <a:t>the</a:t>
            </a:r>
            <a:r>
              <a:rPr lang="lt-LT" dirty="0"/>
              <a:t> </a:t>
            </a:r>
            <a:r>
              <a:rPr lang="lt-LT" dirty="0" err="1"/>
              <a:t>law</a:t>
            </a:r>
            <a:r>
              <a:rPr lang="lt-LT" dirty="0"/>
              <a:t> </a:t>
            </a:r>
            <a:r>
              <a:rPr lang="lt-LT" dirty="0" err="1"/>
              <a:t>provides</a:t>
            </a:r>
            <a:r>
              <a:rPr lang="lt-LT" dirty="0"/>
              <a:t> </a:t>
            </a:r>
            <a:r>
              <a:rPr lang="lt-LT" dirty="0" err="1"/>
              <a:t>the</a:t>
            </a:r>
            <a:r>
              <a:rPr lang="lt-LT" dirty="0"/>
              <a:t> </a:t>
            </a:r>
            <a:r>
              <a:rPr lang="lt-LT" dirty="0" err="1"/>
              <a:t>possibility</a:t>
            </a:r>
            <a:r>
              <a:rPr lang="lt-LT" dirty="0"/>
              <a:t> </a:t>
            </a:r>
            <a:r>
              <a:rPr lang="lt-LT" dirty="0" err="1"/>
              <a:t>of</a:t>
            </a:r>
            <a:r>
              <a:rPr lang="lt-LT" dirty="0"/>
              <a:t> </a:t>
            </a:r>
            <a:r>
              <a:rPr lang="lt-LT" dirty="0" err="1"/>
              <a:t>restriction</a:t>
            </a:r>
            <a:r>
              <a:rPr lang="lt-LT" dirty="0"/>
              <a:t> </a:t>
            </a:r>
            <a:r>
              <a:rPr lang="lt-LT" dirty="0" err="1"/>
              <a:t>or</a:t>
            </a:r>
            <a:r>
              <a:rPr lang="lt-LT" dirty="0"/>
              <a:t> </a:t>
            </a:r>
            <a:r>
              <a:rPr lang="lt-LT" dirty="0" err="1"/>
              <a:t>denial</a:t>
            </a:r>
            <a:r>
              <a:rPr lang="lt-LT" dirty="0"/>
              <a:t> </a:t>
            </a:r>
            <a:r>
              <a:rPr lang="lt-LT" dirty="0" err="1"/>
              <a:t>of</a:t>
            </a:r>
            <a:r>
              <a:rPr lang="lt-LT" dirty="0"/>
              <a:t> </a:t>
            </a:r>
            <a:r>
              <a:rPr lang="lt-LT" dirty="0" err="1"/>
              <a:t>legal</a:t>
            </a:r>
            <a:r>
              <a:rPr lang="lt-LT" dirty="0"/>
              <a:t> </a:t>
            </a:r>
            <a:r>
              <a:rPr lang="lt-LT" dirty="0" err="1"/>
              <a:t>capacity</a:t>
            </a:r>
            <a:r>
              <a:rPr lang="lt-LT" dirty="0"/>
              <a:t> </a:t>
            </a:r>
            <a:r>
              <a:rPr lang="lt-LT" dirty="0" err="1"/>
              <a:t>for</a:t>
            </a:r>
            <a:r>
              <a:rPr lang="lt-LT" dirty="0"/>
              <a:t> </a:t>
            </a:r>
            <a:r>
              <a:rPr lang="lt-LT" dirty="0" err="1"/>
              <a:t>persons</a:t>
            </a:r>
            <a:r>
              <a:rPr lang="lt-LT" dirty="0"/>
              <a:t> </a:t>
            </a:r>
            <a:r>
              <a:rPr lang="lt-LT" dirty="0" err="1"/>
              <a:t>due</a:t>
            </a:r>
            <a:r>
              <a:rPr lang="lt-LT" dirty="0"/>
              <a:t> to </a:t>
            </a:r>
            <a:r>
              <a:rPr lang="lt-LT" dirty="0" err="1"/>
              <a:t>their</a:t>
            </a:r>
            <a:r>
              <a:rPr lang="lt-LT" dirty="0"/>
              <a:t> </a:t>
            </a:r>
            <a:r>
              <a:rPr lang="lt-LT" dirty="0" err="1"/>
              <a:t>psychosocial</a:t>
            </a:r>
            <a:r>
              <a:rPr lang="lt-LT" dirty="0"/>
              <a:t> </a:t>
            </a:r>
            <a:r>
              <a:rPr lang="lt-LT" dirty="0" err="1"/>
              <a:t>disability</a:t>
            </a:r>
            <a:r>
              <a:rPr lang="lt-LT" dirty="0"/>
              <a:t>. </a:t>
            </a:r>
            <a:r>
              <a:rPr lang="en-US" dirty="0"/>
              <a:t>   </a:t>
            </a:r>
          </a:p>
          <a:p>
            <a:endParaRPr lang="en-US" dirty="0"/>
          </a:p>
        </p:txBody>
      </p:sp>
    </p:spTree>
    <p:extLst>
      <p:ext uri="{BB962C8B-B14F-4D97-AF65-F5344CB8AC3E}">
        <p14:creationId xmlns:p14="http://schemas.microsoft.com/office/powerpoint/2010/main" val="128053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Key principles of the legal capacity reform</a:t>
            </a:r>
            <a:endParaRPr lang="en-US" dirty="0"/>
          </a:p>
        </p:txBody>
      </p:sp>
      <p:sp>
        <p:nvSpPr>
          <p:cNvPr id="3" name="Content Placeholder 2"/>
          <p:cNvSpPr>
            <a:spLocks noGrp="1"/>
          </p:cNvSpPr>
          <p:nvPr>
            <p:ph idx="1"/>
          </p:nvPr>
        </p:nvSpPr>
        <p:spPr/>
        <p:txBody>
          <a:bodyPr>
            <a:normAutofit lnSpcReduction="10000"/>
          </a:bodyPr>
          <a:lstStyle/>
          <a:p>
            <a:r>
              <a:rPr lang="en-GB" dirty="0" smtClean="0"/>
              <a:t>person's </a:t>
            </a:r>
            <a:r>
              <a:rPr lang="en-GB" dirty="0"/>
              <a:t>capacity must be </a:t>
            </a:r>
            <a:r>
              <a:rPr lang="en-GB" dirty="0" smtClean="0"/>
              <a:t>restricted to minimum, </a:t>
            </a:r>
          </a:p>
          <a:p>
            <a:r>
              <a:rPr lang="en-GB" dirty="0" smtClean="0"/>
              <a:t>measures </a:t>
            </a:r>
            <a:r>
              <a:rPr lang="en-GB" dirty="0"/>
              <a:t>restricting person's capacity, when they need to be applied, must be individualised, adjusted for the situation of every person and reasonable in all aspects. </a:t>
            </a:r>
            <a:endParaRPr lang="en-GB" dirty="0" smtClean="0"/>
          </a:p>
          <a:p>
            <a:r>
              <a:rPr lang="en-GB" dirty="0" smtClean="0"/>
              <a:t>all </a:t>
            </a:r>
            <a:r>
              <a:rPr lang="en-GB" dirty="0"/>
              <a:t>doubts must be considered in favour of the person, who is requested to be declared incapable in certain field</a:t>
            </a:r>
            <a:r>
              <a:rPr lang="en-GB" dirty="0" smtClean="0"/>
              <a:t>.</a:t>
            </a:r>
          </a:p>
          <a:p>
            <a:r>
              <a:rPr lang="en-GB" dirty="0" smtClean="0"/>
              <a:t>person's </a:t>
            </a:r>
            <a:r>
              <a:rPr lang="en-GB" dirty="0"/>
              <a:t>capacity restriction as the last </a:t>
            </a:r>
            <a:r>
              <a:rPr lang="en-GB" dirty="0" smtClean="0"/>
              <a:t>resort</a:t>
            </a:r>
          </a:p>
          <a:p>
            <a:r>
              <a:rPr lang="en-GB" dirty="0" smtClean="0"/>
              <a:t>the </a:t>
            </a:r>
            <a:r>
              <a:rPr lang="en-GB" dirty="0"/>
              <a:t>goal should be preservation of person's full capacity, creating conditions for a person to receive necessary assistance in order to exercise his/her rights.</a:t>
            </a:r>
            <a:endParaRPr lang="en-US" dirty="0"/>
          </a:p>
        </p:txBody>
      </p:sp>
    </p:spTree>
    <p:extLst>
      <p:ext uri="{BB962C8B-B14F-4D97-AF65-F5344CB8AC3E}">
        <p14:creationId xmlns:p14="http://schemas.microsoft.com/office/powerpoint/2010/main" val="203939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New legal institutes</a:t>
            </a:r>
            <a:r>
              <a:rPr lang="en-US" dirty="0"/>
              <a:t> </a:t>
            </a:r>
            <a:r>
              <a:rPr lang="en-US" dirty="0" smtClean="0"/>
              <a:t>introduced</a:t>
            </a:r>
            <a:endParaRPr lang="en-US" dirty="0"/>
          </a:p>
        </p:txBody>
      </p:sp>
      <p:sp>
        <p:nvSpPr>
          <p:cNvPr id="3" name="Content Placeholder 2"/>
          <p:cNvSpPr>
            <a:spLocks noGrp="1"/>
          </p:cNvSpPr>
          <p:nvPr>
            <p:ph idx="1"/>
          </p:nvPr>
        </p:nvSpPr>
        <p:spPr>
          <a:xfrm>
            <a:off x="1981200" y="1600200"/>
            <a:ext cx="8229600" cy="4953000"/>
          </a:xfrm>
        </p:spPr>
        <p:txBody>
          <a:bodyPr>
            <a:normAutofit lnSpcReduction="10000"/>
          </a:bodyPr>
          <a:lstStyle/>
          <a:p>
            <a:r>
              <a:rPr lang="en-GB" b="1" dirty="0"/>
              <a:t>A</a:t>
            </a:r>
            <a:r>
              <a:rPr lang="en-GB" b="1" dirty="0" smtClean="0"/>
              <a:t>ssistance in </a:t>
            </a:r>
            <a:r>
              <a:rPr lang="en-GB" b="1" dirty="0"/>
              <a:t>decision-making</a:t>
            </a:r>
            <a:r>
              <a:rPr lang="en-US" b="1" dirty="0" smtClean="0"/>
              <a:t> agreements </a:t>
            </a:r>
            <a:endParaRPr lang="en-US" dirty="0"/>
          </a:p>
          <a:p>
            <a:pPr lvl="1"/>
            <a:r>
              <a:rPr lang="en-US" sz="2000" dirty="0"/>
              <a:t>to be sign by the persons in need of support in decision making, including, but not limiting to mental disabilities;</a:t>
            </a:r>
          </a:p>
          <a:p>
            <a:pPr lvl="1"/>
            <a:r>
              <a:rPr lang="en-GB" sz="2000" dirty="0"/>
              <a:t>subject to notary's certification;</a:t>
            </a:r>
            <a:r>
              <a:rPr lang="en-US" sz="2000" dirty="0"/>
              <a:t> </a:t>
            </a:r>
          </a:p>
          <a:p>
            <a:pPr lvl="1"/>
            <a:r>
              <a:rPr lang="en-US" sz="2000" dirty="0"/>
              <a:t>registration in the Register.</a:t>
            </a:r>
          </a:p>
          <a:p>
            <a:r>
              <a:rPr lang="en-US" b="1" dirty="0" smtClean="0"/>
              <a:t>Advanced directives</a:t>
            </a:r>
            <a:endParaRPr lang="en-US" dirty="0"/>
          </a:p>
          <a:p>
            <a:pPr lvl="1"/>
            <a:r>
              <a:rPr lang="en-GB" sz="2000" dirty="0"/>
              <a:t>define how matters should be dealt regarding implementation of person’s property and non-property rights in case his/her capacity would be restricted or he/she would be declared incapable in the future;</a:t>
            </a:r>
          </a:p>
          <a:p>
            <a:pPr lvl="1"/>
            <a:r>
              <a:rPr lang="en-GB" sz="2000" dirty="0"/>
              <a:t>subject to notary's certification;</a:t>
            </a:r>
            <a:r>
              <a:rPr lang="en-US" sz="2000" dirty="0"/>
              <a:t> </a:t>
            </a:r>
          </a:p>
          <a:p>
            <a:pPr lvl="1"/>
            <a:r>
              <a:rPr lang="en-US" sz="2000" dirty="0"/>
              <a:t>registration in the Register;</a:t>
            </a:r>
            <a:endParaRPr lang="en-GB" sz="2000" dirty="0"/>
          </a:p>
          <a:p>
            <a:pPr lvl="1"/>
            <a:r>
              <a:rPr lang="en-GB" sz="2000" dirty="0"/>
              <a:t>come into effect by a court decision, declaring the person incapable or restricting his/her capacity and become binding for all persons and institutions </a:t>
            </a:r>
            <a:endParaRPr lang="en-US" sz="2000" dirty="0"/>
          </a:p>
          <a:p>
            <a:endParaRPr lang="en-US" dirty="0"/>
          </a:p>
        </p:txBody>
      </p:sp>
    </p:spTree>
    <p:extLst>
      <p:ext uri="{BB962C8B-B14F-4D97-AF65-F5344CB8AC3E}">
        <p14:creationId xmlns:p14="http://schemas.microsoft.com/office/powerpoint/2010/main" val="143342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Amended legal institutes</a:t>
            </a:r>
            <a:endParaRPr lang="en-US" dirty="0"/>
          </a:p>
        </p:txBody>
      </p:sp>
      <p:sp>
        <p:nvSpPr>
          <p:cNvPr id="3" name="Content Placeholder 2"/>
          <p:cNvSpPr>
            <a:spLocks noGrp="1"/>
          </p:cNvSpPr>
          <p:nvPr>
            <p:ph idx="1"/>
          </p:nvPr>
        </p:nvSpPr>
        <p:spPr>
          <a:xfrm>
            <a:off x="1981200" y="1417638"/>
            <a:ext cx="8229600" cy="5211762"/>
          </a:xfrm>
        </p:spPr>
        <p:txBody>
          <a:bodyPr>
            <a:normAutofit fontScale="85000" lnSpcReduction="20000"/>
          </a:bodyPr>
          <a:lstStyle/>
          <a:p>
            <a:r>
              <a:rPr lang="en-GB" b="1" i="1" dirty="0"/>
              <a:t>Restricted capacity in certain </a:t>
            </a:r>
            <a:r>
              <a:rPr lang="en-GB" b="1" i="1" dirty="0" smtClean="0"/>
              <a:t>areas</a:t>
            </a:r>
          </a:p>
          <a:p>
            <a:pPr lvl="1"/>
            <a:r>
              <a:rPr lang="en-GB" dirty="0" smtClean="0"/>
              <a:t>when full </a:t>
            </a:r>
            <a:r>
              <a:rPr lang="en-GB" dirty="0"/>
              <a:t>understanding of the meaning of their action and to control them, which is caused by the psychic disorder</a:t>
            </a:r>
            <a:r>
              <a:rPr lang="en-US" dirty="0"/>
              <a:t> </a:t>
            </a:r>
            <a:r>
              <a:rPr lang="en-GB" dirty="0" smtClean="0"/>
              <a:t>;</a:t>
            </a:r>
          </a:p>
          <a:p>
            <a:pPr lvl="1"/>
            <a:r>
              <a:rPr lang="en-GB" dirty="0" smtClean="0"/>
              <a:t>Court indicate </a:t>
            </a:r>
            <a:r>
              <a:rPr lang="en-GB" dirty="0"/>
              <a:t>the final list of fields, in which the person is declared having restricted capacity, in its </a:t>
            </a:r>
            <a:r>
              <a:rPr lang="en-GB" dirty="0" smtClean="0"/>
              <a:t>decision;</a:t>
            </a:r>
          </a:p>
          <a:p>
            <a:pPr lvl="1"/>
            <a:r>
              <a:rPr lang="en-GB" dirty="0" smtClean="0"/>
              <a:t>Curator is introduced to act together with the person</a:t>
            </a:r>
          </a:p>
          <a:p>
            <a:r>
              <a:rPr lang="en-GB" b="1" i="1" dirty="0"/>
              <a:t>Incapacity in certain areas</a:t>
            </a:r>
            <a:r>
              <a:rPr lang="en-US" dirty="0"/>
              <a:t> </a:t>
            </a:r>
            <a:endParaRPr lang="en-US" dirty="0" smtClean="0"/>
          </a:p>
          <a:p>
            <a:pPr lvl="1"/>
            <a:r>
              <a:rPr lang="en-GB" dirty="0"/>
              <a:t>is expected to be applied in exceptional cases </a:t>
            </a:r>
            <a:r>
              <a:rPr lang="en-GB" dirty="0" smtClean="0"/>
              <a:t>only;</a:t>
            </a:r>
          </a:p>
          <a:p>
            <a:pPr lvl="1"/>
            <a:r>
              <a:rPr lang="en-GB" dirty="0" smtClean="0"/>
              <a:t>the </a:t>
            </a:r>
            <a:r>
              <a:rPr lang="en-GB" dirty="0"/>
              <a:t>court </a:t>
            </a:r>
            <a:r>
              <a:rPr lang="en-GB" dirty="0" smtClean="0"/>
              <a:t>draw </a:t>
            </a:r>
            <a:r>
              <a:rPr lang="en-GB" dirty="0"/>
              <a:t>the final list of fields in which the person is recognised </a:t>
            </a:r>
            <a:r>
              <a:rPr lang="en-GB" dirty="0" smtClean="0"/>
              <a:t>incapable; </a:t>
            </a:r>
          </a:p>
          <a:p>
            <a:pPr lvl="1"/>
            <a:r>
              <a:rPr lang="en-GB" dirty="0" smtClean="0"/>
              <a:t>Guardian act </a:t>
            </a:r>
            <a:r>
              <a:rPr lang="en-GB" dirty="0"/>
              <a:t>on behalf of the person in the fields, where the person </a:t>
            </a:r>
            <a:r>
              <a:rPr lang="en-GB" dirty="0" smtClean="0"/>
              <a:t>is </a:t>
            </a:r>
            <a:r>
              <a:rPr lang="en-GB" dirty="0"/>
              <a:t>declared </a:t>
            </a:r>
            <a:r>
              <a:rPr lang="en-GB" dirty="0" smtClean="0"/>
              <a:t>incapable;</a:t>
            </a:r>
          </a:p>
          <a:p>
            <a:pPr lvl="1"/>
            <a:r>
              <a:rPr lang="en-GB" dirty="0" smtClean="0"/>
              <a:t>Legal representation is mandatory in the court proceedings;  </a:t>
            </a:r>
          </a:p>
          <a:p>
            <a:r>
              <a:rPr lang="en-GB" b="1" i="1" dirty="0"/>
              <a:t>Commission for Reviewing Incapable Persons' Condition</a:t>
            </a:r>
            <a:r>
              <a:rPr lang="en-US" dirty="0"/>
              <a:t> </a:t>
            </a:r>
            <a:endParaRPr lang="en-US" dirty="0" smtClean="0"/>
          </a:p>
          <a:p>
            <a:pPr lvl="1"/>
            <a:r>
              <a:rPr lang="en-GB" dirty="0"/>
              <a:t>review the condition of an incapable person and decide on the need to apply to court for the revision of the court decision declaring the person in question incapable in a certain field</a:t>
            </a:r>
            <a:r>
              <a:rPr lang="en-US" dirty="0"/>
              <a:t> </a:t>
            </a:r>
            <a:endParaRPr lang="en-GB" dirty="0" smtClean="0"/>
          </a:p>
          <a:p>
            <a:pPr lvl="1"/>
            <a:r>
              <a:rPr lang="en-GB" dirty="0" smtClean="0"/>
              <a:t>every year, if there is no application in the court </a:t>
            </a:r>
            <a:r>
              <a:rPr lang="en-GB" dirty="0"/>
              <a:t>for cancellation of the court decision declaring the person incapable in a certain </a:t>
            </a:r>
            <a:r>
              <a:rPr lang="en-GB" dirty="0" smtClean="0"/>
              <a:t>field</a:t>
            </a:r>
            <a:r>
              <a:rPr lang="en-US" dirty="0" smtClean="0"/>
              <a:t>.</a:t>
            </a:r>
            <a:endParaRPr lang="en-US" dirty="0"/>
          </a:p>
        </p:txBody>
      </p:sp>
    </p:spTree>
    <p:extLst>
      <p:ext uri="{BB962C8B-B14F-4D97-AF65-F5344CB8AC3E}">
        <p14:creationId xmlns:p14="http://schemas.microsoft.com/office/powerpoint/2010/main" val="183256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Gaps and challenges of the reform </a:t>
            </a:r>
            <a:endParaRPr lang="en-US" dirty="0"/>
          </a:p>
        </p:txBody>
      </p:sp>
      <p:sp>
        <p:nvSpPr>
          <p:cNvPr id="3" name="Content Placeholder 2"/>
          <p:cNvSpPr>
            <a:spLocks noGrp="1"/>
          </p:cNvSpPr>
          <p:nvPr>
            <p:ph idx="1"/>
          </p:nvPr>
        </p:nvSpPr>
        <p:spPr>
          <a:xfrm>
            <a:off x="838200" y="1520328"/>
            <a:ext cx="10515600" cy="4656635"/>
          </a:xfrm>
        </p:spPr>
        <p:txBody>
          <a:bodyPr>
            <a:normAutofit lnSpcReduction="10000"/>
          </a:bodyPr>
          <a:lstStyle/>
          <a:p>
            <a:r>
              <a:rPr lang="en-US" dirty="0"/>
              <a:t>Still remaining total </a:t>
            </a:r>
            <a:r>
              <a:rPr lang="en-US" dirty="0" smtClean="0"/>
              <a:t>guardianship as substituted decision making model, </a:t>
            </a:r>
            <a:r>
              <a:rPr lang="en-US" dirty="0"/>
              <a:t>limiting person’s rights in particular areas </a:t>
            </a:r>
            <a:r>
              <a:rPr lang="en-US"/>
              <a:t>of </a:t>
            </a:r>
            <a:r>
              <a:rPr lang="en-US" smtClean="0"/>
              <a:t>life (possibility for restricting legal capacity in specific areas of life (sometimes even in all areas of life);</a:t>
            </a:r>
            <a:endParaRPr lang="en-US" dirty="0" smtClean="0"/>
          </a:p>
          <a:p>
            <a:r>
              <a:rPr lang="en-US" dirty="0" smtClean="0"/>
              <a:t>No proper preparation for </a:t>
            </a:r>
            <a:r>
              <a:rPr lang="en-US" dirty="0"/>
              <a:t>the reform</a:t>
            </a:r>
            <a:r>
              <a:rPr lang="en-US" dirty="0" smtClean="0"/>
              <a:t>:</a:t>
            </a:r>
          </a:p>
          <a:p>
            <a:pPr lvl="1"/>
            <a:r>
              <a:rPr lang="en-US" dirty="0" smtClean="0"/>
              <a:t>short </a:t>
            </a:r>
            <a:r>
              <a:rPr lang="en-US" dirty="0"/>
              <a:t>time (delayed trainings)</a:t>
            </a:r>
          </a:p>
          <a:p>
            <a:pPr lvl="1"/>
            <a:r>
              <a:rPr lang="en-US" dirty="0" smtClean="0"/>
              <a:t>Not enough trainings </a:t>
            </a:r>
            <a:r>
              <a:rPr lang="en-US" dirty="0"/>
              <a:t>for the judges, social workers, medical </a:t>
            </a:r>
            <a:r>
              <a:rPr lang="en-US" dirty="0" smtClean="0"/>
              <a:t>professionals;</a:t>
            </a:r>
          </a:p>
          <a:p>
            <a:pPr lvl="1"/>
            <a:r>
              <a:rPr lang="en-US" dirty="0" smtClean="0"/>
              <a:t>Medical, functional assessment versus human rights based approach; </a:t>
            </a:r>
          </a:p>
          <a:p>
            <a:pPr lvl="1"/>
            <a:r>
              <a:rPr lang="en-US" dirty="0" smtClean="0"/>
              <a:t>no information and awareness raising about alternatives as support in decision making</a:t>
            </a:r>
          </a:p>
          <a:p>
            <a:r>
              <a:rPr lang="en-US" dirty="0" smtClean="0"/>
              <a:t>Assessment of person’s capacities to decide only for the purpose of legal procedures in court, rather then for practical support provision</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716531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31950" y="0"/>
            <a:ext cx="8928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346325" y="287338"/>
            <a:ext cx="7543800" cy="5949950"/>
          </a:xfrm>
        </p:spPr>
        <p:txBody>
          <a:bodyPr/>
          <a:lstStyle/>
          <a:p>
            <a:pPr>
              <a:defRPr/>
            </a:pPr>
            <a:endParaRPr lang="en-US"/>
          </a:p>
        </p:txBody>
      </p:sp>
      <p:sp>
        <p:nvSpPr>
          <p:cNvPr id="91139" name="Content Placeholder 2"/>
          <p:cNvSpPr>
            <a:spLocks noGrp="1"/>
          </p:cNvSpPr>
          <p:nvPr>
            <p:ph idx="1"/>
          </p:nvPr>
        </p:nvSpPr>
        <p:spPr/>
        <p:txBody>
          <a:bodyPr/>
          <a:lstStyle/>
          <a:p>
            <a:endParaRPr lang="en-US" altLang="en-US"/>
          </a:p>
          <a:p>
            <a:endParaRPr lang="en-US" altLang="en-US"/>
          </a:p>
        </p:txBody>
      </p:sp>
    </p:spTree>
    <p:extLst>
      <p:ext uri="{BB962C8B-B14F-4D97-AF65-F5344CB8AC3E}">
        <p14:creationId xmlns:p14="http://schemas.microsoft.com/office/powerpoint/2010/main" val="1810145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168B3EBDCB5A4BBB83A9A3BCA300D4" ma:contentTypeVersion="10" ma:contentTypeDescription="Create a new document." ma:contentTypeScope="" ma:versionID="bb49e64cca39a3cdb59fd2f02bd7727a">
  <xsd:schema xmlns:xsd="http://www.w3.org/2001/XMLSchema" xmlns:xs="http://www.w3.org/2001/XMLSchema" xmlns:p="http://schemas.microsoft.com/office/2006/metadata/properties" xmlns:ns2="e64a528b-f3bd-4a9a-86df-61b81d7e8287" xmlns:ns3="eb106d1f-5234-4220-9f34-74f5cd721b8e" targetNamespace="http://schemas.microsoft.com/office/2006/metadata/properties" ma:root="true" ma:fieldsID="df08ce67958f6a68fe166ceab3154dce" ns2:_="" ns3:_="">
    <xsd:import namespace="e64a528b-f3bd-4a9a-86df-61b81d7e8287"/>
    <xsd:import namespace="eb106d1f-5234-4220-9f34-74f5cd721b8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4a528b-f3bd-4a9a-86df-61b81d7e828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106d1f-5234-4220-9f34-74f5cd721b8e"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7832FC-67D2-414A-B3AE-1E2FB2C2C316}"/>
</file>

<file path=customXml/itemProps2.xml><?xml version="1.0" encoding="utf-8"?>
<ds:datastoreItem xmlns:ds="http://schemas.openxmlformats.org/officeDocument/2006/customXml" ds:itemID="{0FE5F01C-3ED8-4383-9286-2CE976CCE739}"/>
</file>

<file path=customXml/itemProps3.xml><?xml version="1.0" encoding="utf-8"?>
<ds:datastoreItem xmlns:ds="http://schemas.openxmlformats.org/officeDocument/2006/customXml" ds:itemID="{ED1FE4A1-5462-44FD-B8EA-FFE6C95FA1D2}"/>
</file>

<file path=docProps/app.xml><?xml version="1.0" encoding="utf-8"?>
<Properties xmlns="http://schemas.openxmlformats.org/officeDocument/2006/extended-properties" xmlns:vt="http://schemas.openxmlformats.org/officeDocument/2006/docPropsVTypes">
  <TotalTime>2752</TotalTime>
  <Words>1216</Words>
  <Application>Microsoft Macintosh PowerPoint</Application>
  <PresentationFormat>Widescreen</PresentationFormat>
  <Paragraphs>107</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Calibri</vt:lpstr>
      <vt:lpstr>Calibri Light</vt:lpstr>
      <vt:lpstr>Futura Lt BT</vt:lpstr>
      <vt:lpstr>H-Futura</vt:lpstr>
      <vt:lpstr>ＭＳ Ｐゴシック</vt:lpstr>
      <vt:lpstr>Times New Roman</vt:lpstr>
      <vt:lpstr>Arial</vt:lpstr>
      <vt:lpstr>Office Theme</vt:lpstr>
      <vt:lpstr>UN Convention on the Rights of Persons with Disabilities and Social Assistance for Persons with Intellectual Disabilities</vt:lpstr>
      <vt:lpstr>Equality before the law (Art. 12 of the Convention)</vt:lpstr>
      <vt:lpstr>PowerPoint Presentation</vt:lpstr>
      <vt:lpstr>Legal reform on legal capacity in Lithuania</vt:lpstr>
      <vt:lpstr>Key principles of the legal capacity reform</vt:lpstr>
      <vt:lpstr>New legal institutes introduced</vt:lpstr>
      <vt:lpstr>Amended legal institutes</vt:lpstr>
      <vt:lpstr>Gaps and challenges of the reform </vt:lpstr>
      <vt:lpstr>PowerPoint Presentation</vt:lpstr>
      <vt:lpstr>Conclusions</vt:lpstr>
      <vt:lpstr>Linkage of legal capacity to other rights </vt:lpstr>
      <vt:lpstr>Data on legal incapacity in Lithuania</vt:lpstr>
      <vt:lpstr>Data: persons declared as legally incapable  </vt:lpstr>
      <vt:lpstr>Results of the reform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CRPD  Legal capacity and social inclusion of persons with disabilities </dc:title>
  <dc:creator>Microsoft Office User</dc:creator>
  <cp:lastModifiedBy>Microsoft Office User</cp:lastModifiedBy>
  <cp:revision>10</cp:revision>
  <dcterms:created xsi:type="dcterms:W3CDTF">2019-06-02T19:50:09Z</dcterms:created>
  <dcterms:modified xsi:type="dcterms:W3CDTF">2019-06-04T17:42:42Z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0x01010075168B3EBDCB5A4BBB83A9A3BCA300D4</vt:lpwstr>
  </property>
</Properties>
</file>