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  <p:sldMasterId id="2147483687" r:id="rId2"/>
    <p:sldMasterId id="2147483706" r:id="rId3"/>
  </p:sldMasterIdLst>
  <p:notesMasterIdLst>
    <p:notesMasterId r:id="rId27"/>
  </p:notesMasterIdLst>
  <p:handoutMasterIdLst>
    <p:handoutMasterId r:id="rId28"/>
  </p:handoutMasterIdLst>
  <p:sldIdLst>
    <p:sldId id="256" r:id="rId4"/>
    <p:sldId id="257" r:id="rId5"/>
    <p:sldId id="258" r:id="rId6"/>
    <p:sldId id="259" r:id="rId7"/>
    <p:sldId id="261" r:id="rId8"/>
    <p:sldId id="260" r:id="rId9"/>
    <p:sldId id="262" r:id="rId10"/>
    <p:sldId id="278" r:id="rId11"/>
    <p:sldId id="263" r:id="rId12"/>
    <p:sldId id="265" r:id="rId13"/>
    <p:sldId id="296" r:id="rId14"/>
    <p:sldId id="306" r:id="rId15"/>
    <p:sldId id="268" r:id="rId16"/>
    <p:sldId id="301" r:id="rId17"/>
    <p:sldId id="302" r:id="rId18"/>
    <p:sldId id="303" r:id="rId19"/>
    <p:sldId id="266" r:id="rId20"/>
    <p:sldId id="297" r:id="rId21"/>
    <p:sldId id="298" r:id="rId22"/>
    <p:sldId id="299" r:id="rId23"/>
    <p:sldId id="300" r:id="rId24"/>
    <p:sldId id="309" r:id="rId25"/>
    <p:sldId id="307" r:id="rId26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4A64B"/>
    <a:srgbClr val="FCD904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7" autoAdjust="0"/>
    <p:restoredTop sz="86118" autoAdjust="0"/>
  </p:normalViewPr>
  <p:slideViewPr>
    <p:cSldViewPr snapToGrid="0" snapToObjects="1">
      <p:cViewPr>
        <p:scale>
          <a:sx n="50" d="100"/>
          <a:sy n="50" d="100"/>
        </p:scale>
        <p:origin x="-1712" y="-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16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customXml" Target="../customXml/item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72F473-9D88-4EB4-B670-D4ECEF8636C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123326B7-9EFD-4B0A-B937-7D2AC9A77DF9}">
      <dgm:prSet phldrT="[Text]" custT="1"/>
      <dgm:spPr/>
      <dgm:t>
        <a:bodyPr/>
        <a:lstStyle/>
        <a:p>
          <a:r>
            <a:rPr lang="de-AT" sz="2000" dirty="0" err="1" smtClean="0">
              <a:solidFill>
                <a:schemeClr val="tx1"/>
              </a:solidFill>
            </a:rPr>
            <a:t>Enduring</a:t>
          </a:r>
          <a:r>
            <a:rPr lang="de-AT" sz="2000" dirty="0" smtClean="0">
              <a:solidFill>
                <a:schemeClr val="tx1"/>
              </a:solidFill>
            </a:rPr>
            <a:t> power of </a:t>
          </a:r>
          <a:r>
            <a:rPr lang="de-AT" sz="2000" dirty="0" err="1" smtClean="0">
              <a:solidFill>
                <a:schemeClr val="tx1"/>
              </a:solidFill>
            </a:rPr>
            <a:t>attorny</a:t>
          </a:r>
          <a:endParaRPr lang="de-AT" sz="2000" dirty="0">
            <a:solidFill>
              <a:schemeClr val="tx1"/>
            </a:solidFill>
          </a:endParaRPr>
        </a:p>
      </dgm:t>
    </dgm:pt>
    <dgm:pt modelId="{6399F828-88B0-4FA0-9BB3-B002E18E2D60}" type="parTrans" cxnId="{8D815180-9F07-4753-B898-5BE1C20FFFBA}">
      <dgm:prSet/>
      <dgm:spPr/>
      <dgm:t>
        <a:bodyPr/>
        <a:lstStyle/>
        <a:p>
          <a:endParaRPr lang="de-AT"/>
        </a:p>
      </dgm:t>
    </dgm:pt>
    <dgm:pt modelId="{C5C87A0B-81E0-4842-A008-6D3486206D90}" type="sibTrans" cxnId="{8D815180-9F07-4753-B898-5BE1C20FFFBA}">
      <dgm:prSet/>
      <dgm:spPr/>
      <dgm:t>
        <a:bodyPr/>
        <a:lstStyle/>
        <a:p>
          <a:endParaRPr lang="de-AT"/>
        </a:p>
      </dgm:t>
    </dgm:pt>
    <dgm:pt modelId="{C82CCE25-8348-4F24-9E6D-B485DDC5483F}">
      <dgm:prSet phldrT="[Text]" custT="1"/>
      <dgm:spPr/>
      <dgm:t>
        <a:bodyPr/>
        <a:lstStyle/>
        <a:p>
          <a:r>
            <a:rPr lang="de-AT" sz="2000" dirty="0" err="1" smtClean="0"/>
            <a:t>Full</a:t>
          </a:r>
          <a:r>
            <a:rPr lang="de-AT" sz="2000" dirty="0" smtClean="0"/>
            <a:t> </a:t>
          </a:r>
          <a:r>
            <a:rPr lang="de-AT" sz="2000" dirty="0" err="1" smtClean="0"/>
            <a:t>ability</a:t>
          </a:r>
          <a:r>
            <a:rPr lang="de-AT" sz="2000" dirty="0" smtClean="0"/>
            <a:t> </a:t>
          </a:r>
          <a:r>
            <a:rPr lang="de-AT" sz="2000" dirty="0" err="1" smtClean="0"/>
            <a:t>to</a:t>
          </a:r>
          <a:r>
            <a:rPr lang="de-AT" sz="2000" dirty="0" smtClean="0"/>
            <a:t> </a:t>
          </a:r>
          <a:r>
            <a:rPr lang="de-AT" sz="2000" dirty="0" err="1" smtClean="0"/>
            <a:t>decide</a:t>
          </a:r>
          <a:endParaRPr lang="de-AT" sz="2000" dirty="0"/>
        </a:p>
      </dgm:t>
    </dgm:pt>
    <dgm:pt modelId="{5A890B2F-3641-4378-892E-7E671E26FAE9}" type="parTrans" cxnId="{6A45666F-B439-4892-9B24-5F684BD6C599}">
      <dgm:prSet/>
      <dgm:spPr/>
      <dgm:t>
        <a:bodyPr/>
        <a:lstStyle/>
        <a:p>
          <a:endParaRPr lang="de-AT"/>
        </a:p>
      </dgm:t>
    </dgm:pt>
    <dgm:pt modelId="{A712A8D6-6837-41F4-8F65-C1C8BE58C877}" type="sibTrans" cxnId="{6A45666F-B439-4892-9B24-5F684BD6C599}">
      <dgm:prSet/>
      <dgm:spPr/>
      <dgm:t>
        <a:bodyPr/>
        <a:lstStyle/>
        <a:p>
          <a:endParaRPr lang="de-AT"/>
        </a:p>
      </dgm:t>
    </dgm:pt>
    <dgm:pt modelId="{F697384B-C50D-4C0C-AEF4-8152E4A9286E}">
      <dgm:prSet phldrT="[Text]" custT="1"/>
      <dgm:spPr/>
      <dgm:t>
        <a:bodyPr/>
        <a:lstStyle/>
        <a:p>
          <a:r>
            <a:rPr lang="de-AT" sz="2000" dirty="0" err="1" smtClean="0">
              <a:solidFill>
                <a:schemeClr val="tx1"/>
              </a:solidFill>
            </a:rPr>
            <a:t>elective</a:t>
          </a:r>
          <a:r>
            <a:rPr lang="de-AT" sz="2000" dirty="0" smtClean="0">
              <a:solidFill>
                <a:schemeClr val="tx1"/>
              </a:solidFill>
            </a:rPr>
            <a:t> </a:t>
          </a:r>
          <a:r>
            <a:rPr lang="de-AT" sz="2000" dirty="0" err="1" smtClean="0">
              <a:solidFill>
                <a:schemeClr val="tx1"/>
              </a:solidFill>
            </a:rPr>
            <a:t>representation</a:t>
          </a:r>
          <a:endParaRPr lang="de-AT" sz="2000" dirty="0">
            <a:solidFill>
              <a:schemeClr val="tx1"/>
            </a:solidFill>
          </a:endParaRPr>
        </a:p>
      </dgm:t>
    </dgm:pt>
    <dgm:pt modelId="{8D3E52AE-CE9B-44CC-A1BA-0EBB9C046DB8}" type="parTrans" cxnId="{8C4CB9C3-4BD0-4170-890F-A67FE60947D0}">
      <dgm:prSet/>
      <dgm:spPr/>
      <dgm:t>
        <a:bodyPr/>
        <a:lstStyle/>
        <a:p>
          <a:endParaRPr lang="de-AT"/>
        </a:p>
      </dgm:t>
    </dgm:pt>
    <dgm:pt modelId="{BFC7C840-4895-4B85-98C0-58551F7F847A}" type="sibTrans" cxnId="{8C4CB9C3-4BD0-4170-890F-A67FE60947D0}">
      <dgm:prSet/>
      <dgm:spPr/>
      <dgm:t>
        <a:bodyPr/>
        <a:lstStyle/>
        <a:p>
          <a:endParaRPr lang="de-AT"/>
        </a:p>
      </dgm:t>
    </dgm:pt>
    <dgm:pt modelId="{070F6268-BA60-4056-9758-65B5EF7DE708}">
      <dgm:prSet phldrT="[Text]" custT="1"/>
      <dgm:spPr/>
      <dgm:t>
        <a:bodyPr/>
        <a:lstStyle/>
        <a:p>
          <a:r>
            <a:rPr lang="de-AT" sz="2000" dirty="0" err="1" smtClean="0"/>
            <a:t>diminished</a:t>
          </a:r>
          <a:r>
            <a:rPr lang="de-AT" sz="2000" dirty="0" smtClean="0"/>
            <a:t> </a:t>
          </a:r>
          <a:r>
            <a:rPr lang="de-AT" sz="2000" dirty="0" err="1" smtClean="0"/>
            <a:t>ability</a:t>
          </a:r>
          <a:r>
            <a:rPr lang="de-AT" sz="2000" dirty="0" smtClean="0"/>
            <a:t> </a:t>
          </a:r>
          <a:r>
            <a:rPr lang="de-AT" sz="2000" dirty="0" err="1" smtClean="0"/>
            <a:t>to</a:t>
          </a:r>
          <a:r>
            <a:rPr lang="de-AT" sz="2000" dirty="0" smtClean="0"/>
            <a:t> </a:t>
          </a:r>
          <a:r>
            <a:rPr lang="de-AT" sz="2000" dirty="0" err="1" smtClean="0"/>
            <a:t>decide</a:t>
          </a:r>
          <a:endParaRPr lang="de-AT" sz="2000" dirty="0"/>
        </a:p>
      </dgm:t>
    </dgm:pt>
    <dgm:pt modelId="{B7B4A8D7-0F77-4022-8CB4-25047E1025B4}" type="parTrans" cxnId="{16E90481-6B1E-442E-B184-C87B4FC60771}">
      <dgm:prSet/>
      <dgm:spPr/>
      <dgm:t>
        <a:bodyPr/>
        <a:lstStyle/>
        <a:p>
          <a:endParaRPr lang="de-AT"/>
        </a:p>
      </dgm:t>
    </dgm:pt>
    <dgm:pt modelId="{BA035D4E-FC61-4145-8951-62E635947862}" type="sibTrans" cxnId="{16E90481-6B1E-442E-B184-C87B4FC60771}">
      <dgm:prSet/>
      <dgm:spPr/>
      <dgm:t>
        <a:bodyPr/>
        <a:lstStyle/>
        <a:p>
          <a:endParaRPr lang="de-AT"/>
        </a:p>
      </dgm:t>
    </dgm:pt>
    <dgm:pt modelId="{7A909D88-5FE9-4ECB-9B44-384FBA77E69E}">
      <dgm:prSet phldrT="[Text]" custT="1"/>
      <dgm:spPr/>
      <dgm:t>
        <a:bodyPr/>
        <a:lstStyle/>
        <a:p>
          <a:r>
            <a:rPr lang="de-AT" sz="2000" dirty="0" err="1" smtClean="0">
              <a:solidFill>
                <a:schemeClr val="tx1"/>
              </a:solidFill>
            </a:rPr>
            <a:t>Statutory</a:t>
          </a:r>
          <a:r>
            <a:rPr lang="de-AT" sz="2000" dirty="0" smtClean="0">
              <a:solidFill>
                <a:schemeClr val="tx1"/>
              </a:solidFill>
            </a:rPr>
            <a:t> </a:t>
          </a:r>
          <a:r>
            <a:rPr lang="de-AT" sz="2000" dirty="0" err="1" smtClean="0">
              <a:solidFill>
                <a:schemeClr val="tx1"/>
              </a:solidFill>
            </a:rPr>
            <a:t>representation</a:t>
          </a:r>
          <a:endParaRPr lang="de-AT" sz="2000" dirty="0">
            <a:solidFill>
              <a:schemeClr val="tx1"/>
            </a:solidFill>
          </a:endParaRPr>
        </a:p>
      </dgm:t>
    </dgm:pt>
    <dgm:pt modelId="{F70DB1E4-87E7-4811-948C-CFA917B85295}" type="parTrans" cxnId="{097A1C83-E039-42C9-8E64-D6643C464C63}">
      <dgm:prSet/>
      <dgm:spPr/>
      <dgm:t>
        <a:bodyPr/>
        <a:lstStyle/>
        <a:p>
          <a:endParaRPr lang="de-AT"/>
        </a:p>
      </dgm:t>
    </dgm:pt>
    <dgm:pt modelId="{6A50A7CC-D863-48A5-A809-DDE49E21B928}" type="sibTrans" cxnId="{097A1C83-E039-42C9-8E64-D6643C464C63}">
      <dgm:prSet/>
      <dgm:spPr/>
      <dgm:t>
        <a:bodyPr/>
        <a:lstStyle/>
        <a:p>
          <a:endParaRPr lang="de-AT"/>
        </a:p>
      </dgm:t>
    </dgm:pt>
    <dgm:pt modelId="{7CEC87C1-D251-4310-A568-9DFEC170D13F}">
      <dgm:prSet phldrT="[Text]"/>
      <dgm:spPr/>
      <dgm:t>
        <a:bodyPr/>
        <a:lstStyle/>
        <a:p>
          <a:r>
            <a:rPr lang="de-AT" dirty="0" err="1" smtClean="0"/>
            <a:t>Ability</a:t>
          </a:r>
          <a:r>
            <a:rPr lang="de-AT" dirty="0" smtClean="0"/>
            <a:t> </a:t>
          </a:r>
          <a:r>
            <a:rPr lang="de-AT" dirty="0" err="1" smtClean="0"/>
            <a:t>to</a:t>
          </a:r>
          <a:r>
            <a:rPr lang="de-AT" dirty="0" smtClean="0"/>
            <a:t> </a:t>
          </a:r>
          <a:r>
            <a:rPr lang="de-AT" dirty="0" err="1" smtClean="0"/>
            <a:t>formulate</a:t>
          </a:r>
          <a:r>
            <a:rPr lang="de-AT" dirty="0" smtClean="0"/>
            <a:t> </a:t>
          </a:r>
          <a:r>
            <a:rPr lang="de-AT" dirty="0" err="1" smtClean="0"/>
            <a:t>wishes</a:t>
          </a:r>
          <a:r>
            <a:rPr lang="de-AT" dirty="0" smtClean="0"/>
            <a:t> and </a:t>
          </a:r>
          <a:r>
            <a:rPr lang="de-AT" b="1" dirty="0" err="1" smtClean="0"/>
            <a:t>right</a:t>
          </a:r>
          <a:r>
            <a:rPr lang="de-AT" b="1" dirty="0" smtClean="0"/>
            <a:t> of </a:t>
          </a:r>
          <a:r>
            <a:rPr lang="de-AT" b="1" dirty="0" err="1" smtClean="0"/>
            <a:t>objection</a:t>
          </a:r>
          <a:endParaRPr lang="de-AT" b="1" dirty="0"/>
        </a:p>
      </dgm:t>
    </dgm:pt>
    <dgm:pt modelId="{73DFF1D6-B758-4641-80D3-6503E3BBED64}" type="parTrans" cxnId="{3BB63170-7881-4315-823E-EBC7FBA41B53}">
      <dgm:prSet/>
      <dgm:spPr/>
      <dgm:t>
        <a:bodyPr/>
        <a:lstStyle/>
        <a:p>
          <a:endParaRPr lang="de-AT"/>
        </a:p>
      </dgm:t>
    </dgm:pt>
    <dgm:pt modelId="{68105CD2-91B0-44D5-8EDF-F38BB2151CA1}" type="sibTrans" cxnId="{3BB63170-7881-4315-823E-EBC7FBA41B53}">
      <dgm:prSet/>
      <dgm:spPr/>
      <dgm:t>
        <a:bodyPr/>
        <a:lstStyle/>
        <a:p>
          <a:endParaRPr lang="de-AT"/>
        </a:p>
      </dgm:t>
    </dgm:pt>
    <dgm:pt modelId="{C0269753-B3FF-445F-8307-64957E987438}">
      <dgm:prSet custT="1"/>
      <dgm:spPr/>
      <dgm:t>
        <a:bodyPr/>
        <a:lstStyle/>
        <a:p>
          <a:r>
            <a:rPr lang="de-AT" sz="2000" dirty="0" smtClean="0">
              <a:solidFill>
                <a:schemeClr val="tx1"/>
              </a:solidFill>
            </a:rPr>
            <a:t>Court-</a:t>
          </a:r>
          <a:r>
            <a:rPr lang="de-AT" sz="2000" dirty="0" err="1" smtClean="0">
              <a:solidFill>
                <a:schemeClr val="tx1"/>
              </a:solidFill>
            </a:rPr>
            <a:t>appointed</a:t>
          </a:r>
          <a:r>
            <a:rPr lang="de-AT" sz="2000" dirty="0" smtClean="0">
              <a:solidFill>
                <a:schemeClr val="tx1"/>
              </a:solidFill>
            </a:rPr>
            <a:t> </a:t>
          </a:r>
          <a:r>
            <a:rPr lang="de-AT" sz="2000" dirty="0" err="1" smtClean="0">
              <a:solidFill>
                <a:schemeClr val="tx1"/>
              </a:solidFill>
            </a:rPr>
            <a:t>representation</a:t>
          </a:r>
          <a:endParaRPr lang="de-AT" sz="2000" dirty="0">
            <a:solidFill>
              <a:schemeClr val="tx1"/>
            </a:solidFill>
          </a:endParaRPr>
        </a:p>
      </dgm:t>
    </dgm:pt>
    <dgm:pt modelId="{D1029D54-6A37-427F-8B39-07DA9B46DC0E}" type="parTrans" cxnId="{E0B2E6EB-A3A5-444D-88D2-203142133C84}">
      <dgm:prSet/>
      <dgm:spPr/>
      <dgm:t>
        <a:bodyPr/>
        <a:lstStyle/>
        <a:p>
          <a:endParaRPr lang="de-AT"/>
        </a:p>
      </dgm:t>
    </dgm:pt>
    <dgm:pt modelId="{5A7BA2AE-191D-4D79-B5CA-0C0D1E6F10AE}" type="sibTrans" cxnId="{E0B2E6EB-A3A5-444D-88D2-203142133C84}">
      <dgm:prSet/>
      <dgm:spPr/>
      <dgm:t>
        <a:bodyPr/>
        <a:lstStyle/>
        <a:p>
          <a:endParaRPr lang="de-AT"/>
        </a:p>
      </dgm:t>
    </dgm:pt>
    <dgm:pt modelId="{F14D106C-ED53-4C95-99AF-C20E9A2E081B}" type="pres">
      <dgm:prSet presAssocID="{2372F473-9D88-4EB4-B670-D4ECEF8636C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AT"/>
        </a:p>
      </dgm:t>
    </dgm:pt>
    <dgm:pt modelId="{EBD21A53-FABE-46E9-91C7-D231C90C36BC}" type="pres">
      <dgm:prSet presAssocID="{123326B7-9EFD-4B0A-B937-7D2AC9A77DF9}" presName="composite" presStyleCnt="0"/>
      <dgm:spPr/>
    </dgm:pt>
    <dgm:pt modelId="{4230E823-7823-4555-B528-CBFCD6E6DC48}" type="pres">
      <dgm:prSet presAssocID="{123326B7-9EFD-4B0A-B937-7D2AC9A77DF9}" presName="bentUpArrow1" presStyleLbl="alignImgPlace1" presStyleIdx="0" presStyleCnt="3"/>
      <dgm:spPr/>
    </dgm:pt>
    <dgm:pt modelId="{314FCE9D-5717-4762-9939-733780A7CF85}" type="pres">
      <dgm:prSet presAssocID="{123326B7-9EFD-4B0A-B937-7D2AC9A77DF9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778CCCA1-E851-4635-BD38-BA9FABC09DA0}" type="pres">
      <dgm:prSet presAssocID="{123326B7-9EFD-4B0A-B937-7D2AC9A77DF9}" presName="ChildText" presStyleLbl="revTx" presStyleIdx="0" presStyleCnt="3" custScaleX="345285" custLinFactX="29317" custLinFactNeighborX="100000" custLinFactNeighborY="-4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19C8DA91-7C87-4318-A4ED-9B35657616D5}" type="pres">
      <dgm:prSet presAssocID="{C5C87A0B-81E0-4842-A008-6D3486206D90}" presName="sibTrans" presStyleCnt="0"/>
      <dgm:spPr/>
    </dgm:pt>
    <dgm:pt modelId="{ED0348FD-1585-461C-B05C-9D54B0DF114E}" type="pres">
      <dgm:prSet presAssocID="{F697384B-C50D-4C0C-AEF4-8152E4A9286E}" presName="composite" presStyleCnt="0"/>
      <dgm:spPr/>
    </dgm:pt>
    <dgm:pt modelId="{A378946E-09E2-48EB-A734-F224CB45E582}" type="pres">
      <dgm:prSet presAssocID="{F697384B-C50D-4C0C-AEF4-8152E4A9286E}" presName="bentUpArrow1" presStyleLbl="alignImgPlace1" presStyleIdx="1" presStyleCnt="3" custLinFactNeighborX="-30434" custLinFactNeighborY="8398"/>
      <dgm:spPr/>
    </dgm:pt>
    <dgm:pt modelId="{470E8FEE-690A-4F89-881F-6572AC9ADF78}" type="pres">
      <dgm:prSet presAssocID="{F697384B-C50D-4C0C-AEF4-8152E4A9286E}" presName="ParentText" presStyleLbl="node1" presStyleIdx="1" presStyleCnt="4" custLinFactNeighborX="-36758" custLinFactNeighborY="-7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9CC82B8-E701-4506-9A72-BECE1792BDB1}" type="pres">
      <dgm:prSet presAssocID="{F697384B-C50D-4C0C-AEF4-8152E4A9286E}" presName="ChildText" presStyleLbl="revTx" presStyleIdx="1" presStyleCnt="3" custScaleX="332143" custLinFactNeighborX="80835" custLinFactNeighborY="13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C2B26C5-F6A4-4C84-ABC3-46ED6A014AB0}" type="pres">
      <dgm:prSet presAssocID="{BFC7C840-4895-4B85-98C0-58551F7F847A}" presName="sibTrans" presStyleCnt="0"/>
      <dgm:spPr/>
    </dgm:pt>
    <dgm:pt modelId="{7B260E93-31FC-4E9A-99C1-8A288BED2A90}" type="pres">
      <dgm:prSet presAssocID="{7A909D88-5FE9-4ECB-9B44-384FBA77E69E}" presName="composite" presStyleCnt="0"/>
      <dgm:spPr/>
    </dgm:pt>
    <dgm:pt modelId="{57D37C10-AA2E-422E-9269-A147D4F94E70}" type="pres">
      <dgm:prSet presAssocID="{7A909D88-5FE9-4ECB-9B44-384FBA77E69E}" presName="bentUpArrow1" presStyleLbl="alignImgPlace1" presStyleIdx="2" presStyleCnt="3"/>
      <dgm:spPr/>
    </dgm:pt>
    <dgm:pt modelId="{7ED5A719-5B20-4A8E-A6BB-DEDC78A549BA}" type="pres">
      <dgm:prSet presAssocID="{7A909D88-5FE9-4ECB-9B44-384FBA77E69E}" presName="ParentText" presStyleLbl="node1" presStyleIdx="2" presStyleCnt="4" custLinFactNeighborX="-63191" custLinFactNeighborY="43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0BDBC3F9-BDF7-47BC-865D-EF5CE07130C5}" type="pres">
      <dgm:prSet presAssocID="{7A909D88-5FE9-4ECB-9B44-384FBA77E69E}" presName="ChildText" presStyleLbl="revTx" presStyleIdx="2" presStyleCnt="3" custScaleX="2486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7F2BCFA-6A3E-4143-BDA9-F07D4B054EA7}" type="pres">
      <dgm:prSet presAssocID="{6A50A7CC-D863-48A5-A809-DDE49E21B928}" presName="sibTrans" presStyleCnt="0"/>
      <dgm:spPr/>
    </dgm:pt>
    <dgm:pt modelId="{5198DF96-B297-44A7-B0AA-DFFB1F226F91}" type="pres">
      <dgm:prSet presAssocID="{C0269753-B3FF-445F-8307-64957E987438}" presName="composite" presStyleCnt="0"/>
      <dgm:spPr/>
    </dgm:pt>
    <dgm:pt modelId="{23D23DE1-68FE-46BD-BC94-0C9A378640F2}" type="pres">
      <dgm:prSet presAssocID="{C0269753-B3FF-445F-8307-64957E987438}" presName="ParentText" presStyleLbl="node1" presStyleIdx="3" presStyleCnt="4" custLinFactNeighborX="-53044" custLinFactNeighborY="25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EFA271C8-F348-4D56-8FD6-069ECFF996A4}" type="presOf" srcId="{123326B7-9EFD-4B0A-B937-7D2AC9A77DF9}" destId="{314FCE9D-5717-4762-9939-733780A7CF85}" srcOrd="0" destOrd="0" presId="urn:microsoft.com/office/officeart/2005/8/layout/StepDownProcess"/>
    <dgm:cxn modelId="{3BB63170-7881-4315-823E-EBC7FBA41B53}" srcId="{7A909D88-5FE9-4ECB-9B44-384FBA77E69E}" destId="{7CEC87C1-D251-4310-A568-9DFEC170D13F}" srcOrd="0" destOrd="0" parTransId="{73DFF1D6-B758-4641-80D3-6503E3BBED64}" sibTransId="{68105CD2-91B0-44D5-8EDF-F38BB2151CA1}"/>
    <dgm:cxn modelId="{1C130A37-3DFA-4A19-81BA-6B888B0C6C2E}" type="presOf" srcId="{C0269753-B3FF-445F-8307-64957E987438}" destId="{23D23DE1-68FE-46BD-BC94-0C9A378640F2}" srcOrd="0" destOrd="0" presId="urn:microsoft.com/office/officeart/2005/8/layout/StepDownProcess"/>
    <dgm:cxn modelId="{16E90481-6B1E-442E-B184-C87B4FC60771}" srcId="{F697384B-C50D-4C0C-AEF4-8152E4A9286E}" destId="{070F6268-BA60-4056-9758-65B5EF7DE708}" srcOrd="0" destOrd="0" parTransId="{B7B4A8D7-0F77-4022-8CB4-25047E1025B4}" sibTransId="{BA035D4E-FC61-4145-8951-62E635947862}"/>
    <dgm:cxn modelId="{097A1C83-E039-42C9-8E64-D6643C464C63}" srcId="{2372F473-9D88-4EB4-B670-D4ECEF8636C3}" destId="{7A909D88-5FE9-4ECB-9B44-384FBA77E69E}" srcOrd="2" destOrd="0" parTransId="{F70DB1E4-87E7-4811-948C-CFA917B85295}" sibTransId="{6A50A7CC-D863-48A5-A809-DDE49E21B928}"/>
    <dgm:cxn modelId="{433C7BDB-139E-44EC-AA35-0141ABD55C4C}" type="presOf" srcId="{F697384B-C50D-4C0C-AEF4-8152E4A9286E}" destId="{470E8FEE-690A-4F89-881F-6572AC9ADF78}" srcOrd="0" destOrd="0" presId="urn:microsoft.com/office/officeart/2005/8/layout/StepDownProcess"/>
    <dgm:cxn modelId="{8A4CEB2D-D21C-46FC-9177-44B492E90B47}" type="presOf" srcId="{7A909D88-5FE9-4ECB-9B44-384FBA77E69E}" destId="{7ED5A719-5B20-4A8E-A6BB-DEDC78A549BA}" srcOrd="0" destOrd="0" presId="urn:microsoft.com/office/officeart/2005/8/layout/StepDownProcess"/>
    <dgm:cxn modelId="{3DCC432B-96E9-4C85-81BC-654BD05336F6}" type="presOf" srcId="{7CEC87C1-D251-4310-A568-9DFEC170D13F}" destId="{0BDBC3F9-BDF7-47BC-865D-EF5CE07130C5}" srcOrd="0" destOrd="0" presId="urn:microsoft.com/office/officeart/2005/8/layout/StepDownProcess"/>
    <dgm:cxn modelId="{3F1B2D7A-FB92-48EB-AA64-59EB7A3BBE93}" type="presOf" srcId="{C82CCE25-8348-4F24-9E6D-B485DDC5483F}" destId="{778CCCA1-E851-4635-BD38-BA9FABC09DA0}" srcOrd="0" destOrd="0" presId="urn:microsoft.com/office/officeart/2005/8/layout/StepDownProcess"/>
    <dgm:cxn modelId="{6A45666F-B439-4892-9B24-5F684BD6C599}" srcId="{123326B7-9EFD-4B0A-B937-7D2AC9A77DF9}" destId="{C82CCE25-8348-4F24-9E6D-B485DDC5483F}" srcOrd="0" destOrd="0" parTransId="{5A890B2F-3641-4378-892E-7E671E26FAE9}" sibTransId="{A712A8D6-6837-41F4-8F65-C1C8BE58C877}"/>
    <dgm:cxn modelId="{E60DF46B-AA8F-4CD9-8BA0-ED2F76E784BD}" type="presOf" srcId="{2372F473-9D88-4EB4-B670-D4ECEF8636C3}" destId="{F14D106C-ED53-4C95-99AF-C20E9A2E081B}" srcOrd="0" destOrd="0" presId="urn:microsoft.com/office/officeart/2005/8/layout/StepDownProcess"/>
    <dgm:cxn modelId="{E0B2E6EB-A3A5-444D-88D2-203142133C84}" srcId="{2372F473-9D88-4EB4-B670-D4ECEF8636C3}" destId="{C0269753-B3FF-445F-8307-64957E987438}" srcOrd="3" destOrd="0" parTransId="{D1029D54-6A37-427F-8B39-07DA9B46DC0E}" sibTransId="{5A7BA2AE-191D-4D79-B5CA-0C0D1E6F10AE}"/>
    <dgm:cxn modelId="{8C4CB9C3-4BD0-4170-890F-A67FE60947D0}" srcId="{2372F473-9D88-4EB4-B670-D4ECEF8636C3}" destId="{F697384B-C50D-4C0C-AEF4-8152E4A9286E}" srcOrd="1" destOrd="0" parTransId="{8D3E52AE-CE9B-44CC-A1BA-0EBB9C046DB8}" sibTransId="{BFC7C840-4895-4B85-98C0-58551F7F847A}"/>
    <dgm:cxn modelId="{C2FB666A-8B1E-4774-A4CF-D5CE03649B51}" type="presOf" srcId="{070F6268-BA60-4056-9758-65B5EF7DE708}" destId="{99CC82B8-E701-4506-9A72-BECE1792BDB1}" srcOrd="0" destOrd="0" presId="urn:microsoft.com/office/officeart/2005/8/layout/StepDownProcess"/>
    <dgm:cxn modelId="{8D815180-9F07-4753-B898-5BE1C20FFFBA}" srcId="{2372F473-9D88-4EB4-B670-D4ECEF8636C3}" destId="{123326B7-9EFD-4B0A-B937-7D2AC9A77DF9}" srcOrd="0" destOrd="0" parTransId="{6399F828-88B0-4FA0-9BB3-B002E18E2D60}" sibTransId="{C5C87A0B-81E0-4842-A008-6D3486206D90}"/>
    <dgm:cxn modelId="{3CB764B2-810D-42D3-B0DA-F92B11471E8A}" type="presParOf" srcId="{F14D106C-ED53-4C95-99AF-C20E9A2E081B}" destId="{EBD21A53-FABE-46E9-91C7-D231C90C36BC}" srcOrd="0" destOrd="0" presId="urn:microsoft.com/office/officeart/2005/8/layout/StepDownProcess"/>
    <dgm:cxn modelId="{0049013E-2E6B-4BAC-AE1A-D8CABB5395DC}" type="presParOf" srcId="{EBD21A53-FABE-46E9-91C7-D231C90C36BC}" destId="{4230E823-7823-4555-B528-CBFCD6E6DC48}" srcOrd="0" destOrd="0" presId="urn:microsoft.com/office/officeart/2005/8/layout/StepDownProcess"/>
    <dgm:cxn modelId="{3BE173EF-F666-4C82-931D-E1C489337482}" type="presParOf" srcId="{EBD21A53-FABE-46E9-91C7-D231C90C36BC}" destId="{314FCE9D-5717-4762-9939-733780A7CF85}" srcOrd="1" destOrd="0" presId="urn:microsoft.com/office/officeart/2005/8/layout/StepDownProcess"/>
    <dgm:cxn modelId="{D20AF83B-3278-4841-B254-88F2D5DA8832}" type="presParOf" srcId="{EBD21A53-FABE-46E9-91C7-D231C90C36BC}" destId="{778CCCA1-E851-4635-BD38-BA9FABC09DA0}" srcOrd="2" destOrd="0" presId="urn:microsoft.com/office/officeart/2005/8/layout/StepDownProcess"/>
    <dgm:cxn modelId="{C8C8700B-89D6-4520-9BC9-49C00BD232B1}" type="presParOf" srcId="{F14D106C-ED53-4C95-99AF-C20E9A2E081B}" destId="{19C8DA91-7C87-4318-A4ED-9B35657616D5}" srcOrd="1" destOrd="0" presId="urn:microsoft.com/office/officeart/2005/8/layout/StepDownProcess"/>
    <dgm:cxn modelId="{E9E4C3DD-E7F3-44E9-A843-54DBDE3C12E9}" type="presParOf" srcId="{F14D106C-ED53-4C95-99AF-C20E9A2E081B}" destId="{ED0348FD-1585-461C-B05C-9D54B0DF114E}" srcOrd="2" destOrd="0" presId="urn:microsoft.com/office/officeart/2005/8/layout/StepDownProcess"/>
    <dgm:cxn modelId="{52B6C6B0-1B87-4EC6-B7A2-4DEDF1246A80}" type="presParOf" srcId="{ED0348FD-1585-461C-B05C-9D54B0DF114E}" destId="{A378946E-09E2-48EB-A734-F224CB45E582}" srcOrd="0" destOrd="0" presId="urn:microsoft.com/office/officeart/2005/8/layout/StepDownProcess"/>
    <dgm:cxn modelId="{7493BF52-883C-408A-A51C-BD6A53A39389}" type="presParOf" srcId="{ED0348FD-1585-461C-B05C-9D54B0DF114E}" destId="{470E8FEE-690A-4F89-881F-6572AC9ADF78}" srcOrd="1" destOrd="0" presId="urn:microsoft.com/office/officeart/2005/8/layout/StepDownProcess"/>
    <dgm:cxn modelId="{0AF82D1C-1364-4F57-A339-82165E8416CF}" type="presParOf" srcId="{ED0348FD-1585-461C-B05C-9D54B0DF114E}" destId="{99CC82B8-E701-4506-9A72-BECE1792BDB1}" srcOrd="2" destOrd="0" presId="urn:microsoft.com/office/officeart/2005/8/layout/StepDownProcess"/>
    <dgm:cxn modelId="{BC015605-8F22-412D-A057-B8743A419A12}" type="presParOf" srcId="{F14D106C-ED53-4C95-99AF-C20E9A2E081B}" destId="{2C2B26C5-F6A4-4C84-ABC3-46ED6A014AB0}" srcOrd="3" destOrd="0" presId="urn:microsoft.com/office/officeart/2005/8/layout/StepDownProcess"/>
    <dgm:cxn modelId="{5753BCB7-E2E5-4984-B6C0-DE51F8F99B98}" type="presParOf" srcId="{F14D106C-ED53-4C95-99AF-C20E9A2E081B}" destId="{7B260E93-31FC-4E9A-99C1-8A288BED2A90}" srcOrd="4" destOrd="0" presId="urn:microsoft.com/office/officeart/2005/8/layout/StepDownProcess"/>
    <dgm:cxn modelId="{50C574D2-6005-48C2-BE33-88FF1FDA963F}" type="presParOf" srcId="{7B260E93-31FC-4E9A-99C1-8A288BED2A90}" destId="{57D37C10-AA2E-422E-9269-A147D4F94E70}" srcOrd="0" destOrd="0" presId="urn:microsoft.com/office/officeart/2005/8/layout/StepDownProcess"/>
    <dgm:cxn modelId="{64B8FCB0-C230-4A20-A174-E16FF5DC09D2}" type="presParOf" srcId="{7B260E93-31FC-4E9A-99C1-8A288BED2A90}" destId="{7ED5A719-5B20-4A8E-A6BB-DEDC78A549BA}" srcOrd="1" destOrd="0" presId="urn:microsoft.com/office/officeart/2005/8/layout/StepDownProcess"/>
    <dgm:cxn modelId="{75548103-1DF1-473E-A63A-5A30B7B09A22}" type="presParOf" srcId="{7B260E93-31FC-4E9A-99C1-8A288BED2A90}" destId="{0BDBC3F9-BDF7-47BC-865D-EF5CE07130C5}" srcOrd="2" destOrd="0" presId="urn:microsoft.com/office/officeart/2005/8/layout/StepDownProcess"/>
    <dgm:cxn modelId="{5BB886A1-6291-4A30-859F-823A2C343B76}" type="presParOf" srcId="{F14D106C-ED53-4C95-99AF-C20E9A2E081B}" destId="{57F2BCFA-6A3E-4143-BDA9-F07D4B054EA7}" srcOrd="5" destOrd="0" presId="urn:microsoft.com/office/officeart/2005/8/layout/StepDownProcess"/>
    <dgm:cxn modelId="{3A2CD26B-0260-4F68-B900-50C7B985AEFB}" type="presParOf" srcId="{F14D106C-ED53-4C95-99AF-C20E9A2E081B}" destId="{5198DF96-B297-44A7-B0AA-DFFB1F226F91}" srcOrd="6" destOrd="0" presId="urn:microsoft.com/office/officeart/2005/8/layout/StepDownProcess"/>
    <dgm:cxn modelId="{7D19A4FF-4A17-48D2-BD03-7957B01145F2}" type="presParOf" srcId="{5198DF96-B297-44A7-B0AA-DFFB1F226F91}" destId="{23D23DE1-68FE-46BD-BC94-0C9A378640F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0E823-7823-4555-B528-CBFCD6E6DC48}">
      <dsp:nvSpPr>
        <dsp:cNvPr id="0" name=""/>
        <dsp:cNvSpPr/>
      </dsp:nvSpPr>
      <dsp:spPr>
        <a:xfrm rot="5400000">
          <a:off x="1267629" y="957279"/>
          <a:ext cx="840699" cy="9571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4FCE9D-5717-4762-9939-733780A7CF85}">
      <dsp:nvSpPr>
        <dsp:cNvPr id="0" name=""/>
        <dsp:cNvSpPr/>
      </dsp:nvSpPr>
      <dsp:spPr>
        <a:xfrm>
          <a:off x="1044894" y="25347"/>
          <a:ext cx="1415243" cy="9906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>
              <a:solidFill>
                <a:schemeClr val="tx1"/>
              </a:solidFill>
            </a:rPr>
            <a:t>Enduring</a:t>
          </a:r>
          <a:r>
            <a:rPr lang="de-AT" sz="2000" kern="1200" dirty="0" smtClean="0">
              <a:solidFill>
                <a:schemeClr val="tx1"/>
              </a:solidFill>
            </a:rPr>
            <a:t> power of </a:t>
          </a:r>
          <a:r>
            <a:rPr lang="de-AT" sz="2000" kern="1200" dirty="0" err="1" smtClean="0">
              <a:solidFill>
                <a:schemeClr val="tx1"/>
              </a:solidFill>
            </a:rPr>
            <a:t>attorny</a:t>
          </a:r>
          <a:endParaRPr lang="de-AT" sz="2000" kern="1200" dirty="0">
            <a:solidFill>
              <a:schemeClr val="tx1"/>
            </a:solidFill>
          </a:endParaRPr>
        </a:p>
      </dsp:txBody>
      <dsp:txXfrm>
        <a:off x="1093261" y="73714"/>
        <a:ext cx="1318509" cy="893890"/>
      </dsp:txXfrm>
    </dsp:sp>
    <dsp:sp modelId="{778CCCA1-E851-4635-BD38-BA9FABC09DA0}">
      <dsp:nvSpPr>
        <dsp:cNvPr id="0" name=""/>
        <dsp:cNvSpPr/>
      </dsp:nvSpPr>
      <dsp:spPr>
        <a:xfrm>
          <a:off x="2528839" y="116359"/>
          <a:ext cx="3554063" cy="800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err="1" smtClean="0"/>
            <a:t>Full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ability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to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decide</a:t>
          </a:r>
          <a:endParaRPr lang="de-AT" sz="2000" kern="1200" dirty="0"/>
        </a:p>
      </dsp:txBody>
      <dsp:txXfrm>
        <a:off x="2528839" y="116359"/>
        <a:ext cx="3554063" cy="800666"/>
      </dsp:txXfrm>
    </dsp:sp>
    <dsp:sp modelId="{A378946E-09E2-48EB-A734-F224CB45E582}">
      <dsp:nvSpPr>
        <dsp:cNvPr id="0" name=""/>
        <dsp:cNvSpPr/>
      </dsp:nvSpPr>
      <dsp:spPr>
        <a:xfrm rot="5400000">
          <a:off x="2755670" y="2140679"/>
          <a:ext cx="840699" cy="9571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0E8FEE-690A-4F89-881F-6572AC9ADF78}">
      <dsp:nvSpPr>
        <dsp:cNvPr id="0" name=""/>
        <dsp:cNvSpPr/>
      </dsp:nvSpPr>
      <dsp:spPr>
        <a:xfrm>
          <a:off x="2304007" y="1130903"/>
          <a:ext cx="1415243" cy="9906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>
              <a:solidFill>
                <a:schemeClr val="tx1"/>
              </a:solidFill>
            </a:rPr>
            <a:t>elective</a:t>
          </a:r>
          <a:r>
            <a:rPr lang="de-AT" sz="2000" kern="1200" dirty="0" smtClean="0">
              <a:solidFill>
                <a:schemeClr val="tx1"/>
              </a:solidFill>
            </a:rPr>
            <a:t> </a:t>
          </a:r>
          <a:r>
            <a:rPr lang="de-AT" sz="2000" kern="1200" dirty="0" err="1" smtClean="0">
              <a:solidFill>
                <a:schemeClr val="tx1"/>
              </a:solidFill>
            </a:rPr>
            <a:t>representation</a:t>
          </a:r>
          <a:endParaRPr lang="de-AT" sz="2000" kern="1200" dirty="0">
            <a:solidFill>
              <a:schemeClr val="tx1"/>
            </a:solidFill>
          </a:endParaRPr>
        </a:p>
      </dsp:txBody>
      <dsp:txXfrm>
        <a:off x="2352374" y="1179270"/>
        <a:ext cx="1318509" cy="893890"/>
      </dsp:txXfrm>
    </dsp:sp>
    <dsp:sp modelId="{99CC82B8-E701-4506-9A72-BECE1792BDB1}">
      <dsp:nvSpPr>
        <dsp:cNvPr id="0" name=""/>
        <dsp:cNvSpPr/>
      </dsp:nvSpPr>
      <dsp:spPr>
        <a:xfrm>
          <a:off x="3876771" y="1243320"/>
          <a:ext cx="3418791" cy="800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err="1" smtClean="0"/>
            <a:t>diminished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ability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to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decide</a:t>
          </a:r>
          <a:endParaRPr lang="de-AT" sz="2000" kern="1200" dirty="0"/>
        </a:p>
      </dsp:txBody>
      <dsp:txXfrm>
        <a:off x="3876771" y="1243320"/>
        <a:ext cx="3418791" cy="800666"/>
      </dsp:txXfrm>
    </dsp:sp>
    <dsp:sp modelId="{57D37C10-AA2E-422E-9269-A147D4F94E70}">
      <dsp:nvSpPr>
        <dsp:cNvPr id="0" name=""/>
        <dsp:cNvSpPr/>
      </dsp:nvSpPr>
      <dsp:spPr>
        <a:xfrm rot="5400000">
          <a:off x="4826283" y="3182875"/>
          <a:ext cx="840699" cy="9571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5A719-5B20-4A8E-A6BB-DEDC78A549BA}">
      <dsp:nvSpPr>
        <dsp:cNvPr id="0" name=""/>
        <dsp:cNvSpPr/>
      </dsp:nvSpPr>
      <dsp:spPr>
        <a:xfrm>
          <a:off x="3709242" y="2294362"/>
          <a:ext cx="1415243" cy="9906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>
              <a:solidFill>
                <a:schemeClr val="tx1"/>
              </a:solidFill>
            </a:rPr>
            <a:t>Statutory</a:t>
          </a:r>
          <a:r>
            <a:rPr lang="de-AT" sz="2000" kern="1200" dirty="0" smtClean="0">
              <a:solidFill>
                <a:schemeClr val="tx1"/>
              </a:solidFill>
            </a:rPr>
            <a:t> </a:t>
          </a:r>
          <a:r>
            <a:rPr lang="de-AT" sz="2000" kern="1200" dirty="0" err="1" smtClean="0">
              <a:solidFill>
                <a:schemeClr val="tx1"/>
              </a:solidFill>
            </a:rPr>
            <a:t>representation</a:t>
          </a:r>
          <a:endParaRPr lang="de-AT" sz="2000" kern="1200" dirty="0">
            <a:solidFill>
              <a:schemeClr val="tx1"/>
            </a:solidFill>
          </a:endParaRPr>
        </a:p>
      </dsp:txBody>
      <dsp:txXfrm>
        <a:off x="3757609" y="2342729"/>
        <a:ext cx="1318509" cy="893890"/>
      </dsp:txXfrm>
    </dsp:sp>
    <dsp:sp modelId="{0BDBC3F9-BDF7-47BC-865D-EF5CE07130C5}">
      <dsp:nvSpPr>
        <dsp:cNvPr id="0" name=""/>
        <dsp:cNvSpPr/>
      </dsp:nvSpPr>
      <dsp:spPr>
        <a:xfrm>
          <a:off x="5253843" y="2345421"/>
          <a:ext cx="2559211" cy="800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600" kern="1200" dirty="0" err="1" smtClean="0"/>
            <a:t>Ability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to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formulate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wishes</a:t>
          </a:r>
          <a:r>
            <a:rPr lang="de-AT" sz="1600" kern="1200" dirty="0" smtClean="0"/>
            <a:t> and </a:t>
          </a:r>
          <a:r>
            <a:rPr lang="de-AT" sz="1600" b="1" kern="1200" dirty="0" err="1" smtClean="0"/>
            <a:t>right</a:t>
          </a:r>
          <a:r>
            <a:rPr lang="de-AT" sz="1600" b="1" kern="1200" dirty="0" smtClean="0"/>
            <a:t> of </a:t>
          </a:r>
          <a:r>
            <a:rPr lang="de-AT" sz="1600" b="1" kern="1200" dirty="0" err="1" smtClean="0"/>
            <a:t>objection</a:t>
          </a:r>
          <a:endParaRPr lang="de-AT" sz="1600" b="1" kern="1200" dirty="0"/>
        </a:p>
      </dsp:txBody>
      <dsp:txXfrm>
        <a:off x="5253843" y="2345421"/>
        <a:ext cx="2559211" cy="800666"/>
      </dsp:txXfrm>
    </dsp:sp>
    <dsp:sp modelId="{23D23DE1-68FE-46BD-BC94-0C9A378640F2}">
      <dsp:nvSpPr>
        <dsp:cNvPr id="0" name=""/>
        <dsp:cNvSpPr/>
      </dsp:nvSpPr>
      <dsp:spPr>
        <a:xfrm>
          <a:off x="5632174" y="3389088"/>
          <a:ext cx="1415243" cy="9906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>
              <a:solidFill>
                <a:schemeClr val="tx1"/>
              </a:solidFill>
            </a:rPr>
            <a:t>Court-</a:t>
          </a:r>
          <a:r>
            <a:rPr lang="de-AT" sz="2000" kern="1200" dirty="0" err="1" smtClean="0">
              <a:solidFill>
                <a:schemeClr val="tx1"/>
              </a:solidFill>
            </a:rPr>
            <a:t>appointed</a:t>
          </a:r>
          <a:r>
            <a:rPr lang="de-AT" sz="2000" kern="1200" dirty="0" smtClean="0">
              <a:solidFill>
                <a:schemeClr val="tx1"/>
              </a:solidFill>
            </a:rPr>
            <a:t> </a:t>
          </a:r>
          <a:r>
            <a:rPr lang="de-AT" sz="2000" kern="1200" dirty="0" err="1" smtClean="0">
              <a:solidFill>
                <a:schemeClr val="tx1"/>
              </a:solidFill>
            </a:rPr>
            <a:t>representation</a:t>
          </a:r>
          <a:endParaRPr lang="de-AT" sz="2000" kern="1200" dirty="0">
            <a:solidFill>
              <a:schemeClr val="tx1"/>
            </a:solidFill>
          </a:endParaRPr>
        </a:p>
      </dsp:txBody>
      <dsp:txXfrm>
        <a:off x="5680541" y="3437455"/>
        <a:ext cx="1318509" cy="893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2C9C034-B256-4BD9-8540-DA70763B1029}" type="datetimeFigureOut">
              <a:rPr lang="de-AT"/>
              <a:pPr>
                <a:defRPr/>
              </a:pPr>
              <a:t>07.06.2019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6945EC7-D131-4087-B93D-CC999BDCAB8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1335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16DB9-8693-47BE-BBCA-83E8B928D4C6}" type="datetimeFigureOut">
              <a:rPr lang="de-DE" smtClean="0"/>
              <a:t>07.06.2019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5F115-918D-4D15-82C0-B654E7556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59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52A512-2882-4420-9276-2F76CFC375F3}" type="slidenum">
              <a:rPr lang="de-AT" altLang="de-DE" sz="1200"/>
              <a:pPr eaLnBrk="1" hangingPunct="1"/>
              <a:t>8</a:t>
            </a:fld>
            <a:endParaRPr lang="de-AT" altLang="de-DE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00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810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800" b="0" cap="all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4266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761482"/>
            <a:ext cx="4038600" cy="36851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761482"/>
            <a:ext cx="4038600" cy="36851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6059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684505"/>
            <a:ext cx="4040188" cy="36659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684505"/>
            <a:ext cx="4041775" cy="36659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4091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714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767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26099"/>
            <a:ext cx="3008313" cy="683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626099"/>
            <a:ext cx="5111750" cy="47339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309253"/>
            <a:ext cx="3008313" cy="40508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0856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472149"/>
            <a:ext cx="5486400" cy="32554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48717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06EA9-6565-47FD-BF5E-47E9F5A8561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019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6114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843DB-0EA5-42A9-A328-92742057FBA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0678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34217-164A-41B6-ADFC-7BE0BEC84A6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6215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1450" y="2879725"/>
            <a:ext cx="3522663" cy="3421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6513" y="2879725"/>
            <a:ext cx="3524250" cy="3421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6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74A1-80A8-4367-A2D4-FD64104553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1475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8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63D0-9DE4-4263-A3EA-353539EDE6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7356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4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4B07F-38CF-429C-A76F-1712F565B2E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06203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3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46B15-6A53-492A-AED1-536879A654E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498100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6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5DF-DA7C-4B33-BBBA-F7AFBE21AB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46522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6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15A69-EB7D-466A-90CA-D8962EE842F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2341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2082F-33C8-4CC2-B9EA-85E1B32C48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5675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0538" y="1439863"/>
            <a:ext cx="1800225" cy="48609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39863" y="1439863"/>
            <a:ext cx="5248275" cy="48609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de-DE"/>
              <a:t>Dr. Peter Barth, BMJ Wien</a:t>
            </a:r>
            <a:endParaRPr lang="de-DE" altLang="de-DE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911C-81A5-46D3-8F45-F690D48B95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674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800" b="0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4863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761482"/>
            <a:ext cx="4038600" cy="36851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761482"/>
            <a:ext cx="4038600" cy="36851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975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684505"/>
            <a:ext cx="4040188" cy="36659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684505"/>
            <a:ext cx="4041775" cy="36659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836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14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30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26099"/>
            <a:ext cx="3008313" cy="683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626099"/>
            <a:ext cx="5111750" cy="47339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309253"/>
            <a:ext cx="3008313" cy="40508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1947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472149"/>
            <a:ext cx="5486400" cy="32554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5960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5" descr="LH_Oesterreich_RGB_300dpi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612775"/>
            <a:ext cx="19875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1417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Mastertitelformat bearbeiten</a:t>
            </a:r>
            <a:endParaRPr lang="de-DE" altLang="de-DE" smtClean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2520950"/>
            <a:ext cx="82296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Mastertextformat bearbeiten</a:t>
            </a:r>
          </a:p>
          <a:p>
            <a:pPr lvl="1"/>
            <a:r>
              <a:rPr lang="de-AT" altLang="de-DE" smtClean="0"/>
              <a:t>Zweite Ebene</a:t>
            </a:r>
          </a:p>
          <a:p>
            <a:pPr lvl="2"/>
            <a:r>
              <a:rPr lang="de-AT" altLang="de-DE" smtClean="0"/>
              <a:t>Dritte Ebene</a:t>
            </a:r>
          </a:p>
          <a:p>
            <a:pPr lvl="3"/>
            <a:r>
              <a:rPr lang="de-AT" altLang="de-DE" smtClean="0"/>
              <a:t>Vierte Ebene</a:t>
            </a:r>
          </a:p>
          <a:p>
            <a:pPr lvl="4"/>
            <a:r>
              <a:rPr lang="de-AT" altLang="de-DE" smtClean="0"/>
              <a:t>Fünfte Ebene</a:t>
            </a:r>
            <a:endParaRPr lang="de-DE" altLang="de-DE" smtClean="0"/>
          </a:p>
        </p:txBody>
      </p:sp>
      <p:pic>
        <p:nvPicPr>
          <p:cNvPr id="1029" name="Grafik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9613"/>
            <a:ext cx="9144000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4A64B"/>
        </a:buClr>
        <a:buFont typeface="Wingdings" charset="2"/>
        <a:buChar char="§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 7" descr="balken_fertig-01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58" b="39098"/>
          <a:stretch>
            <a:fillRect/>
          </a:stretch>
        </p:blipFill>
        <p:spPr bwMode="auto">
          <a:xfrm>
            <a:off x="0" y="5822950"/>
            <a:ext cx="9151938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1417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Mastertitelformat bearbeiten</a:t>
            </a:r>
            <a:endParaRPr lang="de-DE" altLang="de-DE" smtClean="0"/>
          </a:p>
        </p:txBody>
      </p:sp>
      <p:sp>
        <p:nvSpPr>
          <p:cNvPr id="2052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2520950"/>
            <a:ext cx="82296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Mastertextformat bearbeiten</a:t>
            </a:r>
          </a:p>
          <a:p>
            <a:pPr lvl="1"/>
            <a:r>
              <a:rPr lang="de-AT" altLang="de-DE" smtClean="0"/>
              <a:t>Zweite Ebene</a:t>
            </a:r>
          </a:p>
          <a:p>
            <a:pPr lvl="2"/>
            <a:r>
              <a:rPr lang="de-AT" altLang="de-DE" smtClean="0"/>
              <a:t>Dritte Ebene</a:t>
            </a:r>
          </a:p>
          <a:p>
            <a:pPr lvl="3"/>
            <a:r>
              <a:rPr lang="de-AT" altLang="de-DE" smtClean="0"/>
              <a:t>Vierte Ebene</a:t>
            </a:r>
          </a:p>
          <a:p>
            <a:pPr lvl="4"/>
            <a:r>
              <a:rPr lang="de-AT" altLang="de-DE" smtClean="0"/>
              <a:t>Fünfte Ebene</a:t>
            </a: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4A64B"/>
        </a:buClr>
        <a:buFont typeface="Wingdings" charset="2"/>
        <a:buChar char="§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317625" y="1089025"/>
            <a:ext cx="7829550" cy="187325"/>
          </a:xfrm>
          <a:prstGeom prst="rect">
            <a:avLst/>
          </a:prstGeom>
          <a:solidFill>
            <a:srgbClr val="E53527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1277938"/>
            <a:ext cx="1317625" cy="187325"/>
          </a:xfrm>
          <a:prstGeom prst="rect">
            <a:avLst/>
          </a:prstGeom>
          <a:solidFill>
            <a:srgbClr val="E53527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0244" name="Bild 8" descr="Logo_BMJ_Adl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19075"/>
            <a:ext cx="877888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441450" y="561975"/>
            <a:ext cx="1752600" cy="287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b="1" cap="all" dirty="0">
                <a:solidFill>
                  <a:srgbClr val="000000"/>
                </a:solidFill>
                <a:latin typeface="Arial"/>
                <a:ea typeface="+mn-ea"/>
              </a:rPr>
              <a:t>BUNDESMINISTERIUM</a:t>
            </a:r>
          </a:p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b="1" cap="all" dirty="0">
                <a:solidFill>
                  <a:srgbClr val="000000"/>
                </a:solidFill>
                <a:latin typeface="Arial"/>
                <a:ea typeface="+mn-ea"/>
              </a:rPr>
              <a:t>FÜR JUSTIZ</a:t>
            </a:r>
          </a:p>
        </p:txBody>
      </p:sp>
      <p:cxnSp>
        <p:nvCxnSpPr>
          <p:cNvPr id="18" name="Gerade Verbindung 17"/>
          <p:cNvCxnSpPr/>
          <p:nvPr/>
        </p:nvCxnSpPr>
        <p:spPr>
          <a:xfrm>
            <a:off x="1439863" y="6516688"/>
            <a:ext cx="7707312" cy="1587"/>
          </a:xfrm>
          <a:prstGeom prst="line">
            <a:avLst/>
          </a:prstGeom>
          <a:ln w="6350">
            <a:solidFill>
              <a:srgbClr val="6666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7" name="Titelplatzhalter 1"/>
          <p:cNvSpPr>
            <a:spLocks noGrp="1"/>
          </p:cNvSpPr>
          <p:nvPr>
            <p:ph type="title"/>
          </p:nvPr>
        </p:nvSpPr>
        <p:spPr bwMode="auto">
          <a:xfrm>
            <a:off x="1439863" y="143986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Mastertitelformat bearbeiten</a:t>
            </a:r>
            <a:endParaRPr lang="de-DE" altLang="de-DE" smtClean="0"/>
          </a:p>
        </p:txBody>
      </p:sp>
      <p:sp>
        <p:nvSpPr>
          <p:cNvPr id="1024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441450" y="2879725"/>
            <a:ext cx="7199313" cy="34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Mastertextformat bearbeiten</a:t>
            </a:r>
          </a:p>
          <a:p>
            <a:pPr lvl="1"/>
            <a:r>
              <a:rPr lang="de-AT" altLang="de-DE" smtClean="0"/>
              <a:t>Zweite Ebene</a:t>
            </a:r>
          </a:p>
          <a:p>
            <a:pPr lvl="2"/>
            <a:r>
              <a:rPr lang="de-AT" altLang="de-DE" smtClean="0"/>
              <a:t>Dritte Ebene</a:t>
            </a:r>
          </a:p>
          <a:p>
            <a:pPr lvl="3"/>
            <a:r>
              <a:rPr lang="de-AT" altLang="de-DE" smtClean="0"/>
              <a:t>Vierte Ebene</a:t>
            </a:r>
          </a:p>
          <a:p>
            <a:pPr lvl="4"/>
            <a:r>
              <a:rPr lang="de-AT" altLang="de-DE" smtClean="0"/>
              <a:t>Fünfte Ebene</a:t>
            </a:r>
            <a:endParaRPr lang="de-DE" altLang="de-DE" smtClean="0"/>
          </a:p>
        </p:txBody>
      </p:sp>
      <p:sp>
        <p:nvSpPr>
          <p:cNvPr id="11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1439863" y="6570663"/>
            <a:ext cx="6588125" cy="2873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>
                <a:solidFill>
                  <a:srgbClr val="666666"/>
                </a:solidFill>
                <a:effectLst/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r>
              <a:rPr lang="de-AT" altLang="de-DE">
                <a:ea typeface="+mn-ea"/>
              </a:rPr>
              <a:t>Dr. Peter Barth, BMJ Wien</a:t>
            </a:r>
            <a:endParaRPr lang="de-DE" altLang="de-DE">
              <a:ea typeface="+mn-ea"/>
            </a:endParaRPr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099425" y="6570663"/>
            <a:ext cx="541338" cy="2873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b="1">
                <a:solidFill>
                  <a:srgbClr val="898989"/>
                </a:solidFill>
                <a:effectLst/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B9E3B0C6-290C-472C-A5D4-3CB9A7B5C8A7}" type="slidenum">
              <a:rPr lang="de-DE" altLang="de-DE">
                <a:ea typeface="+mn-ea"/>
              </a:rPr>
              <a:pPr defTabSz="914400">
                <a:defRPr/>
              </a:pPr>
              <a:t>‹Nr.›</a:t>
            </a:fld>
            <a:endParaRPr lang="de-DE" altLang="de-DE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826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E53527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z.gv.at/web2013/home/justiz/erwachsenenschutz/konsenspapiere-mit-institutionen~43.de.html" TargetMode="External"/><Relationship Id="rId2" Type="http://schemas.openxmlformats.org/officeDocument/2006/relationships/hyperlink" Target="https://www.justiz.gv.at/web2013/home/justiz/erwachsenenschutz/informationsbroschueren~41.d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justiz.gv.at/web2013/home/justiz/erwachsenenschutz/gesetzestexte~45.de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7100888" y="6443663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400" b="1">
                <a:solidFill>
                  <a:schemeClr val="bg1"/>
                </a:solidFill>
              </a:rPr>
              <a:t>www.lebenshilfe.at</a:t>
            </a:r>
            <a:endParaRPr lang="de-AT" altLang="de-DE" sz="1400" b="1">
              <a:solidFill>
                <a:schemeClr val="bg1"/>
              </a:solidFill>
            </a:endParaRPr>
          </a:p>
        </p:txBody>
      </p:sp>
      <p:sp>
        <p:nvSpPr>
          <p:cNvPr id="3075" name="Textfeld 74"/>
          <p:cNvSpPr txBox="1">
            <a:spLocks noChangeArrowheads="1"/>
          </p:cNvSpPr>
          <p:nvPr/>
        </p:nvSpPr>
        <p:spPr bwMode="auto">
          <a:xfrm>
            <a:off x="385507" y="1528800"/>
            <a:ext cx="8101012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4000" b="1" dirty="0" smtClean="0">
                <a:solidFill>
                  <a:srgbClr val="04A64B"/>
                </a:solidFill>
              </a:rPr>
              <a:t>Reform of </a:t>
            </a:r>
            <a:r>
              <a:rPr lang="de-DE" altLang="de-DE" sz="4000" b="1" dirty="0" err="1" smtClean="0">
                <a:solidFill>
                  <a:srgbClr val="04A64B"/>
                </a:solidFill>
              </a:rPr>
              <a:t>the</a:t>
            </a:r>
            <a:r>
              <a:rPr lang="de-DE" altLang="de-DE" sz="4000" b="1" dirty="0" smtClean="0">
                <a:solidFill>
                  <a:srgbClr val="04A64B"/>
                </a:solidFill>
              </a:rPr>
              <a:t> legal </a:t>
            </a:r>
            <a:r>
              <a:rPr lang="de-DE" altLang="de-DE" sz="4000" b="1" dirty="0" err="1" smtClean="0">
                <a:solidFill>
                  <a:srgbClr val="04A64B"/>
                </a:solidFill>
              </a:rPr>
              <a:t>capacity</a:t>
            </a:r>
            <a:r>
              <a:rPr lang="de-DE" altLang="de-DE" sz="4000" b="1" dirty="0" smtClean="0">
                <a:solidFill>
                  <a:srgbClr val="04A64B"/>
                </a:solidFill>
              </a:rPr>
              <a:t> </a:t>
            </a:r>
            <a:r>
              <a:rPr lang="de-DE" altLang="de-DE" sz="4000" b="1" dirty="0" err="1" smtClean="0">
                <a:solidFill>
                  <a:srgbClr val="04A64B"/>
                </a:solidFill>
              </a:rPr>
              <a:t>law</a:t>
            </a:r>
            <a:r>
              <a:rPr lang="de-DE" altLang="de-DE" sz="4000" b="1" dirty="0" smtClean="0">
                <a:solidFill>
                  <a:srgbClr val="04A64B"/>
                </a:solidFill>
              </a:rPr>
              <a:t> in Austria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 b="1" dirty="0">
              <a:solidFill>
                <a:srgbClr val="04A64B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 dirty="0" smtClean="0">
                <a:solidFill>
                  <a:schemeClr val="bg1">
                    <a:lumMod val="50000"/>
                  </a:schemeClr>
                </a:solidFill>
              </a:rPr>
              <a:t>Albert Brandstätter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 dirty="0" smtClean="0">
                <a:solidFill>
                  <a:schemeClr val="bg1">
                    <a:lumMod val="50000"/>
                  </a:schemeClr>
                </a:solidFill>
              </a:rPr>
              <a:t>Andreas Zehetner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800" b="1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 dirty="0" smtClean="0">
                <a:solidFill>
                  <a:schemeClr val="bg1">
                    <a:lumMod val="50000"/>
                  </a:schemeClr>
                </a:solidFill>
              </a:rPr>
              <a:t>Europe in Action 2019, Vilnius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 dirty="0" smtClean="0">
                <a:solidFill>
                  <a:schemeClr val="bg1">
                    <a:lumMod val="50000"/>
                  </a:schemeClr>
                </a:solidFill>
              </a:rPr>
              <a:t>6 June 2019</a:t>
            </a:r>
            <a:endParaRPr lang="de-AT" altLang="de-DE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2289" y="1463433"/>
            <a:ext cx="8229600" cy="3790950"/>
          </a:xfrm>
        </p:spPr>
        <p:txBody>
          <a:bodyPr/>
          <a:lstStyle/>
          <a:p>
            <a:pPr marL="0" indent="0" eaLnBrk="0" hangingPunct="0">
              <a:buNone/>
            </a:pPr>
            <a:r>
              <a:rPr lang="de-DE" b="1" dirty="0" smtClean="0">
                <a:solidFill>
                  <a:srgbClr val="009900"/>
                </a:solidFill>
              </a:rPr>
              <a:t>Focus on </a:t>
            </a:r>
            <a:r>
              <a:rPr lang="de-DE" b="1" dirty="0" err="1" smtClean="0">
                <a:solidFill>
                  <a:srgbClr val="009900"/>
                </a:solidFill>
              </a:rPr>
              <a:t>the</a:t>
            </a:r>
            <a:r>
              <a:rPr lang="de-DE" b="1" dirty="0" smtClean="0">
                <a:solidFill>
                  <a:srgbClr val="009900"/>
                </a:solidFill>
              </a:rPr>
              <a:t> individual, not on </a:t>
            </a:r>
            <a:r>
              <a:rPr lang="de-DE" b="1" dirty="0" err="1" smtClean="0">
                <a:solidFill>
                  <a:srgbClr val="009900"/>
                </a:solidFill>
              </a:rPr>
              <a:t>the</a:t>
            </a:r>
            <a:r>
              <a:rPr lang="de-DE" b="1" dirty="0" smtClean="0">
                <a:solidFill>
                  <a:srgbClr val="009900"/>
                </a:solidFill>
              </a:rPr>
              <a:t> </a:t>
            </a:r>
            <a:r>
              <a:rPr lang="de-DE" b="1" dirty="0" err="1" smtClean="0">
                <a:solidFill>
                  <a:srgbClr val="009900"/>
                </a:solidFill>
              </a:rPr>
              <a:t>impairment</a:t>
            </a:r>
            <a:r>
              <a:rPr lang="de-DE" b="1" dirty="0" smtClean="0">
                <a:solidFill>
                  <a:srgbClr val="009900"/>
                </a:solidFill>
              </a:rPr>
              <a:t> - Social </a:t>
            </a:r>
            <a:r>
              <a:rPr lang="de-DE" b="1" dirty="0">
                <a:solidFill>
                  <a:srgbClr val="009900"/>
                </a:solidFill>
              </a:rPr>
              <a:t>M</a:t>
            </a:r>
            <a:r>
              <a:rPr lang="de-DE" b="1" dirty="0" smtClean="0">
                <a:solidFill>
                  <a:srgbClr val="009900"/>
                </a:solidFill>
              </a:rPr>
              <a:t>odel</a:t>
            </a:r>
            <a:endParaRPr lang="de-DE" b="1" dirty="0" smtClean="0">
              <a:solidFill>
                <a:srgbClr val="009900"/>
              </a:solidFill>
            </a:endParaRPr>
          </a:p>
          <a:p>
            <a:pPr marL="0" indent="0" eaLnBrk="0" hangingPunct="0">
              <a:buNone/>
            </a:pPr>
            <a:endParaRPr lang="de-DE" sz="2800" b="1" dirty="0">
              <a:solidFill>
                <a:srgbClr val="009900"/>
              </a:solidFill>
            </a:endParaRPr>
          </a:p>
          <a:p>
            <a:pPr eaLnBrk="0" hangingPunct="0"/>
            <a:r>
              <a:rPr lang="de-DE" dirty="0" err="1" smtClean="0"/>
              <a:t>Person‘s</a:t>
            </a:r>
            <a:r>
              <a:rPr lang="de-DE" dirty="0" smtClean="0"/>
              <a:t> </a:t>
            </a:r>
            <a:r>
              <a:rPr lang="de-DE" dirty="0" err="1" smtClean="0"/>
              <a:t>ability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handle </a:t>
            </a:r>
            <a:r>
              <a:rPr lang="de-DE" dirty="0" err="1" smtClean="0"/>
              <a:t>his</a:t>
            </a:r>
            <a:r>
              <a:rPr lang="de-DE" dirty="0" smtClean="0"/>
              <a:t>/her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affairs</a:t>
            </a:r>
            <a:r>
              <a:rPr lang="de-DE" dirty="0" smtClean="0"/>
              <a:t> </a:t>
            </a:r>
            <a:endParaRPr lang="de-DE" dirty="0"/>
          </a:p>
          <a:p>
            <a:pPr lvl="0" eaLnBrk="0" hangingPunct="0"/>
            <a:r>
              <a:rPr lang="de-AT" dirty="0" err="1" smtClean="0"/>
              <a:t>Assessed</a:t>
            </a:r>
            <a:r>
              <a:rPr lang="de-AT" dirty="0" smtClean="0"/>
              <a:t> by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means</a:t>
            </a:r>
            <a:r>
              <a:rPr lang="de-AT" dirty="0" smtClean="0"/>
              <a:t> of a clearing-  </a:t>
            </a:r>
            <a:r>
              <a:rPr lang="de-AT" dirty="0" err="1" smtClean="0"/>
              <a:t>process</a:t>
            </a:r>
            <a:endParaRPr lang="de-AT" dirty="0" smtClean="0"/>
          </a:p>
          <a:p>
            <a:pPr lvl="0" eaLnBrk="0" hangingPunct="0"/>
            <a:r>
              <a:rPr lang="de-AT" dirty="0" err="1" smtClean="0"/>
              <a:t>Responsible</a:t>
            </a:r>
            <a:r>
              <a:rPr lang="de-AT" dirty="0" smtClean="0"/>
              <a:t>: adult </a:t>
            </a:r>
            <a:r>
              <a:rPr lang="de-AT" dirty="0" err="1" smtClean="0"/>
              <a:t>protection</a:t>
            </a:r>
            <a:r>
              <a:rPr lang="de-AT" dirty="0" smtClean="0"/>
              <a:t> </a:t>
            </a:r>
            <a:r>
              <a:rPr lang="de-AT" dirty="0" err="1" smtClean="0"/>
              <a:t>associations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43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0" y="503914"/>
            <a:ext cx="81010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b="1" dirty="0" smtClean="0">
                <a:solidFill>
                  <a:srgbClr val="04A64B"/>
                </a:solidFill>
              </a:rPr>
              <a:t>The New Adult </a:t>
            </a:r>
            <a:r>
              <a:rPr lang="de-DE" altLang="de-DE" b="1" dirty="0" err="1" smtClean="0">
                <a:solidFill>
                  <a:srgbClr val="04A64B"/>
                </a:solidFill>
              </a:rPr>
              <a:t>Protection</a:t>
            </a:r>
            <a:r>
              <a:rPr lang="de-DE" altLang="de-DE" b="1" dirty="0" smtClean="0">
                <a:solidFill>
                  <a:srgbClr val="04A64B"/>
                </a:solidFill>
              </a:rPr>
              <a:t> Law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10" y="1166306"/>
            <a:ext cx="56102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6304546" y="1424539"/>
            <a:ext cx="23389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4 </a:t>
            </a:r>
            <a:r>
              <a:rPr lang="de-DE" b="1" dirty="0" err="1" smtClean="0"/>
              <a:t>pillars</a:t>
            </a:r>
            <a:r>
              <a:rPr lang="de-DE" b="1" dirty="0" smtClean="0"/>
              <a:t>:</a:t>
            </a:r>
          </a:p>
          <a:p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Enduring</a:t>
            </a:r>
            <a:r>
              <a:rPr lang="de-DE" dirty="0" smtClean="0"/>
              <a:t>  power of </a:t>
            </a:r>
            <a:r>
              <a:rPr lang="de-DE" dirty="0" err="1" smtClean="0"/>
              <a:t>attorney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Elective</a:t>
            </a:r>
            <a:r>
              <a:rPr lang="de-DE" dirty="0" smtClean="0"/>
              <a:t> </a:t>
            </a:r>
            <a:r>
              <a:rPr lang="de-DE" dirty="0" err="1" smtClean="0"/>
              <a:t>representation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Statutory</a:t>
            </a:r>
            <a:r>
              <a:rPr lang="de-DE" dirty="0" smtClean="0"/>
              <a:t> </a:t>
            </a:r>
            <a:r>
              <a:rPr lang="de-DE" dirty="0" err="1" smtClean="0"/>
              <a:t>representation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Court </a:t>
            </a:r>
            <a:r>
              <a:rPr lang="de-DE" dirty="0" err="1" smtClean="0"/>
              <a:t>appointed</a:t>
            </a:r>
            <a:r>
              <a:rPr lang="de-DE" dirty="0" smtClean="0"/>
              <a:t> </a:t>
            </a:r>
            <a:r>
              <a:rPr lang="de-DE" dirty="0" err="1" smtClean="0"/>
              <a:t>representation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838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81163" y="3705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1" y="383264"/>
            <a:ext cx="6506678" cy="588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6560425" y="4514850"/>
            <a:ext cx="25835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Source: Federal </a:t>
            </a:r>
            <a:r>
              <a:rPr lang="de-DE" sz="1400" dirty="0" err="1" smtClean="0"/>
              <a:t>Ministry</a:t>
            </a:r>
            <a:r>
              <a:rPr lang="de-DE" sz="1400" dirty="0" smtClean="0"/>
              <a:t> of Constitutional </a:t>
            </a:r>
            <a:r>
              <a:rPr lang="de-DE" sz="1400" dirty="0" err="1" smtClean="0"/>
              <a:t>Affairs</a:t>
            </a:r>
            <a:r>
              <a:rPr lang="de-DE" sz="1400" dirty="0" smtClean="0"/>
              <a:t>, </a:t>
            </a:r>
            <a:r>
              <a:rPr lang="de-DE" sz="1400" dirty="0" err="1" smtClean="0"/>
              <a:t>Reforms</a:t>
            </a:r>
            <a:r>
              <a:rPr lang="de-DE" sz="1400" dirty="0" smtClean="0"/>
              <a:t>, </a:t>
            </a:r>
            <a:r>
              <a:rPr lang="de-DE" sz="1400" dirty="0" err="1"/>
              <a:t>D</a:t>
            </a:r>
            <a:r>
              <a:rPr lang="de-DE" sz="1400" dirty="0" err="1" smtClean="0"/>
              <a:t>eregulation</a:t>
            </a:r>
            <a:r>
              <a:rPr lang="de-DE" sz="1400" dirty="0" smtClean="0"/>
              <a:t> and Justice,  The New Adult </a:t>
            </a:r>
            <a:r>
              <a:rPr lang="de-DE" sz="1400" dirty="0" err="1" smtClean="0"/>
              <a:t>Protection</a:t>
            </a:r>
            <a:r>
              <a:rPr lang="de-DE" sz="1400" dirty="0" smtClean="0"/>
              <a:t> Law, 2018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77427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284813" y="548208"/>
            <a:ext cx="8229600" cy="1143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Smiley 8"/>
          <p:cNvSpPr/>
          <p:nvPr/>
        </p:nvSpPr>
        <p:spPr>
          <a:xfrm>
            <a:off x="4407108" y="2923082"/>
            <a:ext cx="914400" cy="91440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927" y="278642"/>
            <a:ext cx="6566228" cy="5622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6464301" y="4387850"/>
            <a:ext cx="25835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Source: Federal </a:t>
            </a:r>
            <a:r>
              <a:rPr lang="de-DE" sz="1400" dirty="0" err="1" smtClean="0"/>
              <a:t>Ministry</a:t>
            </a:r>
            <a:r>
              <a:rPr lang="de-DE" sz="1400" dirty="0" smtClean="0"/>
              <a:t> of Constitutional </a:t>
            </a:r>
            <a:r>
              <a:rPr lang="de-DE" sz="1400" dirty="0" err="1" smtClean="0"/>
              <a:t>Affairs</a:t>
            </a:r>
            <a:r>
              <a:rPr lang="de-DE" sz="1400" dirty="0" smtClean="0"/>
              <a:t>, </a:t>
            </a:r>
            <a:r>
              <a:rPr lang="de-DE" sz="1400" dirty="0" err="1" smtClean="0"/>
              <a:t>Reforms</a:t>
            </a:r>
            <a:r>
              <a:rPr lang="de-DE" sz="1400" dirty="0" smtClean="0"/>
              <a:t>, </a:t>
            </a:r>
            <a:r>
              <a:rPr lang="de-DE" sz="1400" dirty="0" err="1"/>
              <a:t>D</a:t>
            </a:r>
            <a:r>
              <a:rPr lang="de-DE" sz="1400" dirty="0" err="1" smtClean="0"/>
              <a:t>eregulation</a:t>
            </a:r>
            <a:r>
              <a:rPr lang="de-DE" sz="1400" dirty="0" smtClean="0"/>
              <a:t> and Justice,  The New Adult </a:t>
            </a:r>
            <a:r>
              <a:rPr lang="de-DE" sz="1400" dirty="0" err="1" smtClean="0"/>
              <a:t>Protection</a:t>
            </a:r>
            <a:r>
              <a:rPr lang="de-DE" sz="1400" dirty="0" smtClean="0"/>
              <a:t> Law, 2018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8316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284813" y="548208"/>
            <a:ext cx="8229600" cy="1143000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00"/>
          <a:stretch/>
        </p:blipFill>
        <p:spPr bwMode="auto">
          <a:xfrm>
            <a:off x="292307" y="1691208"/>
            <a:ext cx="8027471" cy="38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8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16" y="875467"/>
            <a:ext cx="8229600" cy="1143000"/>
          </a:xfrm>
        </p:spPr>
        <p:txBody>
          <a:bodyPr/>
          <a:lstStyle/>
          <a:p>
            <a:pPr algn="l"/>
            <a:r>
              <a:rPr lang="de-DE" sz="3600" dirty="0" err="1" smtClean="0"/>
              <a:t>Completely</a:t>
            </a:r>
            <a:r>
              <a:rPr lang="de-DE" sz="3600" dirty="0" smtClean="0"/>
              <a:t> new </a:t>
            </a:r>
            <a:r>
              <a:rPr lang="de-DE" sz="3600" dirty="0" err="1" smtClean="0"/>
              <a:t>element</a:t>
            </a:r>
            <a:r>
              <a:rPr lang="de-DE" sz="3600" dirty="0" smtClean="0"/>
              <a:t>:</a:t>
            </a:r>
            <a:endParaRPr lang="de-DE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52" b="50177"/>
          <a:stretch/>
        </p:blipFill>
        <p:spPr bwMode="auto">
          <a:xfrm>
            <a:off x="0" y="2172472"/>
            <a:ext cx="9144000" cy="265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064000" y="4831883"/>
            <a:ext cx="471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Requires</a:t>
            </a:r>
            <a:r>
              <a:rPr lang="de-DE" dirty="0" smtClean="0"/>
              <a:t> </a:t>
            </a:r>
            <a:r>
              <a:rPr lang="de-DE" dirty="0" err="1" smtClean="0"/>
              <a:t>entry</a:t>
            </a:r>
            <a:r>
              <a:rPr lang="de-DE" dirty="0" smtClean="0"/>
              <a:t> in „Österreichisches Zentrales V</a:t>
            </a:r>
            <a:r>
              <a:rPr lang="de-DE" dirty="0"/>
              <a:t>ertretungsregister (ÖZVV</a:t>
            </a:r>
            <a:r>
              <a:rPr lang="de-DE" dirty="0" smtClean="0"/>
              <a:t>)“  </a:t>
            </a:r>
          </a:p>
          <a:p>
            <a:r>
              <a:rPr lang="de-DE" dirty="0" smtClean="0"/>
              <a:t>- Austrian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  <a:r>
              <a:rPr lang="de-DE" dirty="0" err="1" smtClean="0"/>
              <a:t>representation</a:t>
            </a:r>
            <a:r>
              <a:rPr lang="de-DE" dirty="0" smtClean="0"/>
              <a:t> </a:t>
            </a:r>
            <a:r>
              <a:rPr lang="de-DE" dirty="0" err="1" smtClean="0"/>
              <a:t>registry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77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284813" y="548208"/>
            <a:ext cx="8229600" cy="1143000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76" b="-446"/>
          <a:stretch/>
        </p:blipFill>
        <p:spPr bwMode="auto">
          <a:xfrm>
            <a:off x="0" y="288758"/>
            <a:ext cx="9028498" cy="656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15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81163" y="3705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1" y="-565359"/>
            <a:ext cx="6506678" cy="588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952902" y="5208445"/>
            <a:ext cx="5736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Increase</a:t>
            </a:r>
            <a:r>
              <a:rPr lang="de-DE" dirty="0" smtClean="0"/>
              <a:t> of </a:t>
            </a:r>
            <a:r>
              <a:rPr lang="de-DE" dirty="0" err="1" smtClean="0"/>
              <a:t>representation</a:t>
            </a:r>
            <a:r>
              <a:rPr lang="de-DE" dirty="0" smtClean="0"/>
              <a:t> </a:t>
            </a:r>
          </a:p>
          <a:p>
            <a:r>
              <a:rPr lang="de-DE" dirty="0" smtClean="0"/>
              <a:t>								Loss of </a:t>
            </a:r>
            <a:r>
              <a:rPr lang="de-DE" dirty="0" err="1" smtClean="0"/>
              <a:t>autonomy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>
          <a:xfrm>
            <a:off x="4081111" y="5322212"/>
            <a:ext cx="2030930" cy="20939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0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231868"/>
              </p:ext>
            </p:extLst>
          </p:nvPr>
        </p:nvGraphicFramePr>
        <p:xfrm>
          <a:off x="178100" y="1844824"/>
          <a:ext cx="8857950" cy="4379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Dr. Peter Barth, BMJ Wien</a:t>
            </a:r>
          </a:p>
        </p:txBody>
      </p:sp>
      <p:sp>
        <p:nvSpPr>
          <p:cNvPr id="137220" name="Foliennummernplatzhalt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D8ADE51-4647-4639-91BA-9C207E48AA9A}" type="slidenum">
              <a:rPr lang="de-DE" altLang="de-DE" smtClean="0">
                <a:ea typeface="MS PGothic" pitchFamily="34" charset="-128"/>
              </a:rPr>
              <a:pPr>
                <a:defRPr/>
              </a:pPr>
              <a:t>18</a:t>
            </a:fld>
            <a:endParaRPr lang="de-DE" altLang="de-DE" smtClean="0">
              <a:ea typeface="MS PGothic" pitchFamily="34" charset="-128"/>
            </a:endParaRPr>
          </a:p>
        </p:txBody>
      </p:sp>
      <p:sp>
        <p:nvSpPr>
          <p:cNvPr id="41990" name="Textfeld 1"/>
          <p:cNvSpPr txBox="1">
            <a:spLocks noChangeArrowheads="1"/>
          </p:cNvSpPr>
          <p:nvPr/>
        </p:nvSpPr>
        <p:spPr bwMode="auto">
          <a:xfrm>
            <a:off x="7451725" y="5357317"/>
            <a:ext cx="1584325" cy="107721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0"/>
              </a:spcBef>
              <a:buClr>
                <a:srgbClr val="000000"/>
              </a:buClr>
              <a:buSzPct val="65000"/>
              <a:defRPr/>
            </a:pPr>
            <a:r>
              <a:rPr lang="de-AT" altLang="de-DE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„</a:t>
            </a:r>
            <a:r>
              <a:rPr lang="de-AT" altLang="de-DE" sz="1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wishes</a:t>
            </a:r>
            <a:r>
              <a:rPr lang="de-AT" altLang="de-DE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 and </a:t>
            </a:r>
            <a:r>
              <a:rPr lang="de-AT" altLang="de-DE" sz="1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enduring</a:t>
            </a:r>
            <a:r>
              <a:rPr lang="de-AT" altLang="de-DE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power of </a:t>
            </a:r>
            <a:r>
              <a:rPr lang="de-AT" altLang="de-DE" sz="1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attorney</a:t>
            </a:r>
            <a:endParaRPr lang="de-AT" altLang="de-DE" sz="1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034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0" y="503914"/>
            <a:ext cx="81010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b="1" dirty="0" smtClean="0">
                <a:solidFill>
                  <a:srgbClr val="04A64B"/>
                </a:solidFill>
              </a:rPr>
              <a:t>     Further </a:t>
            </a:r>
            <a:r>
              <a:rPr lang="de-DE" altLang="de-DE" b="1" dirty="0" err="1" smtClean="0">
                <a:solidFill>
                  <a:srgbClr val="04A64B"/>
                </a:solidFill>
              </a:rPr>
              <a:t>aspects</a:t>
            </a:r>
            <a:endParaRPr lang="de-DE" altLang="de-DE" b="1" dirty="0" smtClean="0">
              <a:solidFill>
                <a:srgbClr val="04A64B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2032"/>
            <a:ext cx="4638035" cy="407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029198" y="1318660"/>
            <a:ext cx="34987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Requirement</a:t>
            </a:r>
            <a:r>
              <a:rPr lang="de-DE" dirty="0" smtClean="0"/>
              <a:t> for </a:t>
            </a:r>
            <a:r>
              <a:rPr lang="de-DE" dirty="0" err="1" smtClean="0"/>
              <a:t>approval</a:t>
            </a:r>
            <a:r>
              <a:rPr lang="de-DE" dirty="0" smtClean="0"/>
              <a:t> (</a:t>
            </a:r>
            <a:r>
              <a:rPr lang="de-DE" dirty="0" err="1" smtClean="0"/>
              <a:t>court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err="1" smtClean="0"/>
              <a:t>Strengthen</a:t>
            </a:r>
            <a:r>
              <a:rPr lang="de-DE" dirty="0" smtClean="0"/>
              <a:t> </a:t>
            </a:r>
            <a:r>
              <a:rPr lang="de-DE" dirty="0" err="1" smtClean="0"/>
              <a:t>autonomy</a:t>
            </a:r>
            <a:r>
              <a:rPr lang="de-DE" dirty="0" smtClean="0"/>
              <a:t> of </a:t>
            </a:r>
            <a:r>
              <a:rPr lang="de-DE" dirty="0" err="1" smtClean="0"/>
              <a:t>adults</a:t>
            </a:r>
            <a:r>
              <a:rPr lang="de-DE" dirty="0"/>
              <a:t> </a:t>
            </a:r>
            <a:r>
              <a:rPr lang="de-DE" dirty="0" smtClean="0"/>
              <a:t>-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/>
              <a:t> </a:t>
            </a:r>
            <a:r>
              <a:rPr lang="de-DE" dirty="0" err="1" smtClean="0"/>
              <a:t>herself</a:t>
            </a:r>
            <a:r>
              <a:rPr lang="de-DE" dirty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decide</a:t>
            </a:r>
            <a:r>
              <a:rPr lang="de-DE" dirty="0" smtClean="0"/>
              <a:t>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healthcare</a:t>
            </a:r>
            <a:r>
              <a:rPr lang="de-DE" dirty="0" smtClean="0"/>
              <a:t> </a:t>
            </a:r>
            <a:r>
              <a:rPr lang="de-DE" dirty="0" err="1" smtClean="0"/>
              <a:t>directive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enduring</a:t>
            </a:r>
            <a:r>
              <a:rPr lang="de-DE" dirty="0" smtClean="0"/>
              <a:t> power of </a:t>
            </a:r>
            <a:r>
              <a:rPr lang="de-DE" dirty="0" err="1" smtClean="0"/>
              <a:t>attorney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Getting</a:t>
            </a:r>
            <a:r>
              <a:rPr lang="de-DE" dirty="0" smtClean="0"/>
              <a:t> </a:t>
            </a:r>
            <a:r>
              <a:rPr lang="de-DE" dirty="0" err="1" smtClean="0"/>
              <a:t>married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Adopting</a:t>
            </a:r>
            <a:r>
              <a:rPr lang="de-DE" dirty="0" smtClean="0"/>
              <a:t> a </a:t>
            </a:r>
            <a:r>
              <a:rPr lang="de-DE" dirty="0" err="1" smtClean="0"/>
              <a:t>child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Legal professionals: max. 15 </a:t>
            </a:r>
            <a:r>
              <a:rPr lang="de-DE" dirty="0" err="1" smtClean="0"/>
              <a:t>clients</a:t>
            </a:r>
            <a:r>
              <a:rPr lang="de-DE" dirty="0" smtClean="0"/>
              <a:t> OR in </a:t>
            </a:r>
            <a:r>
              <a:rPr lang="de-DE" dirty="0" err="1" smtClean="0"/>
              <a:t>list</a:t>
            </a:r>
            <a:r>
              <a:rPr lang="de-DE" dirty="0" smtClean="0"/>
              <a:t> of </a:t>
            </a:r>
            <a:r>
              <a:rPr lang="de-DE" dirty="0" err="1" smtClean="0"/>
              <a:t>specifically</a:t>
            </a:r>
            <a:r>
              <a:rPr lang="de-DE" dirty="0" smtClean="0"/>
              <a:t> </a:t>
            </a:r>
            <a:r>
              <a:rPr lang="de-DE" dirty="0" err="1"/>
              <a:t>q</a:t>
            </a:r>
            <a:r>
              <a:rPr lang="de-DE" dirty="0" err="1" smtClean="0"/>
              <a:t>ualified</a:t>
            </a:r>
            <a:r>
              <a:rPr lang="de-DE" dirty="0" smtClean="0"/>
              <a:t> </a:t>
            </a:r>
            <a:r>
              <a:rPr lang="de-DE" dirty="0" err="1" smtClean="0"/>
              <a:t>lawyers</a:t>
            </a:r>
            <a:r>
              <a:rPr lang="de-DE" dirty="0" smtClean="0"/>
              <a:t> &amp; </a:t>
            </a:r>
            <a:r>
              <a:rPr lang="de-DE" dirty="0" err="1" smtClean="0"/>
              <a:t>notaries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Supported</a:t>
            </a:r>
            <a:r>
              <a:rPr lang="de-DE" dirty="0" smtClean="0"/>
              <a:t> </a:t>
            </a:r>
            <a:r>
              <a:rPr lang="de-DE" dirty="0" err="1" smtClean="0"/>
              <a:t>banking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Transition </a:t>
            </a:r>
            <a:r>
              <a:rPr lang="de-DE" dirty="0" err="1" smtClean="0"/>
              <a:t>period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1.1. 2023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46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0" y="546972"/>
            <a:ext cx="81010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b="1" dirty="0" smtClean="0">
                <a:solidFill>
                  <a:srgbClr val="04A64B"/>
                </a:solidFill>
              </a:rPr>
              <a:t>The New Adult </a:t>
            </a:r>
            <a:r>
              <a:rPr lang="de-DE" altLang="de-DE" b="1" dirty="0" err="1" smtClean="0">
                <a:solidFill>
                  <a:srgbClr val="04A64B"/>
                </a:solidFill>
              </a:rPr>
              <a:t>Protection</a:t>
            </a:r>
            <a:r>
              <a:rPr lang="de-DE" altLang="de-DE" b="1" dirty="0" smtClean="0">
                <a:solidFill>
                  <a:srgbClr val="04A64B"/>
                </a:solidFill>
              </a:rPr>
              <a:t> Law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10" y="1166306"/>
            <a:ext cx="56102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0" y="503914"/>
            <a:ext cx="81010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b="1" dirty="0" smtClean="0">
                <a:solidFill>
                  <a:srgbClr val="04A64B"/>
                </a:solidFill>
              </a:rPr>
              <a:t>     Critical </a:t>
            </a:r>
            <a:r>
              <a:rPr lang="de-DE" altLang="de-DE" b="1" dirty="0" err="1" smtClean="0">
                <a:solidFill>
                  <a:srgbClr val="04A64B"/>
                </a:solidFill>
              </a:rPr>
              <a:t>points</a:t>
            </a:r>
            <a:endParaRPr lang="de-DE" altLang="de-DE" b="1" dirty="0" smtClean="0">
              <a:solidFill>
                <a:srgbClr val="04A64B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2032"/>
            <a:ext cx="4638035" cy="407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029198" y="1318660"/>
            <a:ext cx="349878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Public </a:t>
            </a:r>
            <a:r>
              <a:rPr lang="de-DE" dirty="0" err="1" smtClean="0"/>
              <a:t>financing</a:t>
            </a:r>
            <a:r>
              <a:rPr lang="de-DE" dirty="0" smtClean="0"/>
              <a:t> (</a:t>
            </a:r>
            <a:r>
              <a:rPr lang="de-DE" dirty="0" err="1" smtClean="0"/>
              <a:t>federal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c</a:t>
            </a:r>
            <a:r>
              <a:rPr lang="de-DE" dirty="0" err="1" smtClean="0"/>
              <a:t>ourts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err="1" smtClean="0"/>
              <a:t>clearing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err="1"/>
              <a:t>c</a:t>
            </a:r>
            <a:r>
              <a:rPr lang="de-DE" dirty="0" err="1" smtClean="0"/>
              <a:t>ircles</a:t>
            </a:r>
            <a:r>
              <a:rPr lang="de-DE" dirty="0" smtClean="0"/>
              <a:t> </a:t>
            </a:r>
            <a:r>
              <a:rPr lang="de-DE" dirty="0" smtClean="0"/>
              <a:t>of </a:t>
            </a:r>
            <a:r>
              <a:rPr lang="de-DE" dirty="0" err="1" smtClean="0"/>
              <a:t>support</a:t>
            </a: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r>
              <a:rPr lang="de-DE" dirty="0" err="1" smtClean="0"/>
              <a:t>Role</a:t>
            </a:r>
            <a:r>
              <a:rPr lang="de-DE" dirty="0" smtClean="0"/>
              <a:t> of adult </a:t>
            </a:r>
            <a:r>
              <a:rPr lang="de-DE" dirty="0" err="1" smtClean="0"/>
              <a:t>representations</a:t>
            </a:r>
            <a:r>
              <a:rPr lang="de-DE" dirty="0" smtClean="0"/>
              <a:t>‘ </a:t>
            </a:r>
            <a:r>
              <a:rPr lang="de-DE" dirty="0" err="1" smtClean="0"/>
              <a:t>association</a:t>
            </a:r>
            <a:r>
              <a:rPr lang="de-DE" dirty="0" smtClean="0"/>
              <a:t>:</a:t>
            </a:r>
          </a:p>
          <a:p>
            <a:r>
              <a:rPr lang="de-DE" dirty="0" smtClean="0"/>
              <a:t>Clearing </a:t>
            </a:r>
            <a:r>
              <a:rPr lang="de-DE" dirty="0" err="1" smtClean="0"/>
              <a:t>process</a:t>
            </a:r>
            <a:r>
              <a:rPr lang="de-DE" dirty="0" smtClean="0"/>
              <a:t> + adult </a:t>
            </a:r>
            <a:r>
              <a:rPr lang="de-DE" dirty="0" err="1" smtClean="0"/>
              <a:t>representation</a:t>
            </a:r>
            <a:r>
              <a:rPr lang="de-DE" dirty="0" smtClean="0"/>
              <a:t> (</a:t>
            </a:r>
            <a:r>
              <a:rPr lang="de-DE" dirty="0" err="1" smtClean="0"/>
              <a:t>advice</a:t>
            </a:r>
            <a:r>
              <a:rPr lang="de-DE" dirty="0" smtClean="0"/>
              <a:t> &amp; </a:t>
            </a:r>
            <a:r>
              <a:rPr lang="de-DE" dirty="0" err="1" smtClean="0"/>
              <a:t>representation</a:t>
            </a:r>
            <a:r>
              <a:rPr lang="de-DE" dirty="0" smtClean="0"/>
              <a:t>??)</a:t>
            </a:r>
          </a:p>
          <a:p>
            <a:endParaRPr lang="de-DE" dirty="0" smtClean="0"/>
          </a:p>
          <a:p>
            <a:r>
              <a:rPr lang="de-DE" dirty="0" smtClean="0"/>
              <a:t>Not </a:t>
            </a: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supported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making</a:t>
            </a:r>
            <a:r>
              <a:rPr lang="de-DE" dirty="0" smtClean="0"/>
              <a:t>!</a:t>
            </a:r>
          </a:p>
          <a:p>
            <a:r>
              <a:rPr lang="de-DE" dirty="0" err="1" smtClean="0"/>
              <a:t>Circles</a:t>
            </a:r>
            <a:r>
              <a:rPr lang="de-DE" dirty="0" smtClean="0"/>
              <a:t> of </a:t>
            </a:r>
            <a:r>
              <a:rPr lang="de-DE" dirty="0" err="1" smtClean="0"/>
              <a:t>support</a:t>
            </a:r>
            <a:r>
              <a:rPr lang="de-DE" dirty="0" smtClean="0"/>
              <a:t> not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mentioned</a:t>
            </a:r>
            <a:r>
              <a:rPr lang="de-DE" dirty="0" smtClean="0"/>
              <a:t> (</a:t>
            </a:r>
            <a:r>
              <a:rPr lang="de-DE" dirty="0" err="1" smtClean="0"/>
              <a:t>only</a:t>
            </a:r>
            <a:r>
              <a:rPr lang="de-DE" dirty="0" smtClean="0"/>
              <a:t> in </a:t>
            </a:r>
            <a:r>
              <a:rPr lang="de-DE" dirty="0" err="1" smtClean="0"/>
              <a:t>medical</a:t>
            </a:r>
            <a:r>
              <a:rPr lang="de-DE" dirty="0" smtClean="0"/>
              <a:t> </a:t>
            </a:r>
            <a:r>
              <a:rPr lang="de-DE" dirty="0" err="1" smtClean="0"/>
              <a:t>treatments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39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154005" y="516940"/>
            <a:ext cx="81010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4A64B"/>
              </a:buClr>
              <a:buFont typeface="Wingdings" charset="2"/>
              <a:buChar char="§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b="1" dirty="0" smtClean="0">
                <a:solidFill>
                  <a:srgbClr val="04A64B"/>
                </a:solidFill>
              </a:rPr>
              <a:t>   Great </a:t>
            </a:r>
            <a:r>
              <a:rPr lang="de-DE" altLang="de-DE" b="1" dirty="0" err="1" smtClean="0">
                <a:solidFill>
                  <a:srgbClr val="04A64B"/>
                </a:solidFill>
              </a:rPr>
              <a:t>success</a:t>
            </a:r>
            <a:r>
              <a:rPr lang="de-DE" altLang="de-DE" b="1" dirty="0" smtClean="0">
                <a:solidFill>
                  <a:srgbClr val="04A64B"/>
                </a:solidFill>
              </a:rPr>
              <a:t>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2032"/>
            <a:ext cx="4638035" cy="407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638036" y="1203155"/>
            <a:ext cx="43134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Inclusive legislative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: </a:t>
            </a:r>
            <a:r>
              <a:rPr lang="de-DE" sz="2400" dirty="0" err="1" smtClean="0"/>
              <a:t>great</a:t>
            </a:r>
            <a:r>
              <a:rPr lang="de-DE" sz="2400" dirty="0" smtClean="0"/>
              <a:t> </a:t>
            </a:r>
            <a:r>
              <a:rPr lang="de-DE" sz="2400" dirty="0" err="1" smtClean="0"/>
              <a:t>step</a:t>
            </a:r>
            <a:r>
              <a:rPr lang="de-DE" sz="2400" dirty="0" smtClean="0"/>
              <a:t> </a:t>
            </a:r>
            <a:r>
              <a:rPr lang="de-DE" sz="2400" dirty="0" err="1" smtClean="0"/>
              <a:t>towards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implementation</a:t>
            </a:r>
            <a:r>
              <a:rPr lang="de-DE" sz="2400" dirty="0" smtClean="0"/>
              <a:t> of art. 12</a:t>
            </a:r>
          </a:p>
          <a:p>
            <a:endParaRPr lang="de-DE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/>
              <a:t>Positive and pro-</a:t>
            </a:r>
            <a:r>
              <a:rPr lang="de-DE" sz="2400" dirty="0" err="1"/>
              <a:t>active</a:t>
            </a:r>
            <a:r>
              <a:rPr lang="de-DE" sz="2400" dirty="0"/>
              <a:t> </a:t>
            </a:r>
            <a:r>
              <a:rPr lang="de-DE" sz="2400" dirty="0" err="1"/>
              <a:t>role</a:t>
            </a:r>
            <a:r>
              <a:rPr lang="de-DE" sz="2400" dirty="0"/>
              <a:t> of </a:t>
            </a:r>
            <a:r>
              <a:rPr lang="de-DE" sz="2400" dirty="0" err="1"/>
              <a:t>Ministry</a:t>
            </a:r>
            <a:r>
              <a:rPr lang="de-DE" sz="2400" dirty="0"/>
              <a:t> of Justice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err="1" smtClean="0"/>
              <a:t>Full</a:t>
            </a:r>
            <a:r>
              <a:rPr lang="de-DE" sz="2400" dirty="0" smtClean="0"/>
              <a:t> </a:t>
            </a:r>
            <a:r>
              <a:rPr lang="de-DE" sz="2400" dirty="0" err="1" smtClean="0"/>
              <a:t>inclusion</a:t>
            </a:r>
            <a:r>
              <a:rPr lang="de-DE" sz="2400" dirty="0" smtClean="0"/>
              <a:t> of </a:t>
            </a:r>
            <a:r>
              <a:rPr lang="de-DE" sz="2400" dirty="0" err="1" smtClean="0"/>
              <a:t>self-advocates</a:t>
            </a:r>
            <a:r>
              <a:rPr lang="de-DE" sz="2400" dirty="0" smtClean="0"/>
              <a:t>, </a:t>
            </a:r>
            <a:r>
              <a:rPr lang="de-DE" sz="2400" dirty="0" err="1" smtClean="0"/>
              <a:t>senior</a:t>
            </a:r>
            <a:r>
              <a:rPr lang="de-DE" sz="2400" dirty="0" smtClean="0"/>
              <a:t> </a:t>
            </a:r>
            <a:r>
              <a:rPr lang="de-DE" sz="2400" dirty="0" err="1" smtClean="0"/>
              <a:t>citizens</a:t>
            </a:r>
            <a:r>
              <a:rPr lang="de-DE" sz="2400" dirty="0" smtClean="0"/>
              <a:t>, </a:t>
            </a:r>
            <a:r>
              <a:rPr lang="de-DE" sz="2400" dirty="0" err="1" smtClean="0"/>
              <a:t>family</a:t>
            </a:r>
            <a:r>
              <a:rPr lang="de-DE" sz="2400" dirty="0" smtClean="0"/>
              <a:t> </a:t>
            </a:r>
            <a:r>
              <a:rPr lang="de-DE" sz="2400" dirty="0" err="1" smtClean="0"/>
              <a:t>members</a:t>
            </a:r>
            <a:r>
              <a:rPr lang="de-DE" sz="2400" dirty="0" smtClean="0"/>
              <a:t>, DPOs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smtClean="0"/>
              <a:t>Materials in Easy2Read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23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5542" y="1398906"/>
            <a:ext cx="7772400" cy="1470025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rgbClr val="009900"/>
                </a:solidFill>
              </a:rPr>
              <a:t>Further </a:t>
            </a:r>
            <a:r>
              <a:rPr lang="de-DE" dirty="0" err="1" smtClean="0">
                <a:solidFill>
                  <a:srgbClr val="009900"/>
                </a:solidFill>
              </a:rPr>
              <a:t>information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4577" y="2133600"/>
            <a:ext cx="6400800" cy="1752600"/>
          </a:xfrm>
        </p:spPr>
        <p:txBody>
          <a:bodyPr/>
          <a:lstStyle/>
          <a:p>
            <a:pPr algn="l"/>
            <a:r>
              <a:rPr lang="de-DE" sz="2000" dirty="0" smtClean="0"/>
              <a:t>Information </a:t>
            </a:r>
            <a:r>
              <a:rPr lang="de-DE" sz="2000" dirty="0" err="1" smtClean="0"/>
              <a:t>Brochures</a:t>
            </a:r>
            <a:r>
              <a:rPr lang="de-DE" sz="2000" dirty="0"/>
              <a:t>:</a:t>
            </a:r>
          </a:p>
          <a:p>
            <a:pPr algn="l"/>
            <a:r>
              <a:rPr lang="de-DE" sz="2000" dirty="0" smtClean="0">
                <a:hlinkClick r:id="rId2"/>
              </a:rPr>
              <a:t>https</a:t>
            </a:r>
            <a:r>
              <a:rPr lang="de-DE" sz="2000" dirty="0">
                <a:hlinkClick r:id="rId2"/>
              </a:rPr>
              <a:t>://</a:t>
            </a:r>
            <a:r>
              <a:rPr lang="de-DE" sz="2000" dirty="0" smtClean="0">
                <a:hlinkClick r:id="rId2"/>
              </a:rPr>
              <a:t>www.justiz.gv.at/web2013/home/justiz/erwachsenenschutz/informationsbroschueren~41.de.html</a:t>
            </a:r>
            <a:endParaRPr lang="de-DE" sz="2000" dirty="0" smtClean="0"/>
          </a:p>
          <a:p>
            <a:pPr algn="l"/>
            <a:endParaRPr lang="de-DE" sz="2000" dirty="0" smtClean="0"/>
          </a:p>
          <a:p>
            <a:pPr algn="l"/>
            <a:r>
              <a:rPr lang="de-DE" sz="2000" dirty="0" smtClean="0"/>
              <a:t>Consensus Papers:</a:t>
            </a:r>
            <a:endParaRPr lang="de-DE" sz="2000" dirty="0"/>
          </a:p>
          <a:p>
            <a:pPr algn="l"/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www.justiz.gv.at/web2013/home/justiz/erwachsenenschutz/konsenspapiere-mit-institutionen~43.de.html</a:t>
            </a:r>
            <a:endParaRPr lang="de-DE" sz="2000" dirty="0" smtClean="0"/>
          </a:p>
          <a:p>
            <a:pPr algn="l"/>
            <a:endParaRPr lang="de-DE" sz="2000" dirty="0" smtClean="0"/>
          </a:p>
          <a:p>
            <a:pPr algn="l"/>
            <a:r>
              <a:rPr lang="de-DE" sz="2000" dirty="0" smtClean="0"/>
              <a:t>Law:</a:t>
            </a:r>
            <a:endParaRPr lang="de-DE" sz="2000" dirty="0"/>
          </a:p>
          <a:p>
            <a:pPr algn="l"/>
            <a:r>
              <a:rPr lang="de-DE" sz="2000" dirty="0">
                <a:hlinkClick r:id="rId4"/>
              </a:rPr>
              <a:t>https://www.justiz.gv.at/web2013/home/justiz/erwachsenenschutz/gesetzestexte~45.de.html</a:t>
            </a:r>
            <a:endParaRPr lang="de-DE" sz="2000" dirty="0" smtClean="0"/>
          </a:p>
          <a:p>
            <a:pPr algn="l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430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9547" y="2996699"/>
            <a:ext cx="7772400" cy="1470025"/>
          </a:xfrm>
        </p:spPr>
        <p:txBody>
          <a:bodyPr/>
          <a:lstStyle/>
          <a:p>
            <a:r>
              <a:rPr lang="de-DE" dirty="0" smtClean="0"/>
              <a:t>www.lebenshilfe.at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36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16732" y="1261996"/>
            <a:ext cx="8229600" cy="1143000"/>
          </a:xfrm>
        </p:spPr>
        <p:txBody>
          <a:bodyPr/>
          <a:lstStyle/>
          <a:p>
            <a:r>
              <a:rPr lang="de-DE" dirty="0" err="1" smtClean="0">
                <a:solidFill>
                  <a:srgbClr val="009900"/>
                </a:solidFill>
              </a:rPr>
              <a:t>Principles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83205"/>
            <a:ext cx="8229600" cy="3790950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New approach: </a:t>
            </a:r>
            <a:r>
              <a:rPr lang="de-DE" dirty="0" err="1" smtClean="0"/>
              <a:t>Nothing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!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New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centred</a:t>
            </a:r>
            <a:r>
              <a:rPr lang="de-DE" dirty="0" smtClean="0"/>
              <a:t> on</a:t>
            </a:r>
          </a:p>
          <a:p>
            <a:r>
              <a:rPr lang="de-DE" dirty="0" err="1"/>
              <a:t>a</a:t>
            </a:r>
            <a:r>
              <a:rPr lang="de-DE" dirty="0" err="1" smtClean="0"/>
              <a:t>utonomy</a:t>
            </a:r>
            <a:endParaRPr lang="de-DE" dirty="0" smtClean="0"/>
          </a:p>
          <a:p>
            <a:r>
              <a:rPr lang="de-DE" dirty="0" err="1" smtClean="0"/>
              <a:t>self</a:t>
            </a:r>
            <a:r>
              <a:rPr lang="de-DE" dirty="0" smtClean="0"/>
              <a:t>-determination and </a:t>
            </a:r>
          </a:p>
          <a:p>
            <a:r>
              <a:rPr lang="de-DE" dirty="0" err="1" smtClean="0"/>
              <a:t>decision-making</a:t>
            </a:r>
            <a:r>
              <a:rPr lang="de-DE" dirty="0" smtClean="0"/>
              <a:t> </a:t>
            </a:r>
            <a:r>
              <a:rPr lang="de-DE" dirty="0" err="1" smtClean="0"/>
              <a:t>guidance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27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0615"/>
            <a:ext cx="8229600" cy="1143000"/>
          </a:xfrm>
        </p:spPr>
        <p:txBody>
          <a:bodyPr/>
          <a:lstStyle/>
          <a:p>
            <a:pPr algn="l"/>
            <a:r>
              <a:rPr lang="de-DE" sz="3200" b="1" dirty="0" err="1" smtClean="0">
                <a:solidFill>
                  <a:srgbClr val="008A4A"/>
                </a:solidFill>
                <a:latin typeface="Tahoma"/>
              </a:rPr>
              <a:t>History</a:t>
            </a:r>
            <a:endParaRPr lang="de-DE" sz="3200" b="1" dirty="0">
              <a:solidFill>
                <a:srgbClr val="0099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95064"/>
            <a:ext cx="8229600" cy="3790950"/>
          </a:xfrm>
        </p:spPr>
        <p:txBody>
          <a:bodyPr/>
          <a:lstStyle/>
          <a:p>
            <a:pPr marL="228600" lvl="0" indent="-22860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D51"/>
              </a:buClr>
              <a:buFont typeface="Tahoma" panose="020B0604030504040204" pitchFamily="34" charset="0"/>
              <a:buChar char="‣"/>
            </a:pPr>
            <a:r>
              <a:rPr lang="de-DE" sz="2800" b="1" dirty="0" smtClean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1811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ABGB 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(General 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Civic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Law)</a:t>
            </a:r>
            <a:endParaRPr lang="de-AT" sz="2800" dirty="0">
              <a:solidFill>
                <a:prstClr val="black"/>
              </a:solidFill>
              <a:latin typeface="Tahoma"/>
              <a:ea typeface="+mn-ea"/>
              <a:cs typeface="+mn-cs"/>
            </a:endParaRPr>
          </a:p>
          <a:p>
            <a:pPr marL="228600" lvl="0" indent="-22860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D51"/>
              </a:buClr>
              <a:buFont typeface="Tahoma" panose="020B0604030504040204" pitchFamily="34" charset="0"/>
              <a:buChar char="‣"/>
            </a:pPr>
            <a:r>
              <a:rPr lang="de-DE" sz="2800" b="1" dirty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1916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Entmündigungsordnung (Loss of Legal 		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Capacity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)</a:t>
            </a:r>
            <a:endParaRPr lang="de-AT" sz="2800" dirty="0">
              <a:solidFill>
                <a:prstClr val="black"/>
              </a:solidFill>
              <a:latin typeface="Tahoma"/>
              <a:ea typeface="+mn-ea"/>
              <a:cs typeface="+mn-cs"/>
            </a:endParaRPr>
          </a:p>
          <a:p>
            <a:pPr marL="228600" lvl="0" indent="-22860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D51"/>
              </a:buClr>
              <a:buFont typeface="Tahoma" panose="020B0604030504040204" pitchFamily="34" charset="0"/>
              <a:buChar char="‣"/>
            </a:pPr>
            <a:r>
              <a:rPr lang="de-DE" sz="2800" b="1" dirty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1984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Sachwalterrecht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(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Guardianship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Law)</a:t>
            </a:r>
            <a:endParaRPr lang="de-AT" sz="2800" dirty="0">
              <a:solidFill>
                <a:prstClr val="black"/>
              </a:solidFill>
              <a:latin typeface="Tahoma"/>
              <a:ea typeface="+mn-ea"/>
              <a:cs typeface="+mn-cs"/>
            </a:endParaRPr>
          </a:p>
          <a:p>
            <a:pPr marL="228600" lvl="0" indent="-22860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D51"/>
              </a:buClr>
              <a:buFont typeface="Tahoma" panose="020B0604030504040204" pitchFamily="34" charset="0"/>
              <a:buChar char="‣"/>
            </a:pPr>
            <a:r>
              <a:rPr lang="de-DE" sz="2800" b="1" dirty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2006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SWRÄG (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reformed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law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)</a:t>
            </a:r>
            <a:endParaRPr lang="de-AT" sz="2800" dirty="0">
              <a:solidFill>
                <a:prstClr val="black"/>
              </a:solidFill>
              <a:latin typeface="Tahoma"/>
              <a:ea typeface="+mn-ea"/>
              <a:cs typeface="+mn-cs"/>
            </a:endParaRPr>
          </a:p>
          <a:p>
            <a:pPr marL="228600" lvl="0" indent="-22860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D51"/>
              </a:buClr>
              <a:buFont typeface="Tahoma" panose="020B0604030504040204" pitchFamily="34" charset="0"/>
              <a:buChar char="‣"/>
            </a:pPr>
            <a:r>
              <a:rPr lang="de-DE" sz="2800" b="1" dirty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2008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UNCRPD 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– Art. 12 </a:t>
            </a:r>
            <a:endParaRPr lang="de-AT" sz="2800" dirty="0">
              <a:solidFill>
                <a:prstClr val="black"/>
              </a:solidFill>
              <a:latin typeface="Tahoma"/>
              <a:ea typeface="+mn-ea"/>
              <a:cs typeface="+mn-cs"/>
            </a:endParaRPr>
          </a:p>
          <a:p>
            <a:pPr marL="228600" lvl="0" indent="-22860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D51"/>
              </a:buClr>
              <a:buFont typeface="Tahoma" panose="020B0604030504040204" pitchFamily="34" charset="0"/>
              <a:buChar char="‣"/>
            </a:pPr>
            <a:r>
              <a:rPr lang="de-DE" sz="2800" b="1" dirty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2018</a:t>
            </a:r>
            <a:r>
              <a:rPr lang="de-DE" sz="2800" dirty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Erwachsenenschutzgesetz 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– Second 		Adult 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protection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Law </a:t>
            </a:r>
            <a:b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</a:b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		in 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order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</a:t>
            </a:r>
            <a:r>
              <a:rPr lang="de-DE" sz="2800" dirty="0" err="1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since</a:t>
            </a:r>
            <a:r>
              <a:rPr lang="de-DE" sz="2800" dirty="0" smtClean="0">
                <a:solidFill>
                  <a:prstClr val="black"/>
                </a:solidFill>
                <a:latin typeface="Tahoma"/>
                <a:ea typeface="+mn-ea"/>
                <a:cs typeface="+mn-cs"/>
              </a:rPr>
              <a:t> </a:t>
            </a:r>
            <a:r>
              <a:rPr lang="de-DE" sz="2800" b="1" dirty="0" smtClean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1</a:t>
            </a:r>
            <a:r>
              <a:rPr lang="de-DE" sz="2800" b="1" dirty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. Juli </a:t>
            </a:r>
            <a:r>
              <a:rPr lang="de-DE" sz="2800" b="1" dirty="0" smtClean="0">
                <a:solidFill>
                  <a:srgbClr val="008A4A"/>
                </a:solidFill>
                <a:latin typeface="Tahoma"/>
                <a:ea typeface="+mn-ea"/>
                <a:cs typeface="+mn-cs"/>
              </a:rPr>
              <a:t>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57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16683"/>
            <a:ext cx="8229600" cy="1143000"/>
          </a:xfrm>
        </p:spPr>
        <p:txBody>
          <a:bodyPr/>
          <a:lstStyle/>
          <a:p>
            <a:pPr algn="l"/>
            <a:r>
              <a:rPr lang="de-DE" sz="3200" b="1" dirty="0" smtClean="0">
                <a:solidFill>
                  <a:srgbClr val="009900"/>
                </a:solidFill>
              </a:rPr>
              <a:t>Background</a:t>
            </a:r>
            <a:endParaRPr lang="de-DE" sz="3600" b="1" dirty="0">
              <a:solidFill>
                <a:srgbClr val="0099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59683"/>
            <a:ext cx="8229600" cy="4569872"/>
          </a:xfrm>
        </p:spPr>
        <p:txBody>
          <a:bodyPr/>
          <a:lstStyle/>
          <a:p>
            <a:r>
              <a:rPr lang="de-DE" sz="2800" dirty="0" smtClean="0"/>
              <a:t>Old adult </a:t>
            </a:r>
            <a:r>
              <a:rPr lang="de-DE" sz="2800" dirty="0" err="1" smtClean="0"/>
              <a:t>guardianship</a:t>
            </a:r>
            <a:r>
              <a:rPr lang="de-DE" sz="2800" dirty="0" smtClean="0"/>
              <a:t> </a:t>
            </a:r>
            <a:r>
              <a:rPr lang="de-DE" sz="2800" dirty="0" err="1" smtClean="0"/>
              <a:t>system</a:t>
            </a:r>
            <a:r>
              <a:rPr lang="de-DE" sz="2800" dirty="0" smtClean="0"/>
              <a:t> was </a:t>
            </a:r>
            <a:r>
              <a:rPr lang="de-DE" sz="2800" dirty="0" err="1" smtClean="0"/>
              <a:t>proven</a:t>
            </a:r>
            <a:r>
              <a:rPr lang="de-DE" sz="2800" dirty="0" smtClean="0"/>
              <a:t> but </a:t>
            </a:r>
            <a:r>
              <a:rPr lang="de-DE" sz="2800" dirty="0" err="1" smtClean="0"/>
              <a:t>outdated</a:t>
            </a:r>
            <a:r>
              <a:rPr lang="de-DE" sz="2800" dirty="0" smtClean="0"/>
              <a:t>; </a:t>
            </a:r>
            <a:r>
              <a:rPr lang="de-DE" sz="2800" dirty="0" err="1"/>
              <a:t>s</a:t>
            </a:r>
            <a:r>
              <a:rPr lang="de-DE" sz="2800" dirty="0" err="1" smtClean="0"/>
              <a:t>uccess</a:t>
            </a:r>
            <a:r>
              <a:rPr lang="de-DE" sz="2800" dirty="0" smtClean="0"/>
              <a:t> &amp; </a:t>
            </a:r>
            <a:r>
              <a:rPr lang="de-DE" sz="2800" dirty="0" err="1" smtClean="0"/>
              <a:t>problems</a:t>
            </a:r>
            <a:endParaRPr lang="de-DE" sz="2800" dirty="0"/>
          </a:p>
          <a:p>
            <a:r>
              <a:rPr lang="de-DE" sz="2800" dirty="0" smtClean="0"/>
              <a:t>Original </a:t>
            </a:r>
            <a:r>
              <a:rPr lang="de-DE" sz="2800" dirty="0" err="1" smtClean="0"/>
              <a:t>intention</a:t>
            </a:r>
            <a:r>
              <a:rPr lang="de-DE" sz="2800" dirty="0" smtClean="0"/>
              <a:t>: last </a:t>
            </a:r>
            <a:r>
              <a:rPr lang="de-DE" sz="2800" dirty="0" err="1" smtClean="0"/>
              <a:t>resort</a:t>
            </a:r>
            <a:r>
              <a:rPr lang="de-DE" sz="2800" dirty="0" smtClean="0"/>
              <a:t> - but </a:t>
            </a:r>
            <a:r>
              <a:rPr lang="de-DE" sz="2800" dirty="0" err="1" smtClean="0"/>
              <a:t>this</a:t>
            </a:r>
            <a:r>
              <a:rPr lang="de-DE" sz="2800" dirty="0" smtClean="0"/>
              <a:t> was not </a:t>
            </a:r>
            <a:r>
              <a:rPr lang="de-DE" sz="2800" dirty="0" err="1" smtClean="0"/>
              <a:t>always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case</a:t>
            </a:r>
            <a:r>
              <a:rPr lang="de-DE" sz="2800" dirty="0"/>
              <a:t>!</a:t>
            </a:r>
            <a:endParaRPr lang="de-DE" sz="2800" dirty="0" smtClean="0"/>
          </a:p>
          <a:p>
            <a:r>
              <a:rPr lang="de-DE" sz="2800" dirty="0" err="1" smtClean="0"/>
              <a:t>Huge</a:t>
            </a:r>
            <a:r>
              <a:rPr lang="de-DE" sz="2800" dirty="0" smtClean="0"/>
              <a:t> </a:t>
            </a:r>
            <a:r>
              <a:rPr lang="de-DE" sz="2800" dirty="0" err="1" smtClean="0"/>
              <a:t>increase</a:t>
            </a:r>
            <a:r>
              <a:rPr lang="de-DE" sz="2800" dirty="0" smtClean="0"/>
              <a:t>: 2003 	30.000 </a:t>
            </a:r>
            <a:r>
              <a:rPr lang="de-DE" sz="2800" dirty="0" err="1" smtClean="0"/>
              <a:t>adults</a:t>
            </a:r>
            <a:endParaRPr lang="de-DE" sz="2800" dirty="0" smtClean="0"/>
          </a:p>
          <a:p>
            <a:pPr marL="0" indent="0">
              <a:buNone/>
            </a:pPr>
            <a:r>
              <a:rPr lang="de-DE" sz="2800" dirty="0"/>
              <a:t>	</a:t>
            </a:r>
            <a:r>
              <a:rPr lang="de-DE" sz="2800" dirty="0" smtClean="0"/>
              <a:t>					 2016		55.000 </a:t>
            </a:r>
            <a:r>
              <a:rPr lang="de-DE" sz="2800" dirty="0" err="1" smtClean="0"/>
              <a:t>adults</a:t>
            </a:r>
            <a:endParaRPr lang="de-DE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800" dirty="0" smtClean="0"/>
              <a:t>Not </a:t>
            </a:r>
            <a:r>
              <a:rPr lang="de-DE" sz="2800" dirty="0" err="1" smtClean="0"/>
              <a:t>enough</a:t>
            </a:r>
            <a:r>
              <a:rPr lang="de-DE" sz="2800" dirty="0" smtClean="0"/>
              <a:t> </a:t>
            </a:r>
            <a:r>
              <a:rPr lang="de-DE" sz="2800" dirty="0" err="1" smtClean="0"/>
              <a:t>suitable</a:t>
            </a:r>
            <a:r>
              <a:rPr lang="de-DE" sz="2800" dirty="0" smtClean="0"/>
              <a:t> </a:t>
            </a:r>
            <a:r>
              <a:rPr lang="de-DE" sz="2800" dirty="0" err="1" smtClean="0"/>
              <a:t>guardians</a:t>
            </a:r>
            <a:endParaRPr lang="de-DE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800" dirty="0" err="1" smtClean="0"/>
              <a:t>Unfamiliar</a:t>
            </a:r>
            <a:r>
              <a:rPr lang="de-DE" sz="2800" dirty="0" smtClean="0"/>
              <a:t> / </a:t>
            </a:r>
            <a:r>
              <a:rPr lang="de-DE" sz="2800" dirty="0" err="1" smtClean="0"/>
              <a:t>unattractive</a:t>
            </a:r>
            <a:r>
              <a:rPr lang="de-DE" sz="2800" dirty="0" smtClean="0"/>
              <a:t> alternatives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800" dirty="0" smtClean="0"/>
              <a:t>Implementation of UNCRPD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5928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pPr lvl="1" algn="l"/>
            <a:r>
              <a:rPr lang="de-AT" sz="3600" b="1" dirty="0" smtClean="0">
                <a:solidFill>
                  <a:srgbClr val="009900"/>
                </a:solidFill>
              </a:rPr>
              <a:t>Inclusive legislative </a:t>
            </a:r>
            <a:r>
              <a:rPr lang="de-AT" sz="3600" b="1" dirty="0" err="1" smtClean="0">
                <a:solidFill>
                  <a:srgbClr val="009900"/>
                </a:solidFill>
              </a:rPr>
              <a:t>process</a:t>
            </a:r>
            <a:endParaRPr lang="de-DE" sz="3600" dirty="0">
              <a:solidFill>
                <a:srgbClr val="0099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3790950"/>
          </a:xfrm>
        </p:spPr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than</a:t>
            </a:r>
            <a:r>
              <a:rPr lang="de-DE" dirty="0" smtClean="0"/>
              <a:t> 2 </a:t>
            </a:r>
            <a:r>
              <a:rPr lang="de-DE" dirty="0" err="1" smtClean="0"/>
              <a:t>years</a:t>
            </a:r>
            <a:endParaRPr lang="de-DE" dirty="0" smtClean="0"/>
          </a:p>
          <a:p>
            <a:r>
              <a:rPr lang="de-DE" dirty="0" err="1" smtClean="0"/>
              <a:t>Individuals</a:t>
            </a:r>
            <a:r>
              <a:rPr lang="de-DE" dirty="0" smtClean="0"/>
              <a:t> </a:t>
            </a:r>
            <a:r>
              <a:rPr lang="de-DE" dirty="0" err="1" smtClean="0"/>
              <a:t>concerned</a:t>
            </a:r>
            <a:r>
              <a:rPr lang="de-DE" dirty="0" smtClean="0"/>
              <a:t> </a:t>
            </a:r>
            <a:r>
              <a:rPr lang="de-DE" dirty="0" err="1" smtClean="0"/>
              <a:t>involved</a:t>
            </a:r>
            <a:endParaRPr lang="de-DE" dirty="0" smtClean="0"/>
          </a:p>
          <a:p>
            <a:r>
              <a:rPr lang="de-DE" dirty="0" smtClean="0"/>
              <a:t>Courts, </a:t>
            </a:r>
            <a:r>
              <a:rPr lang="de-DE" dirty="0" err="1" smtClean="0"/>
              <a:t>lawyers</a:t>
            </a:r>
            <a:r>
              <a:rPr lang="de-DE" dirty="0" smtClean="0"/>
              <a:t> and </a:t>
            </a:r>
            <a:r>
              <a:rPr lang="de-DE" dirty="0" err="1" smtClean="0"/>
              <a:t>notaries</a:t>
            </a:r>
            <a:r>
              <a:rPr lang="de-DE" dirty="0" smtClean="0"/>
              <a:t>, DPOs, </a:t>
            </a:r>
            <a:r>
              <a:rPr lang="de-DE" dirty="0" err="1" smtClean="0"/>
              <a:t>senior</a:t>
            </a:r>
            <a:r>
              <a:rPr lang="de-DE" dirty="0" smtClean="0"/>
              <a:t> </a:t>
            </a:r>
            <a:r>
              <a:rPr lang="de-DE" dirty="0" err="1" smtClean="0"/>
              <a:t>citizens</a:t>
            </a:r>
            <a:r>
              <a:rPr lang="de-DE" dirty="0" smtClean="0"/>
              <a:t>‘ </a:t>
            </a:r>
            <a:r>
              <a:rPr lang="de-DE" dirty="0" err="1" smtClean="0"/>
              <a:t>representatives</a:t>
            </a:r>
            <a:r>
              <a:rPr lang="de-DE" dirty="0" smtClean="0"/>
              <a:t>, </a:t>
            </a:r>
            <a:r>
              <a:rPr lang="de-DE" dirty="0" err="1" smtClean="0"/>
              <a:t>guardians</a:t>
            </a:r>
            <a:r>
              <a:rPr lang="de-DE" dirty="0" smtClean="0"/>
              <a:t>‘ </a:t>
            </a:r>
            <a:r>
              <a:rPr lang="de-DE" dirty="0" err="1" smtClean="0"/>
              <a:t>associations</a:t>
            </a:r>
            <a:r>
              <a:rPr lang="de-DE" dirty="0" smtClean="0"/>
              <a:t>, </a:t>
            </a:r>
            <a:r>
              <a:rPr lang="de-DE" dirty="0" err="1" smtClean="0"/>
              <a:t>Ombudsman</a:t>
            </a:r>
            <a:r>
              <a:rPr lang="de-DE" dirty="0" smtClean="0"/>
              <a:t> Board, </a:t>
            </a:r>
            <a:r>
              <a:rPr lang="de-DE" dirty="0" err="1" smtClean="0"/>
              <a:t>employer</a:t>
            </a:r>
            <a:r>
              <a:rPr lang="de-DE" dirty="0" smtClean="0"/>
              <a:t> &amp; </a:t>
            </a:r>
            <a:r>
              <a:rPr lang="de-DE" dirty="0" err="1" smtClean="0"/>
              <a:t>employees</a:t>
            </a:r>
            <a:r>
              <a:rPr lang="de-DE" dirty="0" smtClean="0"/>
              <a:t>‘ </a:t>
            </a:r>
            <a:r>
              <a:rPr lang="de-DE" dirty="0" err="1" smtClean="0"/>
              <a:t>associations</a:t>
            </a:r>
            <a:r>
              <a:rPr lang="de-DE" dirty="0" smtClean="0"/>
              <a:t>,…</a:t>
            </a:r>
          </a:p>
          <a:p>
            <a:r>
              <a:rPr lang="de-DE" dirty="0" err="1" smtClean="0"/>
              <a:t>Professionally</a:t>
            </a:r>
            <a:r>
              <a:rPr lang="de-DE" dirty="0" smtClean="0"/>
              <a:t> </a:t>
            </a:r>
            <a:r>
              <a:rPr lang="de-DE" dirty="0" err="1" smtClean="0"/>
              <a:t>trained</a:t>
            </a:r>
            <a:r>
              <a:rPr lang="de-DE" dirty="0" smtClean="0"/>
              <a:t> </a:t>
            </a:r>
            <a:r>
              <a:rPr lang="de-DE" dirty="0" err="1" smtClean="0"/>
              <a:t>moderation</a:t>
            </a:r>
            <a:endParaRPr lang="de-DE" dirty="0" smtClean="0"/>
          </a:p>
          <a:p>
            <a:r>
              <a:rPr lang="de-DE" dirty="0" smtClean="0"/>
              <a:t>Scientific </a:t>
            </a:r>
            <a:r>
              <a:rPr lang="de-DE" dirty="0" err="1" smtClean="0"/>
              <a:t>study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4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0698" y="1079036"/>
            <a:ext cx="8229600" cy="3790950"/>
          </a:xfrm>
        </p:spPr>
        <p:txBody>
          <a:bodyPr/>
          <a:lstStyle/>
          <a:p>
            <a:pPr marL="0" indent="0">
              <a:buNone/>
            </a:pPr>
            <a:r>
              <a:rPr lang="de-AT" sz="2800" b="1" dirty="0" smtClean="0">
                <a:solidFill>
                  <a:srgbClr val="009900"/>
                </a:solidFill>
              </a:rPr>
              <a:t>Key </a:t>
            </a:r>
            <a:r>
              <a:rPr lang="de-AT" sz="2800" b="1" dirty="0" err="1" smtClean="0">
                <a:solidFill>
                  <a:srgbClr val="009900"/>
                </a:solidFill>
              </a:rPr>
              <a:t>Principles</a:t>
            </a:r>
            <a:r>
              <a:rPr lang="de-AT" sz="2800" b="1" dirty="0" smtClean="0">
                <a:solidFill>
                  <a:srgbClr val="009900"/>
                </a:solidFill>
              </a:rPr>
              <a:t> of </a:t>
            </a:r>
            <a:r>
              <a:rPr lang="de-AT" sz="2800" b="1" dirty="0" err="1" smtClean="0">
                <a:solidFill>
                  <a:srgbClr val="009900"/>
                </a:solidFill>
              </a:rPr>
              <a:t>the</a:t>
            </a:r>
            <a:r>
              <a:rPr lang="de-AT" sz="2800" b="1" dirty="0" smtClean="0">
                <a:solidFill>
                  <a:srgbClr val="009900"/>
                </a:solidFill>
              </a:rPr>
              <a:t> new </a:t>
            </a:r>
            <a:r>
              <a:rPr lang="de-AT" sz="2800" b="1" dirty="0" err="1" smtClean="0">
                <a:solidFill>
                  <a:srgbClr val="009900"/>
                </a:solidFill>
              </a:rPr>
              <a:t>law</a:t>
            </a:r>
            <a:endParaRPr lang="de-AT" sz="2800" b="1" dirty="0" smtClean="0">
              <a:solidFill>
                <a:srgbClr val="009900"/>
              </a:solidFill>
            </a:endParaRPr>
          </a:p>
          <a:p>
            <a:pPr marL="0" indent="0">
              <a:buNone/>
            </a:pPr>
            <a:endParaRPr lang="de-AT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Transparency</a:t>
            </a:r>
            <a:r>
              <a:rPr lang="de-DE" dirty="0" smtClean="0"/>
              <a:t> &amp; wider </a:t>
            </a:r>
            <a:r>
              <a:rPr lang="de-DE" dirty="0" err="1" smtClean="0"/>
              <a:t>range</a:t>
            </a:r>
            <a:r>
              <a:rPr lang="de-DE" dirty="0" smtClean="0"/>
              <a:t> of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: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tailored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individual </a:t>
            </a:r>
            <a:r>
              <a:rPr lang="de-DE" dirty="0" err="1" smtClean="0"/>
              <a:t>needs</a:t>
            </a:r>
            <a:r>
              <a:rPr lang="de-DE" dirty="0" smtClean="0"/>
              <a:t>: 4 </a:t>
            </a:r>
            <a:r>
              <a:rPr lang="de-DE" dirty="0" err="1" smtClean="0"/>
              <a:t>pillars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Representation</a:t>
            </a:r>
            <a:r>
              <a:rPr lang="de-DE" dirty="0" smtClean="0"/>
              <a:t>: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extent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and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limited </a:t>
            </a:r>
            <a:r>
              <a:rPr lang="de-DE" dirty="0" err="1" smtClean="0"/>
              <a:t>term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03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1266" y="419911"/>
            <a:ext cx="7772400" cy="1143000"/>
          </a:xfrm>
        </p:spPr>
        <p:txBody>
          <a:bodyPr/>
          <a:lstStyle/>
          <a:p>
            <a:pPr algn="l" eaLnBrk="1" hangingPunct="1"/>
            <a:r>
              <a:rPr lang="de-DE" altLang="de-DE" sz="2800" b="1" dirty="0" err="1" smtClean="0">
                <a:solidFill>
                  <a:srgbClr val="009900"/>
                </a:solidFill>
                <a:cs typeface="Arial" charset="0"/>
              </a:rPr>
              <a:t>Self</a:t>
            </a:r>
            <a:r>
              <a:rPr lang="de-DE" altLang="de-DE" sz="2800" b="1" dirty="0" smtClean="0">
                <a:solidFill>
                  <a:srgbClr val="009900"/>
                </a:solidFill>
                <a:cs typeface="Arial" charset="0"/>
              </a:rPr>
              <a:t>-determination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 b="1" dirty="0" smtClean="0"/>
          </a:p>
          <a:p>
            <a:pPr eaLnBrk="1" hangingPunct="1"/>
            <a:endParaRPr lang="de-DE" altLang="de-DE" b="1" dirty="0" smtClean="0"/>
          </a:p>
          <a:p>
            <a:pPr eaLnBrk="1" hangingPunct="1"/>
            <a:endParaRPr lang="de-DE" altLang="de-DE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" y="1886552"/>
            <a:ext cx="8875456" cy="335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200" y="5243288"/>
            <a:ext cx="649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From</a:t>
            </a:r>
            <a:r>
              <a:rPr lang="de-DE" dirty="0" smtClean="0"/>
              <a:t>: Federal </a:t>
            </a:r>
            <a:r>
              <a:rPr lang="de-DE" dirty="0" err="1" smtClean="0"/>
              <a:t>Ministry</a:t>
            </a:r>
            <a:r>
              <a:rPr lang="de-DE" dirty="0" smtClean="0"/>
              <a:t> of Constitutional </a:t>
            </a:r>
            <a:r>
              <a:rPr lang="de-DE" dirty="0" err="1" smtClean="0"/>
              <a:t>Affairs</a:t>
            </a:r>
            <a:r>
              <a:rPr lang="de-DE" dirty="0" smtClean="0"/>
              <a:t>, </a:t>
            </a:r>
            <a:r>
              <a:rPr lang="de-DE" dirty="0" err="1" smtClean="0"/>
              <a:t>Reforms</a:t>
            </a:r>
            <a:r>
              <a:rPr lang="de-DE" dirty="0" smtClean="0"/>
              <a:t>, </a:t>
            </a:r>
            <a:r>
              <a:rPr lang="de-DE" dirty="0" err="1"/>
              <a:t>D</a:t>
            </a:r>
            <a:r>
              <a:rPr lang="de-DE" dirty="0" err="1" smtClean="0"/>
              <a:t>eregulation</a:t>
            </a:r>
            <a:r>
              <a:rPr lang="de-DE" dirty="0" smtClean="0"/>
              <a:t> and Justice,  The New Adult </a:t>
            </a:r>
            <a:r>
              <a:rPr lang="de-DE" dirty="0" err="1" smtClean="0"/>
              <a:t>Protection</a:t>
            </a:r>
            <a:r>
              <a:rPr lang="de-DE" dirty="0" smtClean="0"/>
              <a:t> Law, 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143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0752"/>
            <a:ext cx="8229600" cy="1143000"/>
          </a:xfrm>
        </p:spPr>
        <p:txBody>
          <a:bodyPr/>
          <a:lstStyle/>
          <a:p>
            <a:pPr algn="l"/>
            <a:r>
              <a:rPr lang="de-DE" sz="2800" b="1" dirty="0">
                <a:solidFill>
                  <a:srgbClr val="04A64B"/>
                </a:solidFill>
              </a:rPr>
              <a:t>Limited power of </a:t>
            </a:r>
            <a:r>
              <a:rPr lang="de-DE" sz="2800" b="1" dirty="0" err="1">
                <a:solidFill>
                  <a:srgbClr val="04A64B"/>
                </a:solidFill>
              </a:rPr>
              <a:t>the</a:t>
            </a:r>
            <a:r>
              <a:rPr lang="de-DE" sz="2800" b="1" dirty="0">
                <a:solidFill>
                  <a:srgbClr val="04A64B"/>
                </a:solidFill>
              </a:rPr>
              <a:t> </a:t>
            </a:r>
            <a:r>
              <a:rPr lang="de-DE" sz="2800" b="1" dirty="0" err="1">
                <a:solidFill>
                  <a:srgbClr val="04A64B"/>
                </a:solidFill>
              </a:rPr>
              <a:t>courts</a:t>
            </a:r>
            <a:r>
              <a:rPr lang="de-DE" sz="2800" dirty="0"/>
              <a:t/>
            </a:r>
            <a:br>
              <a:rPr lang="de-DE" sz="2800" dirty="0"/>
            </a:br>
            <a:endParaRPr lang="de-DE" sz="2800" b="1" dirty="0">
              <a:solidFill>
                <a:srgbClr val="0099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63752"/>
            <a:ext cx="8229600" cy="3790950"/>
          </a:xfrm>
        </p:spPr>
        <p:txBody>
          <a:bodyPr/>
          <a:lstStyle/>
          <a:p>
            <a:r>
              <a:rPr lang="de-DE" dirty="0" smtClean="0"/>
              <a:t>Clearing – </a:t>
            </a:r>
            <a:r>
              <a:rPr lang="de-DE" dirty="0" err="1" smtClean="0"/>
              <a:t>process</a:t>
            </a:r>
            <a:r>
              <a:rPr lang="de-DE" dirty="0" smtClean="0"/>
              <a:t>: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and </a:t>
            </a:r>
            <a:r>
              <a:rPr lang="de-DE" dirty="0" err="1" smtClean="0"/>
              <a:t>important</a:t>
            </a:r>
            <a:endParaRPr lang="de-DE" dirty="0" smtClean="0"/>
          </a:p>
          <a:p>
            <a:r>
              <a:rPr lang="de-DE" dirty="0" smtClean="0"/>
              <a:t>For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3 </a:t>
            </a:r>
            <a:r>
              <a:rPr lang="de-DE" dirty="0" err="1" smtClean="0"/>
              <a:t>pillars</a:t>
            </a:r>
            <a:r>
              <a:rPr lang="de-DE" dirty="0" smtClean="0"/>
              <a:t>: </a:t>
            </a:r>
            <a:r>
              <a:rPr lang="de-DE" dirty="0" err="1" smtClean="0"/>
              <a:t>courts</a:t>
            </a:r>
            <a:r>
              <a:rPr lang="de-DE" dirty="0" smtClean="0"/>
              <a:t> will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involved</a:t>
            </a:r>
            <a:r>
              <a:rPr lang="de-DE" dirty="0" smtClean="0"/>
              <a:t> on </a:t>
            </a:r>
            <a:r>
              <a:rPr lang="de-DE" dirty="0" err="1" smtClean="0"/>
              <a:t>particularly</a:t>
            </a:r>
            <a:r>
              <a:rPr lang="de-DE" dirty="0" smtClean="0"/>
              <a:t> sensitive </a:t>
            </a:r>
            <a:r>
              <a:rPr lang="de-DE" dirty="0" err="1" smtClean="0"/>
              <a:t>decisions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	- permanent </a:t>
            </a:r>
            <a:r>
              <a:rPr lang="de-DE" dirty="0" err="1" smtClean="0"/>
              <a:t>change</a:t>
            </a:r>
            <a:r>
              <a:rPr lang="de-DE" dirty="0" smtClean="0"/>
              <a:t> of </a:t>
            </a:r>
            <a:r>
              <a:rPr lang="de-DE" dirty="0" err="1" smtClean="0"/>
              <a:t>residence</a:t>
            </a:r>
            <a:r>
              <a:rPr lang="de-DE" dirty="0" smtClean="0"/>
              <a:t>, 	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</a:t>
            </a:r>
            <a:r>
              <a:rPr lang="de-DE" dirty="0" err="1" smtClean="0"/>
              <a:t>disagreements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and 	 		  </a:t>
            </a:r>
            <a:r>
              <a:rPr lang="de-DE" dirty="0" err="1" smtClean="0"/>
              <a:t>representative</a:t>
            </a:r>
            <a:r>
              <a:rPr lang="de-DE" dirty="0" smtClean="0"/>
              <a:t> on </a:t>
            </a:r>
            <a:r>
              <a:rPr lang="de-DE" dirty="0" err="1" smtClean="0"/>
              <a:t>medical</a:t>
            </a:r>
            <a:r>
              <a:rPr lang="de-DE" dirty="0" smtClean="0"/>
              <a:t> </a:t>
            </a:r>
            <a:r>
              <a:rPr lang="de-DE" dirty="0" err="1" smtClean="0"/>
              <a:t>treatments</a:t>
            </a:r>
            <a:r>
              <a:rPr lang="de-DE" dirty="0" smtClean="0"/>
              <a:t>, 	</a:t>
            </a:r>
            <a:br>
              <a:rPr lang="de-DE" dirty="0" smtClean="0"/>
            </a:br>
            <a:r>
              <a:rPr lang="de-DE" dirty="0" smtClean="0"/>
              <a:t>	- </a:t>
            </a:r>
            <a:r>
              <a:rPr lang="de-DE" dirty="0" err="1" smtClean="0"/>
              <a:t>asset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7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-Säulen_Modell Präsentation Brandstät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8_BMJ Folien 1">
  <a:themeElements>
    <a:clrScheme name="8_BMJ Folien 1 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FDC400"/>
      </a:accent1>
      <a:accent2>
        <a:srgbClr val="F29400"/>
      </a:accent2>
      <a:accent3>
        <a:srgbClr val="FFFFFF"/>
      </a:accent3>
      <a:accent4>
        <a:srgbClr val="000000"/>
      </a:accent4>
      <a:accent5>
        <a:srgbClr val="FEDEAA"/>
      </a:accent5>
      <a:accent6>
        <a:srgbClr val="DB8600"/>
      </a:accent6>
      <a:hlink>
        <a:srgbClr val="000000"/>
      </a:hlink>
      <a:folHlink>
        <a:srgbClr val="000000"/>
      </a:folHlink>
    </a:clrScheme>
    <a:fontScheme name="8_BMJ Folien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BMJ Folien 1 1">
        <a:dk1>
          <a:srgbClr val="000000"/>
        </a:dk1>
        <a:lt1>
          <a:srgbClr val="FFFFFF"/>
        </a:lt1>
        <a:dk2>
          <a:srgbClr val="000000"/>
        </a:dk2>
        <a:lt2>
          <a:srgbClr val="EEECE1"/>
        </a:lt2>
        <a:accent1>
          <a:srgbClr val="FDC400"/>
        </a:accent1>
        <a:accent2>
          <a:srgbClr val="F29400"/>
        </a:accent2>
        <a:accent3>
          <a:srgbClr val="FFFFFF"/>
        </a:accent3>
        <a:accent4>
          <a:srgbClr val="000000"/>
        </a:accent4>
        <a:accent5>
          <a:srgbClr val="FEDEAA"/>
        </a:accent5>
        <a:accent6>
          <a:srgbClr val="DB86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68B3EBDCB5A4BBB83A9A3BCA300D4" ma:contentTypeVersion="10" ma:contentTypeDescription="Create a new document." ma:contentTypeScope="" ma:versionID="bb49e64cca39a3cdb59fd2f02bd7727a">
  <xsd:schema xmlns:xsd="http://www.w3.org/2001/XMLSchema" xmlns:xs="http://www.w3.org/2001/XMLSchema" xmlns:p="http://schemas.microsoft.com/office/2006/metadata/properties" xmlns:ns2="e64a528b-f3bd-4a9a-86df-61b81d7e8287" xmlns:ns3="eb106d1f-5234-4220-9f34-74f5cd721b8e" targetNamespace="http://schemas.microsoft.com/office/2006/metadata/properties" ma:root="true" ma:fieldsID="df08ce67958f6a68fe166ceab3154dce" ns2:_="" ns3:_="">
    <xsd:import namespace="e64a528b-f3bd-4a9a-86df-61b81d7e8287"/>
    <xsd:import namespace="eb106d1f-5234-4220-9f34-74f5cd721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a528b-f3bd-4a9a-86df-61b81d7e82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06d1f-5234-4220-9f34-74f5cd721b8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3F4356-16F0-408A-B539-FCB31369DDE9}"/>
</file>

<file path=customXml/itemProps2.xml><?xml version="1.0" encoding="utf-8"?>
<ds:datastoreItem xmlns:ds="http://schemas.openxmlformats.org/officeDocument/2006/customXml" ds:itemID="{7EC37DC0-09D3-441A-BD56-3B7F8F82B3A1}"/>
</file>

<file path=customXml/itemProps3.xml><?xml version="1.0" encoding="utf-8"?>
<ds:datastoreItem xmlns:ds="http://schemas.openxmlformats.org/officeDocument/2006/customXml" ds:itemID="{9FD9F669-0052-4760-8F9E-C94C754E36CC}"/>
</file>

<file path=docProps/app.xml><?xml version="1.0" encoding="utf-8"?>
<Properties xmlns="http://schemas.openxmlformats.org/officeDocument/2006/extended-properties" xmlns:vt="http://schemas.openxmlformats.org/officeDocument/2006/docPropsVTypes">
  <Template>2-Säulen_Modell Präsentation Brandstätter</Template>
  <TotalTime>0</TotalTime>
  <Words>530</Words>
  <Application>Microsoft Office PowerPoint</Application>
  <PresentationFormat>Bildschirmpräsentation (4:3)</PresentationFormat>
  <Paragraphs>158</Paragraphs>
  <Slides>23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23</vt:i4>
      </vt:variant>
    </vt:vector>
  </HeadingPairs>
  <TitlesOfParts>
    <vt:vector size="26" baseType="lpstr">
      <vt:lpstr>2-Säulen_Modell Präsentation Brandstätter</vt:lpstr>
      <vt:lpstr>1_Office-Design</vt:lpstr>
      <vt:lpstr>8_BMJ Folien 1</vt:lpstr>
      <vt:lpstr>PowerPoint-Präsentation</vt:lpstr>
      <vt:lpstr>PowerPoint-Präsentation</vt:lpstr>
      <vt:lpstr>Principles </vt:lpstr>
      <vt:lpstr>History</vt:lpstr>
      <vt:lpstr>Background</vt:lpstr>
      <vt:lpstr>Inclusive legislative process</vt:lpstr>
      <vt:lpstr>PowerPoint-Präsentation</vt:lpstr>
      <vt:lpstr>Self-determination</vt:lpstr>
      <vt:lpstr>Limited power of the courts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Completely new element: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Further information:  </vt:lpstr>
      <vt:lpstr>www.lebenshilfe.at</vt:lpstr>
    </vt:vector>
  </TitlesOfParts>
  <Company>MyCompany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 Brandstaetter</dc:creator>
  <cp:lastModifiedBy>Albert Brandstaetter</cp:lastModifiedBy>
  <cp:revision>23</cp:revision>
  <dcterms:created xsi:type="dcterms:W3CDTF">2019-06-06T05:52:56Z</dcterms:created>
  <dcterms:modified xsi:type="dcterms:W3CDTF">2019-06-07T14:56:10Z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0x01010075168B3EBDCB5A4BBB83A9A3BCA300D4</vt:lpwstr>
  </property>
</Properties>
</file>