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2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8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drawing4.xml" ContentType="application/vnd.ms-office.drawingml.diagramDrawing+xml"/>
  <Override PartName="/ppt/diagrams/colors4.xml" ContentType="application/vnd.openxmlformats-officedocument.drawingml.diagramColors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drawing6.xml" ContentType="application/vnd.ms-office.drawingml.diagramDrawing+xml"/>
  <Override PartName="/ppt/diagrams/colors6.xml" ContentType="application/vnd.openxmlformats-officedocument.drawingml.diagramColors+xml"/>
  <Override PartName="/ppt/diagrams/quickStyle5.xml" ContentType="application/vnd.openxmlformats-officedocument.drawingml.diagramStyle+xml"/>
  <Override PartName="/ppt/diagrams/layout5.xml" ContentType="application/vnd.openxmlformats-officedocument.drawingml.diagramLayout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ppt/diagrams/layout6.xml" ContentType="application/vnd.openxmlformats-officedocument.drawingml.diagramLayout+xml"/>
  <Override PartName="/ppt/theme/theme5.xml" ContentType="application/vnd.openxmlformats-officedocument.theme+xml"/>
  <Override PartName="/ppt/diagrams/drawing3.xml" ContentType="application/vnd.ms-office.drawingml.diagramDrawing+xml"/>
  <Override PartName="/ppt/diagrams/quickStyle3.xml" ContentType="application/vnd.openxmlformats-officedocument.drawingml.diagramStyle+xml"/>
  <Override PartName="/ppt/theme/theme4.xml" ContentType="application/vnd.openxmlformats-officedocument.theme+xml"/>
  <Override PartName="/ppt/theme/theme6.xml" ContentType="application/vnd.openxmlformats-officedocument.theme+xml"/>
  <Override PartName="/ppt/diagrams/colors3.xml" ContentType="application/vnd.openxmlformats-officedocument.drawingml.diagramColors+xml"/>
  <Override PartName="/ppt/theme/theme1.xml" ContentType="application/vnd.openxmlformats-officedocument.theme+xml"/>
  <Override PartName="/ppt/diagrams/quickStyle1.xml" ContentType="application/vnd.openxmlformats-officedocument.drawingml.diagramStyle+xml"/>
  <Override PartName="/ppt/diagrams/colors2.xml" ContentType="application/vnd.openxmlformats-officedocument.drawingml.diagramColors+xml"/>
  <Override PartName="/ppt/theme/theme3.xml" ContentType="application/vnd.openxmlformats-officedocument.theme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1.xml" ContentType="application/vnd.openxmlformats-officedocument.drawingml.diagramColors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  <p:sldMasterId id="2147483689" r:id="rId3"/>
    <p:sldMasterId id="2147483701" r:id="rId4"/>
    <p:sldMasterId id="2147483713" r:id="rId5"/>
  </p:sldMasterIdLst>
  <p:notesMasterIdLst>
    <p:notesMasterId r:id="rId35"/>
  </p:notesMasterIdLst>
  <p:sldIdLst>
    <p:sldId id="256" r:id="rId6"/>
    <p:sldId id="274" r:id="rId7"/>
    <p:sldId id="297" r:id="rId8"/>
    <p:sldId id="298" r:id="rId9"/>
    <p:sldId id="299" r:id="rId10"/>
    <p:sldId id="295" r:id="rId11"/>
    <p:sldId id="306" r:id="rId12"/>
    <p:sldId id="311" r:id="rId13"/>
    <p:sldId id="304" r:id="rId14"/>
    <p:sldId id="272" r:id="rId15"/>
    <p:sldId id="281" r:id="rId16"/>
    <p:sldId id="300" r:id="rId17"/>
    <p:sldId id="280" r:id="rId18"/>
    <p:sldId id="283" r:id="rId19"/>
    <p:sldId id="302" r:id="rId20"/>
    <p:sldId id="308" r:id="rId21"/>
    <p:sldId id="275" r:id="rId22"/>
    <p:sldId id="277" r:id="rId23"/>
    <p:sldId id="278" r:id="rId24"/>
    <p:sldId id="285" r:id="rId25"/>
    <p:sldId id="312" r:id="rId26"/>
    <p:sldId id="288" r:id="rId27"/>
    <p:sldId id="289" r:id="rId28"/>
    <p:sldId id="287" r:id="rId29"/>
    <p:sldId id="309" r:id="rId30"/>
    <p:sldId id="310" r:id="rId31"/>
    <p:sldId id="303" r:id="rId32"/>
    <p:sldId id="293" r:id="rId33"/>
    <p:sldId id="305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65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customXml" Target="../customXml/item3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DDC4D8-7E07-4C36-8FF9-E8F8C56F9C7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50EB70-1A6E-4571-AF30-FB58BAB4A51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2400" dirty="0" smtClean="0"/>
            <a:t>По общей мировой статистике 75 % психических расстройств у взрослого населения и 95% у детей и подростков лечатся амбулаторно, больные никогда не госпитализировались.</a:t>
          </a:r>
          <a:endParaRPr lang="ru-RU" sz="2400" dirty="0"/>
        </a:p>
      </dgm:t>
    </dgm:pt>
    <dgm:pt modelId="{E41BA12A-22FD-4593-BA88-10C819DF2064}" type="parTrans" cxnId="{21931DDB-B860-4EFD-8BC1-5E0EB04C331E}">
      <dgm:prSet/>
      <dgm:spPr/>
      <dgm:t>
        <a:bodyPr/>
        <a:lstStyle/>
        <a:p>
          <a:endParaRPr lang="ru-RU"/>
        </a:p>
      </dgm:t>
    </dgm:pt>
    <dgm:pt modelId="{F52428FC-F6B2-4F5B-A4CA-73E2AB0B1A8F}" type="sibTrans" cxnId="{21931DDB-B860-4EFD-8BC1-5E0EB04C331E}">
      <dgm:prSet/>
      <dgm:spPr/>
      <dgm:t>
        <a:bodyPr/>
        <a:lstStyle/>
        <a:p>
          <a:endParaRPr lang="ru-RU"/>
        </a:p>
      </dgm:t>
    </dgm:pt>
    <dgm:pt modelId="{A2F13AD1-0BA3-456A-A425-B4E152385142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sz="2400" b="0" dirty="0" smtClean="0"/>
            <a:t>Психические заболевания – основная причина инвалидности и долгосрочной болезни, изолирующая больного и радикально изменяющая его социально-экономическую действительность</a:t>
          </a:r>
          <a:r>
            <a:rPr lang="ru-RU" sz="600" b="0" dirty="0" smtClean="0"/>
            <a:t>.</a:t>
          </a:r>
          <a:endParaRPr lang="ru-RU" sz="600" b="0" dirty="0"/>
        </a:p>
      </dgm:t>
    </dgm:pt>
    <dgm:pt modelId="{54E0AD62-85B2-4DB2-90B3-270D91D02020}" type="parTrans" cxnId="{0D23071B-6E88-4D36-92AC-73C89CB7C33A}">
      <dgm:prSet/>
      <dgm:spPr/>
      <dgm:t>
        <a:bodyPr/>
        <a:lstStyle/>
        <a:p>
          <a:endParaRPr lang="ru-RU"/>
        </a:p>
      </dgm:t>
    </dgm:pt>
    <dgm:pt modelId="{EAD6B4E8-CC97-4A0C-9DA0-944AC6D2FB3A}" type="sibTrans" cxnId="{0D23071B-6E88-4D36-92AC-73C89CB7C33A}">
      <dgm:prSet/>
      <dgm:spPr/>
      <dgm:t>
        <a:bodyPr/>
        <a:lstStyle/>
        <a:p>
          <a:endParaRPr lang="ru-RU"/>
        </a:p>
      </dgm:t>
    </dgm:pt>
    <dgm:pt modelId="{769F781E-EBC5-4DD6-A8B0-08BC79418465}">
      <dgm:prSet phldrT="[Текст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ru-RU" sz="2800" dirty="0" smtClean="0"/>
            <a:t>Первое место куда человек обращается за медицинской помощью, это первичный уровень (ЦСМ, ГСВ)</a:t>
          </a:r>
          <a:endParaRPr lang="ru-RU" sz="2800" dirty="0"/>
        </a:p>
      </dgm:t>
    </dgm:pt>
    <dgm:pt modelId="{71387714-D26C-43BB-A1C8-7CB3D402DBE6}" type="sibTrans" cxnId="{B1D1B66C-DE77-422A-9A37-BE6C1EEC5401}">
      <dgm:prSet/>
      <dgm:spPr/>
      <dgm:t>
        <a:bodyPr/>
        <a:lstStyle/>
        <a:p>
          <a:endParaRPr lang="ru-RU"/>
        </a:p>
      </dgm:t>
    </dgm:pt>
    <dgm:pt modelId="{758E79FE-A0AE-4780-9EAF-94F292D2A81F}" type="parTrans" cxnId="{B1D1B66C-DE77-422A-9A37-BE6C1EEC5401}">
      <dgm:prSet/>
      <dgm:spPr/>
      <dgm:t>
        <a:bodyPr/>
        <a:lstStyle/>
        <a:p>
          <a:endParaRPr lang="ru-RU"/>
        </a:p>
      </dgm:t>
    </dgm:pt>
    <dgm:pt modelId="{06C9CC33-058D-4C43-82E0-112F03EA26DC}" type="pres">
      <dgm:prSet presAssocID="{6DDDC4D8-7E07-4C36-8FF9-E8F8C56F9C7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145992-144E-4FF6-9625-C4221EBD7051}" type="pres">
      <dgm:prSet presAssocID="{7450EB70-1A6E-4571-AF30-FB58BAB4A511}" presName="parentLin" presStyleCnt="0"/>
      <dgm:spPr/>
    </dgm:pt>
    <dgm:pt modelId="{68F0D3A3-8645-48AE-9572-419F264F1CEF}" type="pres">
      <dgm:prSet presAssocID="{7450EB70-1A6E-4571-AF30-FB58BAB4A51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335705C0-3FAF-458B-9A1B-B7E986E8537D}" type="pres">
      <dgm:prSet presAssocID="{7450EB70-1A6E-4571-AF30-FB58BAB4A511}" presName="parentText" presStyleLbl="node1" presStyleIdx="0" presStyleCnt="3" custScaleX="120046" custScaleY="1573907" custLinFactY="-300000" custLinFactNeighborX="20910" custLinFactNeighborY="-36209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694C2C-1834-4FBD-A614-3E9277CB54BD}" type="pres">
      <dgm:prSet presAssocID="{7450EB70-1A6E-4571-AF30-FB58BAB4A511}" presName="negativeSpace" presStyleCnt="0"/>
      <dgm:spPr/>
    </dgm:pt>
    <dgm:pt modelId="{53974064-52C1-4EE1-84D0-D654C6001A19}" type="pres">
      <dgm:prSet presAssocID="{7450EB70-1A6E-4571-AF30-FB58BAB4A511}" presName="childText" presStyleLbl="conFgAcc1" presStyleIdx="0" presStyleCnt="3">
        <dgm:presLayoutVars>
          <dgm:bulletEnabled val="1"/>
        </dgm:presLayoutVars>
      </dgm:prSet>
      <dgm:spPr/>
    </dgm:pt>
    <dgm:pt modelId="{3320147D-6BE2-47DD-9CA8-9C0DDC7C780E}" type="pres">
      <dgm:prSet presAssocID="{F52428FC-F6B2-4F5B-A4CA-73E2AB0B1A8F}" presName="spaceBetweenRectangles" presStyleCnt="0"/>
      <dgm:spPr/>
    </dgm:pt>
    <dgm:pt modelId="{CC040C85-19BD-4008-9A8B-331D69E8F0AD}" type="pres">
      <dgm:prSet presAssocID="{A2F13AD1-0BA3-456A-A425-B4E152385142}" presName="parentLin" presStyleCnt="0"/>
      <dgm:spPr/>
    </dgm:pt>
    <dgm:pt modelId="{49DB7590-2B6E-492C-B057-296377128203}" type="pres">
      <dgm:prSet presAssocID="{A2F13AD1-0BA3-456A-A425-B4E152385142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0573781D-D966-4682-9BFE-9B088C59F7C2}" type="pres">
      <dgm:prSet presAssocID="{A2F13AD1-0BA3-456A-A425-B4E152385142}" presName="parentText" presStyleLbl="node1" presStyleIdx="1" presStyleCnt="3" custScaleX="118648" custScaleY="1441138" custLinFactNeighborX="19309" custLinFactNeighborY="91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FA4AA7-2048-422A-A4A3-F3FD4708F22E}" type="pres">
      <dgm:prSet presAssocID="{A2F13AD1-0BA3-456A-A425-B4E152385142}" presName="negativeSpace" presStyleCnt="0"/>
      <dgm:spPr/>
    </dgm:pt>
    <dgm:pt modelId="{FD39A862-D8DB-4CB4-AF47-A027802849A3}" type="pres">
      <dgm:prSet presAssocID="{A2F13AD1-0BA3-456A-A425-B4E152385142}" presName="childText" presStyleLbl="conFgAcc1" presStyleIdx="1" presStyleCnt="3">
        <dgm:presLayoutVars>
          <dgm:bulletEnabled val="1"/>
        </dgm:presLayoutVars>
      </dgm:prSet>
      <dgm:spPr/>
    </dgm:pt>
    <dgm:pt modelId="{0586DE64-F32C-4579-A552-7DB4764FC3EF}" type="pres">
      <dgm:prSet presAssocID="{EAD6B4E8-CC97-4A0C-9DA0-944AC6D2FB3A}" presName="spaceBetweenRectangles" presStyleCnt="0"/>
      <dgm:spPr/>
    </dgm:pt>
    <dgm:pt modelId="{A777DD1B-0709-435F-A7DA-042D6B04F6D3}" type="pres">
      <dgm:prSet presAssocID="{769F781E-EBC5-4DD6-A8B0-08BC79418465}" presName="parentLin" presStyleCnt="0"/>
      <dgm:spPr/>
    </dgm:pt>
    <dgm:pt modelId="{176E4954-AA45-48B0-8660-AAF2AF1EE846}" type="pres">
      <dgm:prSet presAssocID="{769F781E-EBC5-4DD6-A8B0-08BC79418465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523922DC-7390-4173-8C9D-DE35A0FA5945}" type="pres">
      <dgm:prSet presAssocID="{769F781E-EBC5-4DD6-A8B0-08BC79418465}" presName="parentText" presStyleLbl="node1" presStyleIdx="2" presStyleCnt="3" custScaleX="117925" custScaleY="1013920" custLinFactNeighborX="32565" custLinFactNeighborY="7172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58B3F-27C4-4B69-ACB1-6E54F7219E51}" type="pres">
      <dgm:prSet presAssocID="{769F781E-EBC5-4DD6-A8B0-08BC79418465}" presName="negativeSpace" presStyleCnt="0"/>
      <dgm:spPr/>
    </dgm:pt>
    <dgm:pt modelId="{3B281B34-216F-40FC-B364-1D1827B1088F}" type="pres">
      <dgm:prSet presAssocID="{769F781E-EBC5-4DD6-A8B0-08BC7941846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D23071B-6E88-4D36-92AC-73C89CB7C33A}" srcId="{6DDDC4D8-7E07-4C36-8FF9-E8F8C56F9C7D}" destId="{A2F13AD1-0BA3-456A-A425-B4E152385142}" srcOrd="1" destOrd="0" parTransId="{54E0AD62-85B2-4DB2-90B3-270D91D02020}" sibTransId="{EAD6B4E8-CC97-4A0C-9DA0-944AC6D2FB3A}"/>
    <dgm:cxn modelId="{04B11C12-1F61-4337-9331-0F3AAC4328CA}" type="presOf" srcId="{6DDDC4D8-7E07-4C36-8FF9-E8F8C56F9C7D}" destId="{06C9CC33-058D-4C43-82E0-112F03EA26DC}" srcOrd="0" destOrd="0" presId="urn:microsoft.com/office/officeart/2005/8/layout/list1"/>
    <dgm:cxn modelId="{5A986218-474A-4FAB-A6DD-106586C08103}" type="presOf" srcId="{769F781E-EBC5-4DD6-A8B0-08BC79418465}" destId="{523922DC-7390-4173-8C9D-DE35A0FA5945}" srcOrd="1" destOrd="0" presId="urn:microsoft.com/office/officeart/2005/8/layout/list1"/>
    <dgm:cxn modelId="{60F9A581-1F4D-417C-B5CD-B6CA3A8CE589}" type="presOf" srcId="{769F781E-EBC5-4DD6-A8B0-08BC79418465}" destId="{176E4954-AA45-48B0-8660-AAF2AF1EE846}" srcOrd="0" destOrd="0" presId="urn:microsoft.com/office/officeart/2005/8/layout/list1"/>
    <dgm:cxn modelId="{FACBE532-C392-42A8-BFCB-E64A12ED8865}" type="presOf" srcId="{A2F13AD1-0BA3-456A-A425-B4E152385142}" destId="{0573781D-D966-4682-9BFE-9B088C59F7C2}" srcOrd="1" destOrd="0" presId="urn:microsoft.com/office/officeart/2005/8/layout/list1"/>
    <dgm:cxn modelId="{52D0F0B9-9704-43D0-9AE3-2B5B0A1793D6}" type="presOf" srcId="{A2F13AD1-0BA3-456A-A425-B4E152385142}" destId="{49DB7590-2B6E-492C-B057-296377128203}" srcOrd="0" destOrd="0" presId="urn:microsoft.com/office/officeart/2005/8/layout/list1"/>
    <dgm:cxn modelId="{C09922C5-5CA9-46F8-882D-B9E2DBEEE2C9}" type="presOf" srcId="{7450EB70-1A6E-4571-AF30-FB58BAB4A511}" destId="{68F0D3A3-8645-48AE-9572-419F264F1CEF}" srcOrd="0" destOrd="0" presId="urn:microsoft.com/office/officeart/2005/8/layout/list1"/>
    <dgm:cxn modelId="{21931DDB-B860-4EFD-8BC1-5E0EB04C331E}" srcId="{6DDDC4D8-7E07-4C36-8FF9-E8F8C56F9C7D}" destId="{7450EB70-1A6E-4571-AF30-FB58BAB4A511}" srcOrd="0" destOrd="0" parTransId="{E41BA12A-22FD-4593-BA88-10C819DF2064}" sibTransId="{F52428FC-F6B2-4F5B-A4CA-73E2AB0B1A8F}"/>
    <dgm:cxn modelId="{B1D1B66C-DE77-422A-9A37-BE6C1EEC5401}" srcId="{6DDDC4D8-7E07-4C36-8FF9-E8F8C56F9C7D}" destId="{769F781E-EBC5-4DD6-A8B0-08BC79418465}" srcOrd="2" destOrd="0" parTransId="{758E79FE-A0AE-4780-9EAF-94F292D2A81F}" sibTransId="{71387714-D26C-43BB-A1C8-7CB3D402DBE6}"/>
    <dgm:cxn modelId="{73825F0B-F1FD-47E6-82A0-A2460EEA8CDD}" type="presOf" srcId="{7450EB70-1A6E-4571-AF30-FB58BAB4A511}" destId="{335705C0-3FAF-458B-9A1B-B7E986E8537D}" srcOrd="1" destOrd="0" presId="urn:microsoft.com/office/officeart/2005/8/layout/list1"/>
    <dgm:cxn modelId="{CE9DEB94-7487-48C7-A2AA-A7B64FB74E39}" type="presParOf" srcId="{06C9CC33-058D-4C43-82E0-112F03EA26DC}" destId="{E6145992-144E-4FF6-9625-C4221EBD7051}" srcOrd="0" destOrd="0" presId="urn:microsoft.com/office/officeart/2005/8/layout/list1"/>
    <dgm:cxn modelId="{EAC51283-C18D-4B63-B1B2-6170E338726C}" type="presParOf" srcId="{E6145992-144E-4FF6-9625-C4221EBD7051}" destId="{68F0D3A3-8645-48AE-9572-419F264F1CEF}" srcOrd="0" destOrd="0" presId="urn:microsoft.com/office/officeart/2005/8/layout/list1"/>
    <dgm:cxn modelId="{5F924284-7851-4193-A124-A642DCA6EFFE}" type="presParOf" srcId="{E6145992-144E-4FF6-9625-C4221EBD7051}" destId="{335705C0-3FAF-458B-9A1B-B7E986E8537D}" srcOrd="1" destOrd="0" presId="urn:microsoft.com/office/officeart/2005/8/layout/list1"/>
    <dgm:cxn modelId="{46FFDE68-0A26-4C7B-B83F-9F513F087E0A}" type="presParOf" srcId="{06C9CC33-058D-4C43-82E0-112F03EA26DC}" destId="{E8694C2C-1834-4FBD-A614-3E9277CB54BD}" srcOrd="1" destOrd="0" presId="urn:microsoft.com/office/officeart/2005/8/layout/list1"/>
    <dgm:cxn modelId="{64F0981B-29ED-427F-9B32-09D2869F58A5}" type="presParOf" srcId="{06C9CC33-058D-4C43-82E0-112F03EA26DC}" destId="{53974064-52C1-4EE1-84D0-D654C6001A19}" srcOrd="2" destOrd="0" presId="urn:microsoft.com/office/officeart/2005/8/layout/list1"/>
    <dgm:cxn modelId="{62C3D0B4-EB18-4157-9B03-40F40B7E5C16}" type="presParOf" srcId="{06C9CC33-058D-4C43-82E0-112F03EA26DC}" destId="{3320147D-6BE2-47DD-9CA8-9C0DDC7C780E}" srcOrd="3" destOrd="0" presId="urn:microsoft.com/office/officeart/2005/8/layout/list1"/>
    <dgm:cxn modelId="{7F68CF48-A446-48C0-B9C3-66DBA5DA2408}" type="presParOf" srcId="{06C9CC33-058D-4C43-82E0-112F03EA26DC}" destId="{CC040C85-19BD-4008-9A8B-331D69E8F0AD}" srcOrd="4" destOrd="0" presId="urn:microsoft.com/office/officeart/2005/8/layout/list1"/>
    <dgm:cxn modelId="{DB93AD70-06E8-4527-A533-A6677E6EFB5D}" type="presParOf" srcId="{CC040C85-19BD-4008-9A8B-331D69E8F0AD}" destId="{49DB7590-2B6E-492C-B057-296377128203}" srcOrd="0" destOrd="0" presId="urn:microsoft.com/office/officeart/2005/8/layout/list1"/>
    <dgm:cxn modelId="{C1052EA2-716B-4000-90BC-FB83F69B64B6}" type="presParOf" srcId="{CC040C85-19BD-4008-9A8B-331D69E8F0AD}" destId="{0573781D-D966-4682-9BFE-9B088C59F7C2}" srcOrd="1" destOrd="0" presId="urn:microsoft.com/office/officeart/2005/8/layout/list1"/>
    <dgm:cxn modelId="{74807979-FF85-4C0B-97C3-1CA7561D957C}" type="presParOf" srcId="{06C9CC33-058D-4C43-82E0-112F03EA26DC}" destId="{86FA4AA7-2048-422A-A4A3-F3FD4708F22E}" srcOrd="5" destOrd="0" presId="urn:microsoft.com/office/officeart/2005/8/layout/list1"/>
    <dgm:cxn modelId="{6FE91A49-93F7-482F-ABA6-7712A2A559B0}" type="presParOf" srcId="{06C9CC33-058D-4C43-82E0-112F03EA26DC}" destId="{FD39A862-D8DB-4CB4-AF47-A027802849A3}" srcOrd="6" destOrd="0" presId="urn:microsoft.com/office/officeart/2005/8/layout/list1"/>
    <dgm:cxn modelId="{9964E551-0F9B-43B9-9386-567ABCAD8E72}" type="presParOf" srcId="{06C9CC33-058D-4C43-82E0-112F03EA26DC}" destId="{0586DE64-F32C-4579-A552-7DB4764FC3EF}" srcOrd="7" destOrd="0" presId="urn:microsoft.com/office/officeart/2005/8/layout/list1"/>
    <dgm:cxn modelId="{408162C3-1747-4C0C-955C-F1B7B1CBC2BE}" type="presParOf" srcId="{06C9CC33-058D-4C43-82E0-112F03EA26DC}" destId="{A777DD1B-0709-435F-A7DA-042D6B04F6D3}" srcOrd="8" destOrd="0" presId="urn:microsoft.com/office/officeart/2005/8/layout/list1"/>
    <dgm:cxn modelId="{66687953-089D-4E61-BAC7-DEBF56BFA2B6}" type="presParOf" srcId="{A777DD1B-0709-435F-A7DA-042D6B04F6D3}" destId="{176E4954-AA45-48B0-8660-AAF2AF1EE846}" srcOrd="0" destOrd="0" presId="urn:microsoft.com/office/officeart/2005/8/layout/list1"/>
    <dgm:cxn modelId="{90E6295E-8A98-4341-87A0-335FF12066B1}" type="presParOf" srcId="{A777DD1B-0709-435F-A7DA-042D6B04F6D3}" destId="{523922DC-7390-4173-8C9D-DE35A0FA5945}" srcOrd="1" destOrd="0" presId="urn:microsoft.com/office/officeart/2005/8/layout/list1"/>
    <dgm:cxn modelId="{3C8EF4B8-4CE2-43E7-8A3E-7A4282DD7918}" type="presParOf" srcId="{06C9CC33-058D-4C43-82E0-112F03EA26DC}" destId="{CFA58B3F-27C4-4B69-ACB1-6E54F7219E51}" srcOrd="9" destOrd="0" presId="urn:microsoft.com/office/officeart/2005/8/layout/list1"/>
    <dgm:cxn modelId="{09D59C53-5770-4322-87ED-2FCD5EF03270}" type="presParOf" srcId="{06C9CC33-058D-4C43-82E0-112F03EA26DC}" destId="{3B281B34-216F-40FC-B364-1D1827B1088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A6E41C-5F1D-4994-BF77-E1A9D4D9D35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7B25445-C20B-4DA3-AB8C-A29A99C49408}">
      <dgm:prSet phldrT="[Текст]" custT="1"/>
      <dgm:spPr/>
      <dgm:t>
        <a:bodyPr/>
        <a:lstStyle/>
        <a:p>
          <a:r>
            <a:rPr lang="ru-RU" sz="3600" dirty="0" smtClean="0"/>
            <a:t>План действий ВОЗ по психическому здоровью на 2013–2020 гг.</a:t>
          </a:r>
          <a:endParaRPr lang="ru-RU" sz="3600" dirty="0"/>
        </a:p>
      </dgm:t>
    </dgm:pt>
    <dgm:pt modelId="{0E02DEAD-24BC-4150-84F9-E61F19E1C99B}" type="parTrans" cxnId="{D65AC9E6-3E1E-4ADB-9987-96B6CFE40D34}">
      <dgm:prSet/>
      <dgm:spPr/>
      <dgm:t>
        <a:bodyPr/>
        <a:lstStyle/>
        <a:p>
          <a:endParaRPr lang="ru-RU"/>
        </a:p>
      </dgm:t>
    </dgm:pt>
    <dgm:pt modelId="{3B8DCD95-ECF1-46F7-94ED-5FD9A4087153}" type="sibTrans" cxnId="{D65AC9E6-3E1E-4ADB-9987-96B6CFE40D34}">
      <dgm:prSet/>
      <dgm:spPr/>
      <dgm:t>
        <a:bodyPr/>
        <a:lstStyle/>
        <a:p>
          <a:endParaRPr lang="ru-RU"/>
        </a:p>
      </dgm:t>
    </dgm:pt>
    <dgm:pt modelId="{07EAA11A-6509-4654-B0CB-B19D276151F3}">
      <dgm:prSet custT="1"/>
      <dgm:spPr/>
      <dgm:t>
        <a:bodyPr/>
        <a:lstStyle/>
        <a:p>
          <a:r>
            <a:rPr lang="ru-RU" sz="2800" dirty="0" smtClean="0"/>
            <a:t>Постановление Правительства </a:t>
          </a:r>
          <a:r>
            <a:rPr lang="ru-RU" sz="2800" dirty="0" err="1" smtClean="0"/>
            <a:t>Кыргызской</a:t>
          </a:r>
          <a:r>
            <a:rPr lang="ru-RU" sz="2800" dirty="0" smtClean="0"/>
            <a:t> Республики № 119 от 1 марта 2018 г. «О Программе Правительства КР по охране психического здоровья населения на 2018-2030 г.»</a:t>
          </a:r>
          <a:endParaRPr lang="ru-RU" sz="2800" dirty="0"/>
        </a:p>
      </dgm:t>
    </dgm:pt>
    <dgm:pt modelId="{7024BAF1-2499-42DC-8B13-5A79D1817352}" type="parTrans" cxnId="{EAF81A17-9DDB-4970-8C81-27D6F67315BE}">
      <dgm:prSet/>
      <dgm:spPr/>
      <dgm:t>
        <a:bodyPr/>
        <a:lstStyle/>
        <a:p>
          <a:endParaRPr lang="ru-RU"/>
        </a:p>
      </dgm:t>
    </dgm:pt>
    <dgm:pt modelId="{32C85FF2-8F6C-4F89-87DA-F5CCB9370A51}" type="sibTrans" cxnId="{EAF81A17-9DDB-4970-8C81-27D6F67315BE}">
      <dgm:prSet/>
      <dgm:spPr/>
      <dgm:t>
        <a:bodyPr/>
        <a:lstStyle/>
        <a:p>
          <a:endParaRPr lang="ru-RU"/>
        </a:p>
      </dgm:t>
    </dgm:pt>
    <dgm:pt modelId="{096FFE34-808E-4C83-838D-6AE6D9A834AB}" type="pres">
      <dgm:prSet presAssocID="{58A6E41C-5F1D-4994-BF77-E1A9D4D9D35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5295B7-D1AC-470D-8554-81AF6FB9E142}" type="pres">
      <dgm:prSet presAssocID="{07EAA11A-6509-4654-B0CB-B19D276151F3}" presName="parentLin" presStyleCnt="0"/>
      <dgm:spPr/>
    </dgm:pt>
    <dgm:pt modelId="{FD211F2C-47B6-4346-8DEF-6FF04646DBC8}" type="pres">
      <dgm:prSet presAssocID="{07EAA11A-6509-4654-B0CB-B19D276151F3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10999E6E-E9D1-45E7-A1C3-1361E25F6675}" type="pres">
      <dgm:prSet presAssocID="{07EAA11A-6509-4654-B0CB-B19D276151F3}" presName="parentText" presStyleLbl="node1" presStyleIdx="0" presStyleCnt="2" custScaleY="1349961" custLinFactNeighborX="24281" custLinFactNeighborY="-3532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BF59A8-F091-43D3-85BF-04F17C2BCAD8}" type="pres">
      <dgm:prSet presAssocID="{07EAA11A-6509-4654-B0CB-B19D276151F3}" presName="negativeSpace" presStyleCnt="0"/>
      <dgm:spPr/>
    </dgm:pt>
    <dgm:pt modelId="{323C2C23-DAD3-40AD-B638-5C36AD54CDE7}" type="pres">
      <dgm:prSet presAssocID="{07EAA11A-6509-4654-B0CB-B19D276151F3}" presName="childText" presStyleLbl="conFgAcc1" presStyleIdx="0" presStyleCnt="2">
        <dgm:presLayoutVars>
          <dgm:bulletEnabled val="1"/>
        </dgm:presLayoutVars>
      </dgm:prSet>
      <dgm:spPr/>
    </dgm:pt>
    <dgm:pt modelId="{1ABA54E3-B99B-4FDD-8C16-EDC9A00A3F96}" type="pres">
      <dgm:prSet presAssocID="{32C85FF2-8F6C-4F89-87DA-F5CCB9370A51}" presName="spaceBetweenRectangles" presStyleCnt="0"/>
      <dgm:spPr/>
    </dgm:pt>
    <dgm:pt modelId="{6708140A-BD08-44A0-9AC4-7E5B1243282B}" type="pres">
      <dgm:prSet presAssocID="{97B25445-C20B-4DA3-AB8C-A29A99C49408}" presName="parentLin" presStyleCnt="0"/>
      <dgm:spPr/>
    </dgm:pt>
    <dgm:pt modelId="{4D6FF093-87D1-46A0-BE3A-53354C0846D9}" type="pres">
      <dgm:prSet presAssocID="{97B25445-C20B-4DA3-AB8C-A29A99C49408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23FB3095-0A9A-4101-A5F4-5EC2D0064FF6}" type="pres">
      <dgm:prSet presAssocID="{97B25445-C20B-4DA3-AB8C-A29A99C49408}" presName="parentText" presStyleLbl="node1" presStyleIdx="1" presStyleCnt="2" custScaleY="995634" custLinFactNeighborX="24281" custLinFactNeighborY="2462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759C26-A7EE-41C7-926F-09EDBA5DF108}" type="pres">
      <dgm:prSet presAssocID="{97B25445-C20B-4DA3-AB8C-A29A99C49408}" presName="negativeSpace" presStyleCnt="0"/>
      <dgm:spPr/>
    </dgm:pt>
    <dgm:pt modelId="{9C0703EA-A485-4516-BD0D-FF5495B78076}" type="pres">
      <dgm:prSet presAssocID="{97B25445-C20B-4DA3-AB8C-A29A99C49408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A984948-D03B-4B77-AE5D-DA2B457E3E35}" type="presOf" srcId="{07EAA11A-6509-4654-B0CB-B19D276151F3}" destId="{10999E6E-E9D1-45E7-A1C3-1361E25F6675}" srcOrd="1" destOrd="0" presId="urn:microsoft.com/office/officeart/2005/8/layout/list1"/>
    <dgm:cxn modelId="{D65AC9E6-3E1E-4ADB-9987-96B6CFE40D34}" srcId="{58A6E41C-5F1D-4994-BF77-E1A9D4D9D35C}" destId="{97B25445-C20B-4DA3-AB8C-A29A99C49408}" srcOrd="1" destOrd="0" parTransId="{0E02DEAD-24BC-4150-84F9-E61F19E1C99B}" sibTransId="{3B8DCD95-ECF1-46F7-94ED-5FD9A4087153}"/>
    <dgm:cxn modelId="{84A2F452-E51E-49C5-8865-DB318106B00C}" type="presOf" srcId="{97B25445-C20B-4DA3-AB8C-A29A99C49408}" destId="{23FB3095-0A9A-4101-A5F4-5EC2D0064FF6}" srcOrd="1" destOrd="0" presId="urn:microsoft.com/office/officeart/2005/8/layout/list1"/>
    <dgm:cxn modelId="{EAF81A17-9DDB-4970-8C81-27D6F67315BE}" srcId="{58A6E41C-5F1D-4994-BF77-E1A9D4D9D35C}" destId="{07EAA11A-6509-4654-B0CB-B19D276151F3}" srcOrd="0" destOrd="0" parTransId="{7024BAF1-2499-42DC-8B13-5A79D1817352}" sibTransId="{32C85FF2-8F6C-4F89-87DA-F5CCB9370A51}"/>
    <dgm:cxn modelId="{CA72E580-497C-47D6-99FC-75CC1954244C}" type="presOf" srcId="{58A6E41C-5F1D-4994-BF77-E1A9D4D9D35C}" destId="{096FFE34-808E-4C83-838D-6AE6D9A834AB}" srcOrd="0" destOrd="0" presId="urn:microsoft.com/office/officeart/2005/8/layout/list1"/>
    <dgm:cxn modelId="{7FB26C82-6181-4E14-BDC6-7D42EE24AA7D}" type="presOf" srcId="{97B25445-C20B-4DA3-AB8C-A29A99C49408}" destId="{4D6FF093-87D1-46A0-BE3A-53354C0846D9}" srcOrd="0" destOrd="0" presId="urn:microsoft.com/office/officeart/2005/8/layout/list1"/>
    <dgm:cxn modelId="{1566FAA4-5BA2-4D69-97C9-F0E882F32280}" type="presOf" srcId="{07EAA11A-6509-4654-B0CB-B19D276151F3}" destId="{FD211F2C-47B6-4346-8DEF-6FF04646DBC8}" srcOrd="0" destOrd="0" presId="urn:microsoft.com/office/officeart/2005/8/layout/list1"/>
    <dgm:cxn modelId="{6C051C0B-05D4-4F2D-A7AB-25330CDBED03}" type="presParOf" srcId="{096FFE34-808E-4C83-838D-6AE6D9A834AB}" destId="{B25295B7-D1AC-470D-8554-81AF6FB9E142}" srcOrd="0" destOrd="0" presId="urn:microsoft.com/office/officeart/2005/8/layout/list1"/>
    <dgm:cxn modelId="{80714E8C-CCB5-4E18-99FC-A839D5BE2605}" type="presParOf" srcId="{B25295B7-D1AC-470D-8554-81AF6FB9E142}" destId="{FD211F2C-47B6-4346-8DEF-6FF04646DBC8}" srcOrd="0" destOrd="0" presId="urn:microsoft.com/office/officeart/2005/8/layout/list1"/>
    <dgm:cxn modelId="{B070A58E-1A98-4401-8ED7-D0BCFFC9710B}" type="presParOf" srcId="{B25295B7-D1AC-470D-8554-81AF6FB9E142}" destId="{10999E6E-E9D1-45E7-A1C3-1361E25F6675}" srcOrd="1" destOrd="0" presId="urn:microsoft.com/office/officeart/2005/8/layout/list1"/>
    <dgm:cxn modelId="{C2848DF6-6C45-4C39-935C-4D573D8D5D18}" type="presParOf" srcId="{096FFE34-808E-4C83-838D-6AE6D9A834AB}" destId="{F0BF59A8-F091-43D3-85BF-04F17C2BCAD8}" srcOrd="1" destOrd="0" presId="urn:microsoft.com/office/officeart/2005/8/layout/list1"/>
    <dgm:cxn modelId="{0C6FF40B-0585-441A-BF8C-8DC7574495ED}" type="presParOf" srcId="{096FFE34-808E-4C83-838D-6AE6D9A834AB}" destId="{323C2C23-DAD3-40AD-B638-5C36AD54CDE7}" srcOrd="2" destOrd="0" presId="urn:microsoft.com/office/officeart/2005/8/layout/list1"/>
    <dgm:cxn modelId="{442B487D-F8D5-4F26-9A26-7912298A44AE}" type="presParOf" srcId="{096FFE34-808E-4C83-838D-6AE6D9A834AB}" destId="{1ABA54E3-B99B-4FDD-8C16-EDC9A00A3F96}" srcOrd="3" destOrd="0" presId="urn:microsoft.com/office/officeart/2005/8/layout/list1"/>
    <dgm:cxn modelId="{19138604-E83D-4508-B372-392F6EC3DCB0}" type="presParOf" srcId="{096FFE34-808E-4C83-838D-6AE6D9A834AB}" destId="{6708140A-BD08-44A0-9AC4-7E5B1243282B}" srcOrd="4" destOrd="0" presId="urn:microsoft.com/office/officeart/2005/8/layout/list1"/>
    <dgm:cxn modelId="{97C5CB07-69F2-4D24-88EB-D985EEA26CA6}" type="presParOf" srcId="{6708140A-BD08-44A0-9AC4-7E5B1243282B}" destId="{4D6FF093-87D1-46A0-BE3A-53354C0846D9}" srcOrd="0" destOrd="0" presId="urn:microsoft.com/office/officeart/2005/8/layout/list1"/>
    <dgm:cxn modelId="{CEB100F0-FB2F-40E6-B2FE-2EEDC03149D9}" type="presParOf" srcId="{6708140A-BD08-44A0-9AC4-7E5B1243282B}" destId="{23FB3095-0A9A-4101-A5F4-5EC2D0064FF6}" srcOrd="1" destOrd="0" presId="urn:microsoft.com/office/officeart/2005/8/layout/list1"/>
    <dgm:cxn modelId="{FC7CE7A0-5425-4CC8-BE90-48CCD9A21964}" type="presParOf" srcId="{096FFE34-808E-4C83-838D-6AE6D9A834AB}" destId="{17759C26-A7EE-41C7-926F-09EDBA5DF108}" srcOrd="5" destOrd="0" presId="urn:microsoft.com/office/officeart/2005/8/layout/list1"/>
    <dgm:cxn modelId="{004F507D-D92E-49DE-B9E8-7A84815CF22D}" type="presParOf" srcId="{096FFE34-808E-4C83-838D-6AE6D9A834AB}" destId="{9C0703EA-A485-4516-BD0D-FF5495B7807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E0F36D-6AC8-425E-903C-CFBA617F05D7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CC449B44-0419-4AB7-AAF1-2D7BE6F191DB}">
      <dgm:prSet phldrT="[Текст]"/>
      <dgm:spPr>
        <a:solidFill>
          <a:srgbClr val="FFFF00"/>
        </a:solidFill>
      </dgm:spPr>
      <dgm:t>
        <a:bodyPr/>
        <a:lstStyle/>
        <a:p>
          <a:r>
            <a:rPr lang="ru-RU" dirty="0" smtClean="0"/>
            <a:t>Республиканские больницы</a:t>
          </a:r>
          <a:endParaRPr lang="ru-RU" dirty="0"/>
        </a:p>
      </dgm:t>
    </dgm:pt>
    <dgm:pt modelId="{E8B41D2D-6FAA-4C2D-B372-125BE65A686D}" type="parTrans" cxnId="{291619CD-EBDD-4D33-81BB-2C49CDB619B2}">
      <dgm:prSet/>
      <dgm:spPr/>
      <dgm:t>
        <a:bodyPr/>
        <a:lstStyle/>
        <a:p>
          <a:endParaRPr lang="ru-RU"/>
        </a:p>
      </dgm:t>
    </dgm:pt>
    <dgm:pt modelId="{0BCA6DD5-8F0F-4AC3-A273-0AF43197DC45}" type="sibTrans" cxnId="{291619CD-EBDD-4D33-81BB-2C49CDB619B2}">
      <dgm:prSet/>
      <dgm:spPr/>
      <dgm:t>
        <a:bodyPr/>
        <a:lstStyle/>
        <a:p>
          <a:endParaRPr lang="ru-RU"/>
        </a:p>
      </dgm:t>
    </dgm:pt>
    <dgm:pt modelId="{144CE851-D51E-4DDF-BD0A-E72D0FEA793A}">
      <dgm:prSet phldrT="[Текст]"/>
      <dgm:spPr>
        <a:solidFill>
          <a:srgbClr val="FF0000"/>
        </a:solidFill>
      </dgm:spPr>
      <dgm:t>
        <a:bodyPr/>
        <a:lstStyle/>
        <a:p>
          <a:r>
            <a:rPr lang="ru-RU" dirty="0" smtClean="0"/>
            <a:t>Территориальные и областные больницы</a:t>
          </a:r>
          <a:endParaRPr lang="ru-RU" dirty="0"/>
        </a:p>
      </dgm:t>
    </dgm:pt>
    <dgm:pt modelId="{89FF2846-A6FF-45BE-B25D-D91C31292EA7}" type="parTrans" cxnId="{6AF3E90D-3E96-4A0C-941B-26FFBF7FE1B9}">
      <dgm:prSet/>
      <dgm:spPr/>
      <dgm:t>
        <a:bodyPr/>
        <a:lstStyle/>
        <a:p>
          <a:endParaRPr lang="ru-RU"/>
        </a:p>
      </dgm:t>
    </dgm:pt>
    <dgm:pt modelId="{52ABBCD1-8868-4C54-AD4F-34936641BA7F}" type="sibTrans" cxnId="{6AF3E90D-3E96-4A0C-941B-26FFBF7FE1B9}">
      <dgm:prSet/>
      <dgm:spPr/>
      <dgm:t>
        <a:bodyPr/>
        <a:lstStyle/>
        <a:p>
          <a:endParaRPr lang="ru-RU"/>
        </a:p>
      </dgm:t>
    </dgm:pt>
    <dgm:pt modelId="{2B7A045E-37E0-4724-85E2-0EF23E2E34A8}">
      <dgm:prSet phldrT="[Текст]"/>
      <dgm:spPr>
        <a:solidFill>
          <a:srgbClr val="00B050"/>
        </a:solidFill>
      </dgm:spPr>
      <dgm:t>
        <a:bodyPr/>
        <a:lstStyle/>
        <a:p>
          <a:r>
            <a:rPr lang="ru-RU" dirty="0" smtClean="0"/>
            <a:t>ПМСП</a:t>
          </a:r>
          <a:endParaRPr lang="ru-RU" dirty="0"/>
        </a:p>
      </dgm:t>
    </dgm:pt>
    <dgm:pt modelId="{F4232F27-A0A9-4E15-B8B2-3996F1A7EA3D}" type="parTrans" cxnId="{9E53DB65-592A-4F13-BCBD-A56AB32E7E09}">
      <dgm:prSet/>
      <dgm:spPr/>
      <dgm:t>
        <a:bodyPr/>
        <a:lstStyle/>
        <a:p>
          <a:endParaRPr lang="ru-RU"/>
        </a:p>
      </dgm:t>
    </dgm:pt>
    <dgm:pt modelId="{A5E8A0C9-3E92-459C-966C-D115763181A3}" type="sibTrans" cxnId="{9E53DB65-592A-4F13-BCBD-A56AB32E7E09}">
      <dgm:prSet/>
      <dgm:spPr/>
      <dgm:t>
        <a:bodyPr/>
        <a:lstStyle/>
        <a:p>
          <a:endParaRPr lang="ru-RU"/>
        </a:p>
      </dgm:t>
    </dgm:pt>
    <dgm:pt modelId="{4871AEA8-912A-489A-A21B-D0AC5CB31AA0}" type="pres">
      <dgm:prSet presAssocID="{C3E0F36D-6AC8-425E-903C-CFBA617F05D7}" presName="Name0" presStyleCnt="0">
        <dgm:presLayoutVars>
          <dgm:dir/>
          <dgm:animLvl val="lvl"/>
          <dgm:resizeHandles val="exact"/>
        </dgm:presLayoutVars>
      </dgm:prSet>
      <dgm:spPr/>
    </dgm:pt>
    <dgm:pt modelId="{A2615F11-44CF-42A9-AA7A-76B7802904B7}" type="pres">
      <dgm:prSet presAssocID="{CC449B44-0419-4AB7-AAF1-2D7BE6F191DB}" presName="Name8" presStyleCnt="0"/>
      <dgm:spPr/>
    </dgm:pt>
    <dgm:pt modelId="{5C0EA87E-1CF0-4F60-9E3A-263ABE2146C1}" type="pres">
      <dgm:prSet presAssocID="{CC449B44-0419-4AB7-AAF1-2D7BE6F191DB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AA5C26-7E98-490D-8077-E734DAC1B986}" type="pres">
      <dgm:prSet presAssocID="{CC449B44-0419-4AB7-AAF1-2D7BE6F191D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23A3F2-7907-4448-9980-B7ED577F4400}" type="pres">
      <dgm:prSet presAssocID="{144CE851-D51E-4DDF-BD0A-E72D0FEA793A}" presName="Name8" presStyleCnt="0"/>
      <dgm:spPr/>
    </dgm:pt>
    <dgm:pt modelId="{7663879D-AACC-46E5-A7E8-48622A5CC93F}" type="pres">
      <dgm:prSet presAssocID="{144CE851-D51E-4DDF-BD0A-E72D0FEA793A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9EF0CC-34DF-4D9A-B08D-66CE9A71F7BF}" type="pres">
      <dgm:prSet presAssocID="{144CE851-D51E-4DDF-BD0A-E72D0FEA793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7924D7-E909-4392-846D-9C3599C9E8A3}" type="pres">
      <dgm:prSet presAssocID="{2B7A045E-37E0-4724-85E2-0EF23E2E34A8}" presName="Name8" presStyleCnt="0"/>
      <dgm:spPr/>
    </dgm:pt>
    <dgm:pt modelId="{13C589F2-A7B4-466B-ACB7-FB27791AF037}" type="pres">
      <dgm:prSet presAssocID="{2B7A045E-37E0-4724-85E2-0EF23E2E34A8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960B2E-88DB-4E20-A430-BBDAD1909E7D}" type="pres">
      <dgm:prSet presAssocID="{2B7A045E-37E0-4724-85E2-0EF23E2E34A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21D2C3-A877-4483-BA19-97E718C4B001}" type="presOf" srcId="{CC449B44-0419-4AB7-AAF1-2D7BE6F191DB}" destId="{5C0EA87E-1CF0-4F60-9E3A-263ABE2146C1}" srcOrd="0" destOrd="0" presId="urn:microsoft.com/office/officeart/2005/8/layout/pyramid3"/>
    <dgm:cxn modelId="{291619CD-EBDD-4D33-81BB-2C49CDB619B2}" srcId="{C3E0F36D-6AC8-425E-903C-CFBA617F05D7}" destId="{CC449B44-0419-4AB7-AAF1-2D7BE6F191DB}" srcOrd="0" destOrd="0" parTransId="{E8B41D2D-6FAA-4C2D-B372-125BE65A686D}" sibTransId="{0BCA6DD5-8F0F-4AC3-A273-0AF43197DC45}"/>
    <dgm:cxn modelId="{9A776237-54B1-4001-9752-F578751D587B}" type="presOf" srcId="{144CE851-D51E-4DDF-BD0A-E72D0FEA793A}" destId="{7663879D-AACC-46E5-A7E8-48622A5CC93F}" srcOrd="0" destOrd="0" presId="urn:microsoft.com/office/officeart/2005/8/layout/pyramid3"/>
    <dgm:cxn modelId="{6AF3E90D-3E96-4A0C-941B-26FFBF7FE1B9}" srcId="{C3E0F36D-6AC8-425E-903C-CFBA617F05D7}" destId="{144CE851-D51E-4DDF-BD0A-E72D0FEA793A}" srcOrd="1" destOrd="0" parTransId="{89FF2846-A6FF-45BE-B25D-D91C31292EA7}" sibTransId="{52ABBCD1-8868-4C54-AD4F-34936641BA7F}"/>
    <dgm:cxn modelId="{9AF8DFB9-B6FA-41BF-8012-5FB62BAD95B3}" type="presOf" srcId="{2B7A045E-37E0-4724-85E2-0EF23E2E34A8}" destId="{13C589F2-A7B4-466B-ACB7-FB27791AF037}" srcOrd="0" destOrd="0" presId="urn:microsoft.com/office/officeart/2005/8/layout/pyramid3"/>
    <dgm:cxn modelId="{9E53DB65-592A-4F13-BCBD-A56AB32E7E09}" srcId="{C3E0F36D-6AC8-425E-903C-CFBA617F05D7}" destId="{2B7A045E-37E0-4724-85E2-0EF23E2E34A8}" srcOrd="2" destOrd="0" parTransId="{F4232F27-A0A9-4E15-B8B2-3996F1A7EA3D}" sibTransId="{A5E8A0C9-3E92-459C-966C-D115763181A3}"/>
    <dgm:cxn modelId="{A5C3A279-EFBE-4028-B04E-D05262D8D8F1}" type="presOf" srcId="{CC449B44-0419-4AB7-AAF1-2D7BE6F191DB}" destId="{32AA5C26-7E98-490D-8077-E734DAC1B986}" srcOrd="1" destOrd="0" presId="urn:microsoft.com/office/officeart/2005/8/layout/pyramid3"/>
    <dgm:cxn modelId="{85939FDF-70D8-44BB-9FA4-087990FCE76B}" type="presOf" srcId="{C3E0F36D-6AC8-425E-903C-CFBA617F05D7}" destId="{4871AEA8-912A-489A-A21B-D0AC5CB31AA0}" srcOrd="0" destOrd="0" presId="urn:microsoft.com/office/officeart/2005/8/layout/pyramid3"/>
    <dgm:cxn modelId="{E1F626C2-04D7-435A-AB4B-928C5C88D08C}" type="presOf" srcId="{2B7A045E-37E0-4724-85E2-0EF23E2E34A8}" destId="{D8960B2E-88DB-4E20-A430-BBDAD1909E7D}" srcOrd="1" destOrd="0" presId="urn:microsoft.com/office/officeart/2005/8/layout/pyramid3"/>
    <dgm:cxn modelId="{335A7FCF-94B7-4DEC-BFA0-C8FB71329BD2}" type="presOf" srcId="{144CE851-D51E-4DDF-BD0A-E72D0FEA793A}" destId="{9F9EF0CC-34DF-4D9A-B08D-66CE9A71F7BF}" srcOrd="1" destOrd="0" presId="urn:microsoft.com/office/officeart/2005/8/layout/pyramid3"/>
    <dgm:cxn modelId="{8696D94D-04A4-43E2-ACAF-EE8EDCABF8F1}" type="presParOf" srcId="{4871AEA8-912A-489A-A21B-D0AC5CB31AA0}" destId="{A2615F11-44CF-42A9-AA7A-76B7802904B7}" srcOrd="0" destOrd="0" presId="urn:microsoft.com/office/officeart/2005/8/layout/pyramid3"/>
    <dgm:cxn modelId="{772B2AF3-C9D7-43DD-9B3C-8C20A384A313}" type="presParOf" srcId="{A2615F11-44CF-42A9-AA7A-76B7802904B7}" destId="{5C0EA87E-1CF0-4F60-9E3A-263ABE2146C1}" srcOrd="0" destOrd="0" presId="urn:microsoft.com/office/officeart/2005/8/layout/pyramid3"/>
    <dgm:cxn modelId="{E95CA75A-12C9-46C2-9601-08D81392677F}" type="presParOf" srcId="{A2615F11-44CF-42A9-AA7A-76B7802904B7}" destId="{32AA5C26-7E98-490D-8077-E734DAC1B986}" srcOrd="1" destOrd="0" presId="urn:microsoft.com/office/officeart/2005/8/layout/pyramid3"/>
    <dgm:cxn modelId="{50FEA026-3E0B-48FA-8958-AC818C9A3CB5}" type="presParOf" srcId="{4871AEA8-912A-489A-A21B-D0AC5CB31AA0}" destId="{C123A3F2-7907-4448-9980-B7ED577F4400}" srcOrd="1" destOrd="0" presId="urn:microsoft.com/office/officeart/2005/8/layout/pyramid3"/>
    <dgm:cxn modelId="{28F936B3-871C-4A66-AD40-A0E3F005184C}" type="presParOf" srcId="{C123A3F2-7907-4448-9980-B7ED577F4400}" destId="{7663879D-AACC-46E5-A7E8-48622A5CC93F}" srcOrd="0" destOrd="0" presId="urn:microsoft.com/office/officeart/2005/8/layout/pyramid3"/>
    <dgm:cxn modelId="{16B33C61-6C33-43B7-9B3F-1D9C6E6A4EF2}" type="presParOf" srcId="{C123A3F2-7907-4448-9980-B7ED577F4400}" destId="{9F9EF0CC-34DF-4D9A-B08D-66CE9A71F7BF}" srcOrd="1" destOrd="0" presId="urn:microsoft.com/office/officeart/2005/8/layout/pyramid3"/>
    <dgm:cxn modelId="{F7C1EE61-4006-42CB-9B88-7289456F19DB}" type="presParOf" srcId="{4871AEA8-912A-489A-A21B-D0AC5CB31AA0}" destId="{E87924D7-E909-4392-846D-9C3599C9E8A3}" srcOrd="2" destOrd="0" presId="urn:microsoft.com/office/officeart/2005/8/layout/pyramid3"/>
    <dgm:cxn modelId="{62958A34-0850-44E9-9BCD-5287A3E9EC0B}" type="presParOf" srcId="{E87924D7-E909-4392-846D-9C3599C9E8A3}" destId="{13C589F2-A7B4-466B-ACB7-FB27791AF037}" srcOrd="0" destOrd="0" presId="urn:microsoft.com/office/officeart/2005/8/layout/pyramid3"/>
    <dgm:cxn modelId="{1595C81D-C37C-4EB6-A864-FA6A80E7AE56}" type="presParOf" srcId="{E87924D7-E909-4392-846D-9C3599C9E8A3}" destId="{D8960B2E-88DB-4E20-A430-BBDAD1909E7D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63570F-5597-4153-927C-D12073113E86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097ABE8-45A3-4F18-8A1C-EC6EBD2FDE07}">
      <dgm:prSet phldrT="[Текст]"/>
      <dgm:spPr>
        <a:solidFill>
          <a:schemeClr val="accent6"/>
        </a:solidFill>
      </dgm:spPr>
      <dgm:t>
        <a:bodyPr/>
        <a:lstStyle/>
        <a:p>
          <a:r>
            <a:rPr lang="ru-RU" b="1" dirty="0" smtClean="0"/>
            <a:t>Интеграция психиатрии с общей медициной</a:t>
          </a:r>
          <a:endParaRPr lang="ru-RU" b="1" dirty="0"/>
        </a:p>
      </dgm:t>
    </dgm:pt>
    <dgm:pt modelId="{A9E4967D-1DCF-40AE-8CB8-E2E8EE4B27FE}" type="parTrans" cxnId="{C41D9A72-A8D1-42A6-B5E4-AAD6B4D973F7}">
      <dgm:prSet/>
      <dgm:spPr/>
      <dgm:t>
        <a:bodyPr/>
        <a:lstStyle/>
        <a:p>
          <a:endParaRPr lang="ru-RU"/>
        </a:p>
      </dgm:t>
    </dgm:pt>
    <dgm:pt modelId="{AFABBCCC-E20E-4722-80CF-E2B38AAD4D8B}" type="sibTrans" cxnId="{C41D9A72-A8D1-42A6-B5E4-AAD6B4D973F7}">
      <dgm:prSet/>
      <dgm:spPr/>
      <dgm:t>
        <a:bodyPr/>
        <a:lstStyle/>
        <a:p>
          <a:endParaRPr lang="ru-RU"/>
        </a:p>
      </dgm:t>
    </dgm:pt>
    <dgm:pt modelId="{605DA354-CD1D-4768-90CA-1855CFDA3C26}">
      <dgm:prSet phldrT="[Текст]" custT="1"/>
      <dgm:spPr/>
      <dgm:t>
        <a:bodyPr/>
        <a:lstStyle/>
        <a:p>
          <a:r>
            <a:rPr lang="ru-RU" sz="2000" b="1" dirty="0" smtClean="0"/>
            <a:t>Инструментальные-обследования</a:t>
          </a:r>
          <a:endParaRPr lang="ru-RU" sz="2000" b="1" dirty="0"/>
        </a:p>
      </dgm:t>
    </dgm:pt>
    <dgm:pt modelId="{266A9F9A-D755-45D4-8514-AF61A78773B9}" type="parTrans" cxnId="{11D1D616-D441-448D-97CD-D682892BFEF4}">
      <dgm:prSet/>
      <dgm:spPr/>
      <dgm:t>
        <a:bodyPr/>
        <a:lstStyle/>
        <a:p>
          <a:endParaRPr lang="ru-RU"/>
        </a:p>
      </dgm:t>
    </dgm:pt>
    <dgm:pt modelId="{98120C82-C40E-4C4D-9A11-B7C77DD3C633}" type="sibTrans" cxnId="{11D1D616-D441-448D-97CD-D682892BFEF4}">
      <dgm:prSet/>
      <dgm:spPr/>
      <dgm:t>
        <a:bodyPr/>
        <a:lstStyle/>
        <a:p>
          <a:endParaRPr lang="ru-RU"/>
        </a:p>
      </dgm:t>
    </dgm:pt>
    <dgm:pt modelId="{58A84E18-0142-4BA7-B384-A91088D03999}">
      <dgm:prSet phldrT="[Текст]" custT="1"/>
      <dgm:spPr/>
      <dgm:t>
        <a:bodyPr/>
        <a:lstStyle/>
        <a:p>
          <a:r>
            <a:rPr lang="ru-RU" sz="2000" b="1" dirty="0" smtClean="0"/>
            <a:t>Медикаментозное лечение </a:t>
          </a:r>
          <a:endParaRPr lang="ru-RU" sz="2000" b="1" dirty="0"/>
        </a:p>
      </dgm:t>
    </dgm:pt>
    <dgm:pt modelId="{852BE308-18F9-4133-8077-58702F4A1815}" type="parTrans" cxnId="{C794D049-5B64-4C82-AB7A-5906B65B3B5A}">
      <dgm:prSet/>
      <dgm:spPr/>
      <dgm:t>
        <a:bodyPr/>
        <a:lstStyle/>
        <a:p>
          <a:endParaRPr lang="ru-RU"/>
        </a:p>
      </dgm:t>
    </dgm:pt>
    <dgm:pt modelId="{895ADBD7-518C-4995-BBA4-8B714F4E9E09}" type="sibTrans" cxnId="{C794D049-5B64-4C82-AB7A-5906B65B3B5A}">
      <dgm:prSet/>
      <dgm:spPr/>
      <dgm:t>
        <a:bodyPr/>
        <a:lstStyle/>
        <a:p>
          <a:endParaRPr lang="ru-RU"/>
        </a:p>
      </dgm:t>
    </dgm:pt>
    <dgm:pt modelId="{22E341C0-6F55-4709-951B-E7757732CD36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b="1" dirty="0" smtClean="0"/>
            <a:t>Интеграция психиатрии с социальными институтами</a:t>
          </a:r>
          <a:endParaRPr lang="ru-RU" b="1" dirty="0"/>
        </a:p>
      </dgm:t>
    </dgm:pt>
    <dgm:pt modelId="{A675C0F0-6CFF-4474-A30C-73D7E141C438}" type="parTrans" cxnId="{969BC774-7632-4E61-9E74-B118A9DEDC1F}">
      <dgm:prSet/>
      <dgm:spPr/>
      <dgm:t>
        <a:bodyPr/>
        <a:lstStyle/>
        <a:p>
          <a:endParaRPr lang="ru-RU"/>
        </a:p>
      </dgm:t>
    </dgm:pt>
    <dgm:pt modelId="{D8013ED5-0575-4477-9D08-A53FDF8530D5}" type="sibTrans" cxnId="{969BC774-7632-4E61-9E74-B118A9DEDC1F}">
      <dgm:prSet/>
      <dgm:spPr/>
      <dgm:t>
        <a:bodyPr/>
        <a:lstStyle/>
        <a:p>
          <a:endParaRPr lang="ru-RU"/>
        </a:p>
      </dgm:t>
    </dgm:pt>
    <dgm:pt modelId="{F0658188-B0D3-4E78-8CCD-FEA0020A8B31}">
      <dgm:prSet phldrT="[Текст]"/>
      <dgm:spPr/>
      <dgm:t>
        <a:bodyPr/>
        <a:lstStyle/>
        <a:p>
          <a:r>
            <a:rPr lang="ru-RU" b="1" dirty="0" smtClean="0"/>
            <a:t>Интеграция в общество</a:t>
          </a:r>
          <a:endParaRPr lang="ru-RU" b="1" dirty="0"/>
        </a:p>
      </dgm:t>
    </dgm:pt>
    <dgm:pt modelId="{4CD30A2C-0ABF-40F8-9B2F-43B12083CC5A}" type="parTrans" cxnId="{2164E51E-6EB4-4DA4-8546-7B9D9884D266}">
      <dgm:prSet/>
      <dgm:spPr/>
      <dgm:t>
        <a:bodyPr/>
        <a:lstStyle/>
        <a:p>
          <a:endParaRPr lang="ru-RU"/>
        </a:p>
      </dgm:t>
    </dgm:pt>
    <dgm:pt modelId="{9DF0CDA1-CE52-419E-BDBE-FFE3778DF56C}" type="sibTrans" cxnId="{2164E51E-6EB4-4DA4-8546-7B9D9884D266}">
      <dgm:prSet/>
      <dgm:spPr/>
      <dgm:t>
        <a:bodyPr/>
        <a:lstStyle/>
        <a:p>
          <a:endParaRPr lang="ru-RU"/>
        </a:p>
      </dgm:t>
    </dgm:pt>
    <dgm:pt modelId="{422AA76A-37D2-4AE9-9D08-3982B6F99B76}">
      <dgm:prSet phldrT="[Текст]"/>
      <dgm:spPr/>
      <dgm:t>
        <a:bodyPr/>
        <a:lstStyle/>
        <a:p>
          <a:r>
            <a:rPr lang="ru-RU" b="1" dirty="0" smtClean="0"/>
            <a:t>Помощь в трудоустройстве</a:t>
          </a:r>
          <a:endParaRPr lang="ru-RU" b="1" dirty="0"/>
        </a:p>
      </dgm:t>
    </dgm:pt>
    <dgm:pt modelId="{DA3524B4-658D-4FBB-A4D0-9A3FEF2C31E8}" type="parTrans" cxnId="{4193E530-DAF0-4FE7-A326-7FC242DC1AAF}">
      <dgm:prSet/>
      <dgm:spPr/>
      <dgm:t>
        <a:bodyPr/>
        <a:lstStyle/>
        <a:p>
          <a:endParaRPr lang="ru-RU"/>
        </a:p>
      </dgm:t>
    </dgm:pt>
    <dgm:pt modelId="{F5AF7436-EE8E-4768-B11D-A260B308D61C}" type="sibTrans" cxnId="{4193E530-DAF0-4FE7-A326-7FC242DC1AAF}">
      <dgm:prSet/>
      <dgm:spPr/>
      <dgm:t>
        <a:bodyPr/>
        <a:lstStyle/>
        <a:p>
          <a:endParaRPr lang="ru-RU"/>
        </a:p>
      </dgm:t>
    </dgm:pt>
    <dgm:pt modelId="{A20E88DB-2748-43C5-810C-058C36D0F043}">
      <dgm:prSet phldrT="[Текст]"/>
      <dgm:spPr/>
      <dgm:t>
        <a:bodyPr/>
        <a:lstStyle/>
        <a:p>
          <a:r>
            <a:rPr lang="ru-RU" b="1" dirty="0" smtClean="0"/>
            <a:t>Восстановление</a:t>
          </a:r>
          <a:endParaRPr lang="ru-RU" b="1" dirty="0"/>
        </a:p>
      </dgm:t>
    </dgm:pt>
    <dgm:pt modelId="{84D52977-6330-48B3-B0B8-C55E70512B32}" type="parTrans" cxnId="{5DDEBAF2-DB89-42B1-B0CF-96EE32B212B3}">
      <dgm:prSet/>
      <dgm:spPr/>
      <dgm:t>
        <a:bodyPr/>
        <a:lstStyle/>
        <a:p>
          <a:endParaRPr lang="ru-RU"/>
        </a:p>
      </dgm:t>
    </dgm:pt>
    <dgm:pt modelId="{017C3141-3078-4D42-91AA-8B1C554AB5DF}" type="sibTrans" cxnId="{5DDEBAF2-DB89-42B1-B0CF-96EE32B212B3}">
      <dgm:prSet/>
      <dgm:spPr/>
      <dgm:t>
        <a:bodyPr/>
        <a:lstStyle/>
        <a:p>
          <a:endParaRPr lang="ru-RU"/>
        </a:p>
      </dgm:t>
    </dgm:pt>
    <dgm:pt modelId="{8C218F1E-8735-49CE-A168-61BD701655FA}">
      <dgm:prSet custT="1"/>
      <dgm:spPr/>
      <dgm:t>
        <a:bodyPr/>
        <a:lstStyle/>
        <a:p>
          <a:r>
            <a:rPr lang="ru-RU" sz="2400" b="1" dirty="0" smtClean="0"/>
            <a:t>Психообразование </a:t>
          </a:r>
          <a:endParaRPr lang="ru-RU" sz="2400" b="1" dirty="0"/>
        </a:p>
      </dgm:t>
    </dgm:pt>
    <dgm:pt modelId="{BF4137EF-5E62-4AC3-8E28-AF0ECE4F9787}" type="parTrans" cxnId="{6CFF4BA2-53AD-4961-8706-4BDA9782C714}">
      <dgm:prSet/>
      <dgm:spPr/>
      <dgm:t>
        <a:bodyPr/>
        <a:lstStyle/>
        <a:p>
          <a:endParaRPr lang="ru-RU"/>
        </a:p>
      </dgm:t>
    </dgm:pt>
    <dgm:pt modelId="{CE6E4E9C-2B8B-46D2-98E2-38718C2A3C25}" type="sibTrans" cxnId="{6CFF4BA2-53AD-4961-8706-4BDA9782C714}">
      <dgm:prSet/>
      <dgm:spPr/>
      <dgm:t>
        <a:bodyPr/>
        <a:lstStyle/>
        <a:p>
          <a:endParaRPr lang="ru-RU"/>
        </a:p>
      </dgm:t>
    </dgm:pt>
    <dgm:pt modelId="{90363646-2108-4755-B687-545230A92F01}" type="pres">
      <dgm:prSet presAssocID="{8363570F-5597-4153-927C-D12073113E8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0A7BAB1-5AFC-420D-A12D-70FC18EF7983}" type="pres">
      <dgm:prSet presAssocID="{D097ABE8-45A3-4F18-8A1C-EC6EBD2FDE07}" presName="root" presStyleCnt="0"/>
      <dgm:spPr/>
    </dgm:pt>
    <dgm:pt modelId="{34CD4DD0-374A-43E0-A952-D16540C5314D}" type="pres">
      <dgm:prSet presAssocID="{D097ABE8-45A3-4F18-8A1C-EC6EBD2FDE07}" presName="rootComposite" presStyleCnt="0"/>
      <dgm:spPr/>
    </dgm:pt>
    <dgm:pt modelId="{478D4E7D-FD56-44D6-9B59-DFBC18525179}" type="pres">
      <dgm:prSet presAssocID="{D097ABE8-45A3-4F18-8A1C-EC6EBD2FDE07}" presName="rootText" presStyleLbl="node1" presStyleIdx="0" presStyleCnt="2" custScaleX="227280" custScaleY="167502" custLinFactX="-67193" custLinFactNeighborX="-100000" custLinFactNeighborY="3008"/>
      <dgm:spPr/>
      <dgm:t>
        <a:bodyPr/>
        <a:lstStyle/>
        <a:p>
          <a:endParaRPr lang="ru-RU"/>
        </a:p>
      </dgm:t>
    </dgm:pt>
    <dgm:pt modelId="{05A55162-AEDA-47A2-BC48-7893BA454BCD}" type="pres">
      <dgm:prSet presAssocID="{D097ABE8-45A3-4F18-8A1C-EC6EBD2FDE07}" presName="rootConnector" presStyleLbl="node1" presStyleIdx="0" presStyleCnt="2"/>
      <dgm:spPr/>
      <dgm:t>
        <a:bodyPr/>
        <a:lstStyle/>
        <a:p>
          <a:endParaRPr lang="ru-RU"/>
        </a:p>
      </dgm:t>
    </dgm:pt>
    <dgm:pt modelId="{D5DCC979-5A7D-4DC5-9933-4570222247DB}" type="pres">
      <dgm:prSet presAssocID="{D097ABE8-45A3-4F18-8A1C-EC6EBD2FDE07}" presName="childShape" presStyleCnt="0"/>
      <dgm:spPr/>
    </dgm:pt>
    <dgm:pt modelId="{583E6224-C12B-4F97-8812-FE6D42D3A37C}" type="pres">
      <dgm:prSet presAssocID="{266A9F9A-D755-45D4-8514-AF61A78773B9}" presName="Name13" presStyleLbl="parChTrans1D2" presStyleIdx="0" presStyleCnt="6"/>
      <dgm:spPr/>
      <dgm:t>
        <a:bodyPr/>
        <a:lstStyle/>
        <a:p>
          <a:endParaRPr lang="ru-RU"/>
        </a:p>
      </dgm:t>
    </dgm:pt>
    <dgm:pt modelId="{69415C72-483C-46C8-BF04-634C0488ED03}" type="pres">
      <dgm:prSet presAssocID="{605DA354-CD1D-4768-90CA-1855CFDA3C26}" presName="childText" presStyleLbl="bgAcc1" presStyleIdx="0" presStyleCnt="6" custScaleX="305407" custScaleY="172382" custLinFactX="-15176" custLinFactNeighborX="-100000" custLinFactNeighborY="-87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B11348-ABE0-484A-B6B6-D8EA36474150}" type="pres">
      <dgm:prSet presAssocID="{BF4137EF-5E62-4AC3-8E28-AF0ECE4F9787}" presName="Name13" presStyleLbl="parChTrans1D2" presStyleIdx="1" presStyleCnt="6"/>
      <dgm:spPr/>
      <dgm:t>
        <a:bodyPr/>
        <a:lstStyle/>
        <a:p>
          <a:endParaRPr lang="ru-RU"/>
        </a:p>
      </dgm:t>
    </dgm:pt>
    <dgm:pt modelId="{7D9B806F-12D8-4750-8F1D-73547568952A}" type="pres">
      <dgm:prSet presAssocID="{8C218F1E-8735-49CE-A168-61BD701655FA}" presName="childText" presStyleLbl="bgAcc1" presStyleIdx="1" presStyleCnt="6" custScaleX="305407" custScaleY="123325" custLinFactX="-15176" custLinFactNeighborX="-100000" custLinFactNeighborY="-133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C72B7C-8F2E-41BB-A77E-85CFFF3D059C}" type="pres">
      <dgm:prSet presAssocID="{852BE308-18F9-4133-8077-58702F4A1815}" presName="Name13" presStyleLbl="parChTrans1D2" presStyleIdx="2" presStyleCnt="6"/>
      <dgm:spPr/>
      <dgm:t>
        <a:bodyPr/>
        <a:lstStyle/>
        <a:p>
          <a:endParaRPr lang="ru-RU"/>
        </a:p>
      </dgm:t>
    </dgm:pt>
    <dgm:pt modelId="{24662BCC-2D58-4B48-9ED1-9594890A5EBE}" type="pres">
      <dgm:prSet presAssocID="{58A84E18-0142-4BA7-B384-A91088D03999}" presName="childText" presStyleLbl="bgAcc1" presStyleIdx="2" presStyleCnt="6" custScaleX="296159" custScaleY="189595" custLinFactX="-15176" custLinFactNeighborX="-100000" custLinFactNeighborY="-170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489E22-C8A7-48F3-AE48-90A7A7743044}" type="pres">
      <dgm:prSet presAssocID="{22E341C0-6F55-4709-951B-E7757732CD36}" presName="root" presStyleCnt="0"/>
      <dgm:spPr/>
    </dgm:pt>
    <dgm:pt modelId="{ECD05D96-7102-4251-A650-C5AB9831155D}" type="pres">
      <dgm:prSet presAssocID="{22E341C0-6F55-4709-951B-E7757732CD36}" presName="rootComposite" presStyleCnt="0"/>
      <dgm:spPr/>
    </dgm:pt>
    <dgm:pt modelId="{92DA06BE-E555-4784-8A74-38E01A595ECD}" type="pres">
      <dgm:prSet presAssocID="{22E341C0-6F55-4709-951B-E7757732CD36}" presName="rootText" presStyleLbl="node1" presStyleIdx="1" presStyleCnt="2" custScaleX="256160" custScaleY="171264" custLinFactNeighborX="98713" custLinFactNeighborY="3008"/>
      <dgm:spPr/>
      <dgm:t>
        <a:bodyPr/>
        <a:lstStyle/>
        <a:p>
          <a:endParaRPr lang="ru-RU"/>
        </a:p>
      </dgm:t>
    </dgm:pt>
    <dgm:pt modelId="{2DD056D4-B782-40C2-9704-9E2C619DFE0E}" type="pres">
      <dgm:prSet presAssocID="{22E341C0-6F55-4709-951B-E7757732CD36}" presName="rootConnector" presStyleLbl="node1" presStyleIdx="1" presStyleCnt="2"/>
      <dgm:spPr/>
      <dgm:t>
        <a:bodyPr/>
        <a:lstStyle/>
        <a:p>
          <a:endParaRPr lang="ru-RU"/>
        </a:p>
      </dgm:t>
    </dgm:pt>
    <dgm:pt modelId="{0D65C24E-5DC0-42CB-87A8-A48069CFCBDE}" type="pres">
      <dgm:prSet presAssocID="{22E341C0-6F55-4709-951B-E7757732CD36}" presName="childShape" presStyleCnt="0"/>
      <dgm:spPr/>
    </dgm:pt>
    <dgm:pt modelId="{2E94C2FB-660F-4F5E-A28D-BA41B7147FFD}" type="pres">
      <dgm:prSet presAssocID="{4CD30A2C-0ABF-40F8-9B2F-43B12083CC5A}" presName="Name13" presStyleLbl="parChTrans1D2" presStyleIdx="3" presStyleCnt="6"/>
      <dgm:spPr/>
      <dgm:t>
        <a:bodyPr/>
        <a:lstStyle/>
        <a:p>
          <a:endParaRPr lang="ru-RU"/>
        </a:p>
      </dgm:t>
    </dgm:pt>
    <dgm:pt modelId="{B3B91EE9-3015-419C-9348-ADDCF1E639DC}" type="pres">
      <dgm:prSet presAssocID="{F0658188-B0D3-4E78-8CCD-FEA0020A8B31}" presName="childText" presStyleLbl="bgAcc1" presStyleIdx="3" presStyleCnt="6" custScaleX="271162" custScaleY="116916" custLinFactX="49732" custLinFactNeighborX="100000" custLinFactNeighborY="-4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147A29-4937-408A-87D0-55C9C707BCA8}" type="pres">
      <dgm:prSet presAssocID="{DA3524B4-658D-4FBB-A4D0-9A3FEF2C31E8}" presName="Name13" presStyleLbl="parChTrans1D2" presStyleIdx="4" presStyleCnt="6"/>
      <dgm:spPr/>
      <dgm:t>
        <a:bodyPr/>
        <a:lstStyle/>
        <a:p>
          <a:endParaRPr lang="ru-RU"/>
        </a:p>
      </dgm:t>
    </dgm:pt>
    <dgm:pt modelId="{C76D86E2-F167-4020-97E9-AD90403C2368}" type="pres">
      <dgm:prSet presAssocID="{422AA76A-37D2-4AE9-9D08-3982B6F99B76}" presName="childText" presStyleLbl="bgAcc1" presStyleIdx="4" presStyleCnt="6" custScaleX="271162" custScaleY="189220" custLinFactX="57264" custLinFactNeighborX="100000" custLinFactNeighborY="-4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B01243-2FD5-45B1-B39F-6CF069130AE6}" type="pres">
      <dgm:prSet presAssocID="{84D52977-6330-48B3-B0B8-C55E70512B32}" presName="Name13" presStyleLbl="parChTrans1D2" presStyleIdx="5" presStyleCnt="6"/>
      <dgm:spPr/>
      <dgm:t>
        <a:bodyPr/>
        <a:lstStyle/>
        <a:p>
          <a:endParaRPr lang="ru-RU"/>
        </a:p>
      </dgm:t>
    </dgm:pt>
    <dgm:pt modelId="{A0EEB502-C42B-44EA-BC06-99CC558D0A9A}" type="pres">
      <dgm:prSet presAssocID="{A20E88DB-2748-43C5-810C-058C36D0F043}" presName="childText" presStyleLbl="bgAcc1" presStyleIdx="5" presStyleCnt="6" custScaleX="275784" custScaleY="183395" custLinFactX="57264" custLinFactNeighborX="100000" custLinFactNeighborY="508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0A6265-BE95-4775-A7E3-01D7824D1C01}" type="presOf" srcId="{4CD30A2C-0ABF-40F8-9B2F-43B12083CC5A}" destId="{2E94C2FB-660F-4F5E-A28D-BA41B7147FFD}" srcOrd="0" destOrd="0" presId="urn:microsoft.com/office/officeart/2005/8/layout/hierarchy3"/>
    <dgm:cxn modelId="{3189F6EA-F256-4E25-BD52-A7AC5BDD7615}" type="presOf" srcId="{22E341C0-6F55-4709-951B-E7757732CD36}" destId="{2DD056D4-B782-40C2-9704-9E2C619DFE0E}" srcOrd="1" destOrd="0" presId="urn:microsoft.com/office/officeart/2005/8/layout/hierarchy3"/>
    <dgm:cxn modelId="{551760B9-368F-4CEC-91C0-7CEAA3CCC834}" type="presOf" srcId="{D097ABE8-45A3-4F18-8A1C-EC6EBD2FDE07}" destId="{478D4E7D-FD56-44D6-9B59-DFBC18525179}" srcOrd="0" destOrd="0" presId="urn:microsoft.com/office/officeart/2005/8/layout/hierarchy3"/>
    <dgm:cxn modelId="{013E6644-C092-4858-8259-00F81033A4F9}" type="presOf" srcId="{8363570F-5597-4153-927C-D12073113E86}" destId="{90363646-2108-4755-B687-545230A92F01}" srcOrd="0" destOrd="0" presId="urn:microsoft.com/office/officeart/2005/8/layout/hierarchy3"/>
    <dgm:cxn modelId="{376B3ABB-CB95-4E2D-8619-199AC148E868}" type="presOf" srcId="{A20E88DB-2748-43C5-810C-058C36D0F043}" destId="{A0EEB502-C42B-44EA-BC06-99CC558D0A9A}" srcOrd="0" destOrd="0" presId="urn:microsoft.com/office/officeart/2005/8/layout/hierarchy3"/>
    <dgm:cxn modelId="{C41D9A72-A8D1-42A6-B5E4-AAD6B4D973F7}" srcId="{8363570F-5597-4153-927C-D12073113E86}" destId="{D097ABE8-45A3-4F18-8A1C-EC6EBD2FDE07}" srcOrd="0" destOrd="0" parTransId="{A9E4967D-1DCF-40AE-8CB8-E2E8EE4B27FE}" sibTransId="{AFABBCCC-E20E-4722-80CF-E2B38AAD4D8B}"/>
    <dgm:cxn modelId="{E8DD4CA5-00F4-458E-AC2E-3AFAE8B029A6}" type="presOf" srcId="{BF4137EF-5E62-4AC3-8E28-AF0ECE4F9787}" destId="{C3B11348-ABE0-484A-B6B6-D8EA36474150}" srcOrd="0" destOrd="0" presId="urn:microsoft.com/office/officeart/2005/8/layout/hierarchy3"/>
    <dgm:cxn modelId="{969BC774-7632-4E61-9E74-B118A9DEDC1F}" srcId="{8363570F-5597-4153-927C-D12073113E86}" destId="{22E341C0-6F55-4709-951B-E7757732CD36}" srcOrd="1" destOrd="0" parTransId="{A675C0F0-6CFF-4474-A30C-73D7E141C438}" sibTransId="{D8013ED5-0575-4477-9D08-A53FDF8530D5}"/>
    <dgm:cxn modelId="{2164E51E-6EB4-4DA4-8546-7B9D9884D266}" srcId="{22E341C0-6F55-4709-951B-E7757732CD36}" destId="{F0658188-B0D3-4E78-8CCD-FEA0020A8B31}" srcOrd="0" destOrd="0" parTransId="{4CD30A2C-0ABF-40F8-9B2F-43B12083CC5A}" sibTransId="{9DF0CDA1-CE52-419E-BDBE-FFE3778DF56C}"/>
    <dgm:cxn modelId="{60098F42-E316-44D5-8AA7-D9D529F097D1}" type="presOf" srcId="{D097ABE8-45A3-4F18-8A1C-EC6EBD2FDE07}" destId="{05A55162-AEDA-47A2-BC48-7893BA454BCD}" srcOrd="1" destOrd="0" presId="urn:microsoft.com/office/officeart/2005/8/layout/hierarchy3"/>
    <dgm:cxn modelId="{187252EA-9868-4F7A-8DBF-BFA6DDEC186B}" type="presOf" srcId="{605DA354-CD1D-4768-90CA-1855CFDA3C26}" destId="{69415C72-483C-46C8-BF04-634C0488ED03}" srcOrd="0" destOrd="0" presId="urn:microsoft.com/office/officeart/2005/8/layout/hierarchy3"/>
    <dgm:cxn modelId="{5DDEBAF2-DB89-42B1-B0CF-96EE32B212B3}" srcId="{22E341C0-6F55-4709-951B-E7757732CD36}" destId="{A20E88DB-2748-43C5-810C-058C36D0F043}" srcOrd="2" destOrd="0" parTransId="{84D52977-6330-48B3-B0B8-C55E70512B32}" sibTransId="{017C3141-3078-4D42-91AA-8B1C554AB5DF}"/>
    <dgm:cxn modelId="{56F46ABF-AD57-43E1-B24B-6A3E4803C04A}" type="presOf" srcId="{8C218F1E-8735-49CE-A168-61BD701655FA}" destId="{7D9B806F-12D8-4750-8F1D-73547568952A}" srcOrd="0" destOrd="0" presId="urn:microsoft.com/office/officeart/2005/8/layout/hierarchy3"/>
    <dgm:cxn modelId="{4FC063CC-6CF3-4B15-8422-B9E20D371140}" type="presOf" srcId="{422AA76A-37D2-4AE9-9D08-3982B6F99B76}" destId="{C76D86E2-F167-4020-97E9-AD90403C2368}" srcOrd="0" destOrd="0" presId="urn:microsoft.com/office/officeart/2005/8/layout/hierarchy3"/>
    <dgm:cxn modelId="{4C6D3607-7459-47A7-A928-DC2B25880888}" type="presOf" srcId="{266A9F9A-D755-45D4-8514-AF61A78773B9}" destId="{583E6224-C12B-4F97-8812-FE6D42D3A37C}" srcOrd="0" destOrd="0" presId="urn:microsoft.com/office/officeart/2005/8/layout/hierarchy3"/>
    <dgm:cxn modelId="{9CFE19A0-8A00-4905-8B5B-E58534CB04D1}" type="presOf" srcId="{DA3524B4-658D-4FBB-A4D0-9A3FEF2C31E8}" destId="{4A147A29-4937-408A-87D0-55C9C707BCA8}" srcOrd="0" destOrd="0" presId="urn:microsoft.com/office/officeart/2005/8/layout/hierarchy3"/>
    <dgm:cxn modelId="{1E599AD8-A114-4404-A3A6-B49ACA2AA355}" type="presOf" srcId="{852BE308-18F9-4133-8077-58702F4A1815}" destId="{71C72B7C-8F2E-41BB-A77E-85CFFF3D059C}" srcOrd="0" destOrd="0" presId="urn:microsoft.com/office/officeart/2005/8/layout/hierarchy3"/>
    <dgm:cxn modelId="{9EC20A14-77F9-49C4-A818-FADDCDF62889}" type="presOf" srcId="{22E341C0-6F55-4709-951B-E7757732CD36}" destId="{92DA06BE-E555-4784-8A74-38E01A595ECD}" srcOrd="0" destOrd="0" presId="urn:microsoft.com/office/officeart/2005/8/layout/hierarchy3"/>
    <dgm:cxn modelId="{11D1D616-D441-448D-97CD-D682892BFEF4}" srcId="{D097ABE8-45A3-4F18-8A1C-EC6EBD2FDE07}" destId="{605DA354-CD1D-4768-90CA-1855CFDA3C26}" srcOrd="0" destOrd="0" parTransId="{266A9F9A-D755-45D4-8514-AF61A78773B9}" sibTransId="{98120C82-C40E-4C4D-9A11-B7C77DD3C633}"/>
    <dgm:cxn modelId="{EFB352E2-213B-44DD-BCA4-8FE5B9633997}" type="presOf" srcId="{84D52977-6330-48B3-B0B8-C55E70512B32}" destId="{E2B01243-2FD5-45B1-B39F-6CF069130AE6}" srcOrd="0" destOrd="0" presId="urn:microsoft.com/office/officeart/2005/8/layout/hierarchy3"/>
    <dgm:cxn modelId="{4193E530-DAF0-4FE7-A326-7FC242DC1AAF}" srcId="{22E341C0-6F55-4709-951B-E7757732CD36}" destId="{422AA76A-37D2-4AE9-9D08-3982B6F99B76}" srcOrd="1" destOrd="0" parTransId="{DA3524B4-658D-4FBB-A4D0-9A3FEF2C31E8}" sibTransId="{F5AF7436-EE8E-4768-B11D-A260B308D61C}"/>
    <dgm:cxn modelId="{6323782E-8206-4E24-8168-147AF0E902B3}" type="presOf" srcId="{58A84E18-0142-4BA7-B384-A91088D03999}" destId="{24662BCC-2D58-4B48-9ED1-9594890A5EBE}" srcOrd="0" destOrd="0" presId="urn:microsoft.com/office/officeart/2005/8/layout/hierarchy3"/>
    <dgm:cxn modelId="{6CFF4BA2-53AD-4961-8706-4BDA9782C714}" srcId="{D097ABE8-45A3-4F18-8A1C-EC6EBD2FDE07}" destId="{8C218F1E-8735-49CE-A168-61BD701655FA}" srcOrd="1" destOrd="0" parTransId="{BF4137EF-5E62-4AC3-8E28-AF0ECE4F9787}" sibTransId="{CE6E4E9C-2B8B-46D2-98E2-38718C2A3C25}"/>
    <dgm:cxn modelId="{C794D049-5B64-4C82-AB7A-5906B65B3B5A}" srcId="{D097ABE8-45A3-4F18-8A1C-EC6EBD2FDE07}" destId="{58A84E18-0142-4BA7-B384-A91088D03999}" srcOrd="2" destOrd="0" parTransId="{852BE308-18F9-4133-8077-58702F4A1815}" sibTransId="{895ADBD7-518C-4995-BBA4-8B714F4E9E09}"/>
    <dgm:cxn modelId="{B8A334A0-18B8-4A76-915E-14A8EB1311CD}" type="presOf" srcId="{F0658188-B0D3-4E78-8CCD-FEA0020A8B31}" destId="{B3B91EE9-3015-419C-9348-ADDCF1E639DC}" srcOrd="0" destOrd="0" presId="urn:microsoft.com/office/officeart/2005/8/layout/hierarchy3"/>
    <dgm:cxn modelId="{607414E5-78B4-4CC3-B650-8E2C1AFFC45C}" type="presParOf" srcId="{90363646-2108-4755-B687-545230A92F01}" destId="{20A7BAB1-5AFC-420D-A12D-70FC18EF7983}" srcOrd="0" destOrd="0" presId="urn:microsoft.com/office/officeart/2005/8/layout/hierarchy3"/>
    <dgm:cxn modelId="{AFD18989-56C0-4DC2-A93D-566C2480F960}" type="presParOf" srcId="{20A7BAB1-5AFC-420D-A12D-70FC18EF7983}" destId="{34CD4DD0-374A-43E0-A952-D16540C5314D}" srcOrd="0" destOrd="0" presId="urn:microsoft.com/office/officeart/2005/8/layout/hierarchy3"/>
    <dgm:cxn modelId="{A3933312-5591-4B54-86A6-B0F8358F40F2}" type="presParOf" srcId="{34CD4DD0-374A-43E0-A952-D16540C5314D}" destId="{478D4E7D-FD56-44D6-9B59-DFBC18525179}" srcOrd="0" destOrd="0" presId="urn:microsoft.com/office/officeart/2005/8/layout/hierarchy3"/>
    <dgm:cxn modelId="{5D6CE05E-DB5E-4436-8AC0-8FD377041E19}" type="presParOf" srcId="{34CD4DD0-374A-43E0-A952-D16540C5314D}" destId="{05A55162-AEDA-47A2-BC48-7893BA454BCD}" srcOrd="1" destOrd="0" presId="urn:microsoft.com/office/officeart/2005/8/layout/hierarchy3"/>
    <dgm:cxn modelId="{5BCDD263-83E0-4F21-AF26-91F8C8CD28B2}" type="presParOf" srcId="{20A7BAB1-5AFC-420D-A12D-70FC18EF7983}" destId="{D5DCC979-5A7D-4DC5-9933-4570222247DB}" srcOrd="1" destOrd="0" presId="urn:microsoft.com/office/officeart/2005/8/layout/hierarchy3"/>
    <dgm:cxn modelId="{6EBEDA85-05B3-4FB9-89D3-E89126C6DE72}" type="presParOf" srcId="{D5DCC979-5A7D-4DC5-9933-4570222247DB}" destId="{583E6224-C12B-4F97-8812-FE6D42D3A37C}" srcOrd="0" destOrd="0" presId="urn:microsoft.com/office/officeart/2005/8/layout/hierarchy3"/>
    <dgm:cxn modelId="{6A20B318-F6B7-4E8A-B4F2-1BA53CD35710}" type="presParOf" srcId="{D5DCC979-5A7D-4DC5-9933-4570222247DB}" destId="{69415C72-483C-46C8-BF04-634C0488ED03}" srcOrd="1" destOrd="0" presId="urn:microsoft.com/office/officeart/2005/8/layout/hierarchy3"/>
    <dgm:cxn modelId="{03BBA87B-9088-4F05-BFB5-44711461585C}" type="presParOf" srcId="{D5DCC979-5A7D-4DC5-9933-4570222247DB}" destId="{C3B11348-ABE0-484A-B6B6-D8EA36474150}" srcOrd="2" destOrd="0" presId="urn:microsoft.com/office/officeart/2005/8/layout/hierarchy3"/>
    <dgm:cxn modelId="{5F6BA56E-8D74-4421-B79E-3E34FFB3EB6C}" type="presParOf" srcId="{D5DCC979-5A7D-4DC5-9933-4570222247DB}" destId="{7D9B806F-12D8-4750-8F1D-73547568952A}" srcOrd="3" destOrd="0" presId="urn:microsoft.com/office/officeart/2005/8/layout/hierarchy3"/>
    <dgm:cxn modelId="{605D361D-0416-4E4B-A837-037ADABAEBD2}" type="presParOf" srcId="{D5DCC979-5A7D-4DC5-9933-4570222247DB}" destId="{71C72B7C-8F2E-41BB-A77E-85CFFF3D059C}" srcOrd="4" destOrd="0" presId="urn:microsoft.com/office/officeart/2005/8/layout/hierarchy3"/>
    <dgm:cxn modelId="{E9BC5E8A-9095-457C-B326-914F6AE6289A}" type="presParOf" srcId="{D5DCC979-5A7D-4DC5-9933-4570222247DB}" destId="{24662BCC-2D58-4B48-9ED1-9594890A5EBE}" srcOrd="5" destOrd="0" presId="urn:microsoft.com/office/officeart/2005/8/layout/hierarchy3"/>
    <dgm:cxn modelId="{EE0B2F41-CADE-4615-92F8-502F834DD301}" type="presParOf" srcId="{90363646-2108-4755-B687-545230A92F01}" destId="{1D489E22-C8A7-48F3-AE48-90A7A7743044}" srcOrd="1" destOrd="0" presId="urn:microsoft.com/office/officeart/2005/8/layout/hierarchy3"/>
    <dgm:cxn modelId="{0D3B01B2-F17A-4C0C-B47B-9447E57F7135}" type="presParOf" srcId="{1D489E22-C8A7-48F3-AE48-90A7A7743044}" destId="{ECD05D96-7102-4251-A650-C5AB9831155D}" srcOrd="0" destOrd="0" presId="urn:microsoft.com/office/officeart/2005/8/layout/hierarchy3"/>
    <dgm:cxn modelId="{1CD1F49E-7E10-4CD2-A433-005079C48EBF}" type="presParOf" srcId="{ECD05D96-7102-4251-A650-C5AB9831155D}" destId="{92DA06BE-E555-4784-8A74-38E01A595ECD}" srcOrd="0" destOrd="0" presId="urn:microsoft.com/office/officeart/2005/8/layout/hierarchy3"/>
    <dgm:cxn modelId="{1FDC03E0-B005-4622-94C9-26B71D34EAFB}" type="presParOf" srcId="{ECD05D96-7102-4251-A650-C5AB9831155D}" destId="{2DD056D4-B782-40C2-9704-9E2C619DFE0E}" srcOrd="1" destOrd="0" presId="urn:microsoft.com/office/officeart/2005/8/layout/hierarchy3"/>
    <dgm:cxn modelId="{25D407A2-1769-430E-A37E-EB75299B74C4}" type="presParOf" srcId="{1D489E22-C8A7-48F3-AE48-90A7A7743044}" destId="{0D65C24E-5DC0-42CB-87A8-A48069CFCBDE}" srcOrd="1" destOrd="0" presId="urn:microsoft.com/office/officeart/2005/8/layout/hierarchy3"/>
    <dgm:cxn modelId="{3D4B61DC-4ABA-47F9-9B12-0CBDFE766E62}" type="presParOf" srcId="{0D65C24E-5DC0-42CB-87A8-A48069CFCBDE}" destId="{2E94C2FB-660F-4F5E-A28D-BA41B7147FFD}" srcOrd="0" destOrd="0" presId="urn:microsoft.com/office/officeart/2005/8/layout/hierarchy3"/>
    <dgm:cxn modelId="{44318F24-FA68-4453-952F-220B31AD5B98}" type="presParOf" srcId="{0D65C24E-5DC0-42CB-87A8-A48069CFCBDE}" destId="{B3B91EE9-3015-419C-9348-ADDCF1E639DC}" srcOrd="1" destOrd="0" presId="urn:microsoft.com/office/officeart/2005/8/layout/hierarchy3"/>
    <dgm:cxn modelId="{11BAAD0B-E221-447D-B366-373C41004BB3}" type="presParOf" srcId="{0D65C24E-5DC0-42CB-87A8-A48069CFCBDE}" destId="{4A147A29-4937-408A-87D0-55C9C707BCA8}" srcOrd="2" destOrd="0" presId="urn:microsoft.com/office/officeart/2005/8/layout/hierarchy3"/>
    <dgm:cxn modelId="{ACAC75B0-3F41-443E-B10B-CA89EB598FCE}" type="presParOf" srcId="{0D65C24E-5DC0-42CB-87A8-A48069CFCBDE}" destId="{C76D86E2-F167-4020-97E9-AD90403C2368}" srcOrd="3" destOrd="0" presId="urn:microsoft.com/office/officeart/2005/8/layout/hierarchy3"/>
    <dgm:cxn modelId="{EE45AD81-0E15-401A-94CB-7E4B96268295}" type="presParOf" srcId="{0D65C24E-5DC0-42CB-87A8-A48069CFCBDE}" destId="{E2B01243-2FD5-45B1-B39F-6CF069130AE6}" srcOrd="4" destOrd="0" presId="urn:microsoft.com/office/officeart/2005/8/layout/hierarchy3"/>
    <dgm:cxn modelId="{F65C7657-9911-410D-92C6-677852268E56}" type="presParOf" srcId="{0D65C24E-5DC0-42CB-87A8-A48069CFCBDE}" destId="{A0EEB502-C42B-44EA-BC06-99CC558D0A9A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F938A73-CE16-4782-8FCB-DD5B267DAEDB}" type="doc">
      <dgm:prSet loTypeId="urn:microsoft.com/office/officeart/2005/8/layout/arrow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FBE080B-AF6F-4791-A9E5-491C17BF1353}">
      <dgm:prSet phldrT="[Текст]"/>
      <dgm:spPr/>
      <dgm:t>
        <a:bodyPr/>
        <a:lstStyle/>
        <a:p>
          <a:r>
            <a:rPr lang="ru-RU" dirty="0" smtClean="0"/>
            <a:t>до 285±2,1 </a:t>
          </a:r>
          <a:endParaRPr lang="ru-RU" dirty="0"/>
        </a:p>
      </dgm:t>
    </dgm:pt>
    <dgm:pt modelId="{72954851-550E-41DA-9AB5-4FFCB19083D4}" type="parTrans" cxnId="{09ACBDC8-5608-48B4-9072-0979312AA0B4}">
      <dgm:prSet/>
      <dgm:spPr/>
      <dgm:t>
        <a:bodyPr/>
        <a:lstStyle/>
        <a:p>
          <a:endParaRPr lang="ru-RU"/>
        </a:p>
      </dgm:t>
    </dgm:pt>
    <dgm:pt modelId="{0F109B2E-B511-4B6E-8593-1B9A74F89CFE}" type="sibTrans" cxnId="{09ACBDC8-5608-48B4-9072-0979312AA0B4}">
      <dgm:prSet/>
      <dgm:spPr/>
      <dgm:t>
        <a:bodyPr/>
        <a:lstStyle/>
        <a:p>
          <a:endParaRPr lang="ru-RU"/>
        </a:p>
      </dgm:t>
    </dgm:pt>
    <dgm:pt modelId="{4268BFF1-66D6-4A51-8348-70249723F100}">
      <dgm:prSet phldrT="[Текст]"/>
      <dgm:spPr/>
      <dgm:t>
        <a:bodyPr/>
        <a:lstStyle/>
        <a:p>
          <a:r>
            <a:rPr lang="ru-RU" dirty="0" smtClean="0"/>
            <a:t>После 137±1,1 </a:t>
          </a:r>
          <a:endParaRPr lang="ru-RU" dirty="0"/>
        </a:p>
      </dgm:t>
    </dgm:pt>
    <dgm:pt modelId="{1FC9A83C-014E-4387-A60B-96F724D609C3}" type="parTrans" cxnId="{754A2C53-3590-4808-93A3-3531094E4734}">
      <dgm:prSet/>
      <dgm:spPr/>
      <dgm:t>
        <a:bodyPr/>
        <a:lstStyle/>
        <a:p>
          <a:endParaRPr lang="ru-RU"/>
        </a:p>
      </dgm:t>
    </dgm:pt>
    <dgm:pt modelId="{A3E84B7A-34CE-45D1-9DC1-4BFDB3FC1EDA}" type="sibTrans" cxnId="{754A2C53-3590-4808-93A3-3531094E4734}">
      <dgm:prSet/>
      <dgm:spPr/>
      <dgm:t>
        <a:bodyPr/>
        <a:lstStyle/>
        <a:p>
          <a:endParaRPr lang="ru-RU"/>
        </a:p>
      </dgm:t>
    </dgm:pt>
    <dgm:pt modelId="{CB5C548E-97C1-4F82-B5F0-8445B218DE2A}" type="pres">
      <dgm:prSet presAssocID="{4F938A73-CE16-4782-8FCB-DD5B267DAEDB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EE4B2A-6C3E-4215-8C0A-2E19CC5B6448}" type="pres">
      <dgm:prSet presAssocID="{6FBE080B-AF6F-4791-A9E5-491C17BF1353}" presName="upArrow" presStyleLbl="node1" presStyleIdx="0" presStyleCnt="2"/>
      <dgm:spPr/>
    </dgm:pt>
    <dgm:pt modelId="{A295BDFF-1720-486F-8840-02E9A9C2F0FF}" type="pres">
      <dgm:prSet presAssocID="{6FBE080B-AF6F-4791-A9E5-491C17BF1353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9D8B45-7BEE-489C-986A-7A2FB8098760}" type="pres">
      <dgm:prSet presAssocID="{4268BFF1-66D6-4A51-8348-70249723F100}" presName="downArrow" presStyleLbl="node1" presStyleIdx="1" presStyleCnt="2"/>
      <dgm:spPr/>
    </dgm:pt>
    <dgm:pt modelId="{5F065579-D2B1-4CEC-A4E5-1EDE925EC486}" type="pres">
      <dgm:prSet presAssocID="{4268BFF1-66D6-4A51-8348-70249723F100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ACBDC8-5608-48B4-9072-0979312AA0B4}" srcId="{4F938A73-CE16-4782-8FCB-DD5B267DAEDB}" destId="{6FBE080B-AF6F-4791-A9E5-491C17BF1353}" srcOrd="0" destOrd="0" parTransId="{72954851-550E-41DA-9AB5-4FFCB19083D4}" sibTransId="{0F109B2E-B511-4B6E-8593-1B9A74F89CFE}"/>
    <dgm:cxn modelId="{4FC63DB2-6FCC-49F2-BCB2-946CF795FEE4}" type="presOf" srcId="{4268BFF1-66D6-4A51-8348-70249723F100}" destId="{5F065579-D2B1-4CEC-A4E5-1EDE925EC486}" srcOrd="0" destOrd="0" presId="urn:microsoft.com/office/officeart/2005/8/layout/arrow4"/>
    <dgm:cxn modelId="{BBD24D9E-0A66-4FB0-8D94-519D427C0757}" type="presOf" srcId="{6FBE080B-AF6F-4791-A9E5-491C17BF1353}" destId="{A295BDFF-1720-486F-8840-02E9A9C2F0FF}" srcOrd="0" destOrd="0" presId="urn:microsoft.com/office/officeart/2005/8/layout/arrow4"/>
    <dgm:cxn modelId="{AF0BC558-6353-4884-96F3-61B9FB3E8A52}" type="presOf" srcId="{4F938A73-CE16-4782-8FCB-DD5B267DAEDB}" destId="{CB5C548E-97C1-4F82-B5F0-8445B218DE2A}" srcOrd="0" destOrd="0" presId="urn:microsoft.com/office/officeart/2005/8/layout/arrow4"/>
    <dgm:cxn modelId="{754A2C53-3590-4808-93A3-3531094E4734}" srcId="{4F938A73-CE16-4782-8FCB-DD5B267DAEDB}" destId="{4268BFF1-66D6-4A51-8348-70249723F100}" srcOrd="1" destOrd="0" parTransId="{1FC9A83C-014E-4387-A60B-96F724D609C3}" sibTransId="{A3E84B7A-34CE-45D1-9DC1-4BFDB3FC1EDA}"/>
    <dgm:cxn modelId="{7FC3095B-AFBD-4BCB-9FB1-16B0FCF3C6A9}" type="presParOf" srcId="{CB5C548E-97C1-4F82-B5F0-8445B218DE2A}" destId="{E8EE4B2A-6C3E-4215-8C0A-2E19CC5B6448}" srcOrd="0" destOrd="0" presId="urn:microsoft.com/office/officeart/2005/8/layout/arrow4"/>
    <dgm:cxn modelId="{A6112144-BF22-42F1-AA2D-9F2BE18AAEAC}" type="presParOf" srcId="{CB5C548E-97C1-4F82-B5F0-8445B218DE2A}" destId="{A295BDFF-1720-486F-8840-02E9A9C2F0FF}" srcOrd="1" destOrd="0" presId="urn:microsoft.com/office/officeart/2005/8/layout/arrow4"/>
    <dgm:cxn modelId="{F49677F8-41D6-442B-B893-4B8103A50665}" type="presParOf" srcId="{CB5C548E-97C1-4F82-B5F0-8445B218DE2A}" destId="{899D8B45-7BEE-489C-986A-7A2FB8098760}" srcOrd="2" destOrd="0" presId="urn:microsoft.com/office/officeart/2005/8/layout/arrow4"/>
    <dgm:cxn modelId="{1A1D23A7-109F-4D9A-81DF-F34185ADBD99}" type="presParOf" srcId="{CB5C548E-97C1-4F82-B5F0-8445B218DE2A}" destId="{5F065579-D2B1-4CEC-A4E5-1EDE925EC486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51D2BFB-2F6A-49CB-821C-934D3D469FF5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45BE7F-B28B-4016-891B-9A30412EB715}">
      <dgm:prSet phldrT="[Текст]"/>
      <dgm:spPr/>
      <dgm:t>
        <a:bodyPr/>
        <a:lstStyle/>
        <a:p>
          <a:r>
            <a:rPr lang="ru-RU" dirty="0" smtClean="0"/>
            <a:t>до 6695±56 дней </a:t>
          </a:r>
          <a:endParaRPr lang="ru-RU" dirty="0"/>
        </a:p>
      </dgm:t>
    </dgm:pt>
    <dgm:pt modelId="{B71D86D7-2C83-45FD-8567-43059D6D28D1}" type="parTrans" cxnId="{AB42DFE9-EC7B-46C4-BA8A-2A8785A66C32}">
      <dgm:prSet/>
      <dgm:spPr/>
      <dgm:t>
        <a:bodyPr/>
        <a:lstStyle/>
        <a:p>
          <a:endParaRPr lang="ru-RU"/>
        </a:p>
      </dgm:t>
    </dgm:pt>
    <dgm:pt modelId="{881E3AC9-45E4-43AB-A2F8-9C38D4A85009}" type="sibTrans" cxnId="{AB42DFE9-EC7B-46C4-BA8A-2A8785A66C32}">
      <dgm:prSet/>
      <dgm:spPr/>
      <dgm:t>
        <a:bodyPr/>
        <a:lstStyle/>
        <a:p>
          <a:endParaRPr lang="ru-RU"/>
        </a:p>
      </dgm:t>
    </dgm:pt>
    <dgm:pt modelId="{49685E62-8C69-4785-A390-9F7BAE2DBEA8}">
      <dgm:prSet phldrT="[Текст]"/>
      <dgm:spPr/>
      <dgm:t>
        <a:bodyPr/>
        <a:lstStyle/>
        <a:p>
          <a:r>
            <a:rPr lang="ru-RU" dirty="0" smtClean="0"/>
            <a:t>после 3256±40 </a:t>
          </a:r>
          <a:endParaRPr lang="ru-RU" dirty="0"/>
        </a:p>
      </dgm:t>
    </dgm:pt>
    <dgm:pt modelId="{04684071-F098-49E4-8B05-1E1469D5BAED}" type="parTrans" cxnId="{6864F1D0-C6CB-42B5-9786-F9CBF547E7AF}">
      <dgm:prSet/>
      <dgm:spPr/>
      <dgm:t>
        <a:bodyPr/>
        <a:lstStyle/>
        <a:p>
          <a:endParaRPr lang="ru-RU"/>
        </a:p>
      </dgm:t>
    </dgm:pt>
    <dgm:pt modelId="{9A4C344E-6F29-47D8-98F6-A6FC957986DE}" type="sibTrans" cxnId="{6864F1D0-C6CB-42B5-9786-F9CBF547E7AF}">
      <dgm:prSet/>
      <dgm:spPr/>
      <dgm:t>
        <a:bodyPr/>
        <a:lstStyle/>
        <a:p>
          <a:endParaRPr lang="ru-RU"/>
        </a:p>
      </dgm:t>
    </dgm:pt>
    <dgm:pt modelId="{6A2D9D47-A661-4832-AA2B-163B98A94871}" type="pres">
      <dgm:prSet presAssocID="{E51D2BFB-2F6A-49CB-821C-934D3D469FF5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1903F-4B0A-4898-8611-2BA488B77DA2}" type="pres">
      <dgm:prSet presAssocID="{E51D2BFB-2F6A-49CB-821C-934D3D469FF5}" presName="ribbon" presStyleLbl="node1" presStyleIdx="0" presStyleCnt="1"/>
      <dgm:spPr>
        <a:solidFill>
          <a:schemeClr val="accent4">
            <a:lumMod val="75000"/>
          </a:schemeClr>
        </a:solidFill>
      </dgm:spPr>
    </dgm:pt>
    <dgm:pt modelId="{9BFDD820-B794-4AE6-8C44-C390C04133ED}" type="pres">
      <dgm:prSet presAssocID="{E51D2BFB-2F6A-49CB-821C-934D3D469FF5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895646-6CC8-47AC-BA28-784742651F7D}" type="pres">
      <dgm:prSet presAssocID="{E51D2BFB-2F6A-49CB-821C-934D3D469FF5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42DFE9-EC7B-46C4-BA8A-2A8785A66C32}" srcId="{E51D2BFB-2F6A-49CB-821C-934D3D469FF5}" destId="{2745BE7F-B28B-4016-891B-9A30412EB715}" srcOrd="0" destOrd="0" parTransId="{B71D86D7-2C83-45FD-8567-43059D6D28D1}" sibTransId="{881E3AC9-45E4-43AB-A2F8-9C38D4A85009}"/>
    <dgm:cxn modelId="{35ADD61D-B771-42A0-A8D0-1912BD9C39F1}" type="presOf" srcId="{2745BE7F-B28B-4016-891B-9A30412EB715}" destId="{9BFDD820-B794-4AE6-8C44-C390C04133ED}" srcOrd="0" destOrd="0" presId="urn:microsoft.com/office/officeart/2005/8/layout/arrow6"/>
    <dgm:cxn modelId="{E0CB5998-AC06-4F78-98B8-7A23A94EFACB}" type="presOf" srcId="{49685E62-8C69-4785-A390-9F7BAE2DBEA8}" destId="{99895646-6CC8-47AC-BA28-784742651F7D}" srcOrd="0" destOrd="0" presId="urn:microsoft.com/office/officeart/2005/8/layout/arrow6"/>
    <dgm:cxn modelId="{6864F1D0-C6CB-42B5-9786-F9CBF547E7AF}" srcId="{E51D2BFB-2F6A-49CB-821C-934D3D469FF5}" destId="{49685E62-8C69-4785-A390-9F7BAE2DBEA8}" srcOrd="1" destOrd="0" parTransId="{04684071-F098-49E4-8B05-1E1469D5BAED}" sibTransId="{9A4C344E-6F29-47D8-98F6-A6FC957986DE}"/>
    <dgm:cxn modelId="{BE6ECB8E-55FD-4A55-8FAE-99ADD6130A32}" type="presOf" srcId="{E51D2BFB-2F6A-49CB-821C-934D3D469FF5}" destId="{6A2D9D47-A661-4832-AA2B-163B98A94871}" srcOrd="0" destOrd="0" presId="urn:microsoft.com/office/officeart/2005/8/layout/arrow6"/>
    <dgm:cxn modelId="{C70B2277-AC49-4BB5-997C-F4EDFB33D8E2}" type="presParOf" srcId="{6A2D9D47-A661-4832-AA2B-163B98A94871}" destId="{79F1903F-4B0A-4898-8611-2BA488B77DA2}" srcOrd="0" destOrd="0" presId="urn:microsoft.com/office/officeart/2005/8/layout/arrow6"/>
    <dgm:cxn modelId="{C828C068-1531-45BA-A7F2-B6404593A3E4}" type="presParOf" srcId="{6A2D9D47-A661-4832-AA2B-163B98A94871}" destId="{9BFDD820-B794-4AE6-8C44-C390C04133ED}" srcOrd="1" destOrd="0" presId="urn:microsoft.com/office/officeart/2005/8/layout/arrow6"/>
    <dgm:cxn modelId="{9337723F-CF81-437F-84B4-904BF4A590B4}" type="presParOf" srcId="{6A2D9D47-A661-4832-AA2B-163B98A94871}" destId="{99895646-6CC8-47AC-BA28-784742651F7D}" srcOrd="2" destOrd="0" presId="urn:microsoft.com/office/officeart/2005/8/layout/arrow6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974064-52C1-4EE1-84D0-D654C6001A19}">
      <dsp:nvSpPr>
        <dsp:cNvPr id="0" name=""/>
        <dsp:cNvSpPr/>
      </dsp:nvSpPr>
      <dsp:spPr>
        <a:xfrm>
          <a:off x="0" y="2302958"/>
          <a:ext cx="10874424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5705C0-3FAF-458B-9A1B-B7E986E8537D}">
      <dsp:nvSpPr>
        <dsp:cNvPr id="0" name=""/>
        <dsp:cNvSpPr/>
      </dsp:nvSpPr>
      <dsp:spPr>
        <a:xfrm>
          <a:off x="656771" y="0"/>
          <a:ext cx="9129093" cy="2323086"/>
        </a:xfrm>
        <a:prstGeom prst="round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7719" tIns="0" rIns="28771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По общей мировой статистике 75 % психических расстройств у взрослого населения и 95% у детей и подростков лечатся амбулаторно, больные никогда не госпитализировались.</a:t>
          </a:r>
          <a:endParaRPr lang="ru-RU" sz="2400" kern="1200" dirty="0"/>
        </a:p>
      </dsp:txBody>
      <dsp:txXfrm>
        <a:off x="770175" y="113404"/>
        <a:ext cx="8902285" cy="2096278"/>
      </dsp:txXfrm>
    </dsp:sp>
    <dsp:sp modelId="{FD39A862-D8DB-4CB4-AF47-A027802849A3}">
      <dsp:nvSpPr>
        <dsp:cNvPr id="0" name=""/>
        <dsp:cNvSpPr/>
      </dsp:nvSpPr>
      <dsp:spPr>
        <a:xfrm>
          <a:off x="0" y="4509278"/>
          <a:ext cx="10874424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73781D-D966-4682-9BFE-9B088C59F7C2}">
      <dsp:nvSpPr>
        <dsp:cNvPr id="0" name=""/>
        <dsp:cNvSpPr/>
      </dsp:nvSpPr>
      <dsp:spPr>
        <a:xfrm>
          <a:off x="648074" y="2469483"/>
          <a:ext cx="9022780" cy="2127119"/>
        </a:xfrm>
        <a:prstGeom prst="round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7719" tIns="0" rIns="28771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/>
            <a:t>Психические заболевания – основная причина инвалидности и долгосрочной болезни, изолирующая больного и радикально изменяющая его социально-экономическую действительность</a:t>
          </a:r>
          <a:r>
            <a:rPr lang="ru-RU" sz="600" b="0" kern="1200" dirty="0" smtClean="0"/>
            <a:t>.</a:t>
          </a:r>
          <a:endParaRPr lang="ru-RU" sz="600" b="0" kern="1200" dirty="0"/>
        </a:p>
      </dsp:txBody>
      <dsp:txXfrm>
        <a:off x="751911" y="2573320"/>
        <a:ext cx="8815106" cy="1919445"/>
      </dsp:txXfrm>
    </dsp:sp>
    <dsp:sp modelId="{3B281B34-216F-40FC-B364-1D1827B1088F}">
      <dsp:nvSpPr>
        <dsp:cNvPr id="0" name=""/>
        <dsp:cNvSpPr/>
      </dsp:nvSpPr>
      <dsp:spPr>
        <a:xfrm>
          <a:off x="0" y="6085024"/>
          <a:ext cx="10874424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3922DC-7390-4173-8C9D-DE35A0FA5945}">
      <dsp:nvSpPr>
        <dsp:cNvPr id="0" name=""/>
        <dsp:cNvSpPr/>
      </dsp:nvSpPr>
      <dsp:spPr>
        <a:xfrm>
          <a:off x="720080" y="4768150"/>
          <a:ext cx="8967798" cy="1496545"/>
        </a:xfrm>
        <a:prstGeom prst="roundRect">
          <a:avLst/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7719" tIns="0" rIns="287719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Первое место куда человек обращается за медицинской помощью, это первичный уровень (ЦСМ, ГСВ)</a:t>
          </a:r>
          <a:endParaRPr lang="ru-RU" sz="2800" kern="1200" dirty="0"/>
        </a:p>
      </dsp:txBody>
      <dsp:txXfrm>
        <a:off x="793135" y="4841205"/>
        <a:ext cx="8821688" cy="13504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C2C23-DAD3-40AD-B638-5C36AD54CDE7}">
      <dsp:nvSpPr>
        <dsp:cNvPr id="0" name=""/>
        <dsp:cNvSpPr/>
      </dsp:nvSpPr>
      <dsp:spPr>
        <a:xfrm>
          <a:off x="0" y="3081264"/>
          <a:ext cx="10442575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999E6E-E9D1-45E7-A1C3-1361E25F6675}">
      <dsp:nvSpPr>
        <dsp:cNvPr id="0" name=""/>
        <dsp:cNvSpPr/>
      </dsp:nvSpPr>
      <dsp:spPr>
        <a:xfrm>
          <a:off x="648273" y="0"/>
          <a:ext cx="7302664" cy="31880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6293" tIns="0" rIns="276293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Постановление Правительства </a:t>
          </a:r>
          <a:r>
            <a:rPr lang="ru-RU" sz="2800" kern="1200" dirty="0" err="1" smtClean="0"/>
            <a:t>Кыргызской</a:t>
          </a:r>
          <a:r>
            <a:rPr lang="ru-RU" sz="2800" kern="1200" dirty="0" smtClean="0"/>
            <a:t> Республики № 119 от 1 марта 2018 г. «О Программе Правительства КР по охране психического здоровья населения на 2018-2030 г.»</a:t>
          </a:r>
          <a:endParaRPr lang="ru-RU" sz="2800" kern="1200" dirty="0"/>
        </a:p>
      </dsp:txBody>
      <dsp:txXfrm>
        <a:off x="803902" y="155629"/>
        <a:ext cx="6991406" cy="2876809"/>
      </dsp:txXfrm>
    </dsp:sp>
    <dsp:sp modelId="{9C0703EA-A485-4516-BD0D-FF5495B78076}">
      <dsp:nvSpPr>
        <dsp:cNvPr id="0" name=""/>
        <dsp:cNvSpPr/>
      </dsp:nvSpPr>
      <dsp:spPr>
        <a:xfrm>
          <a:off x="0" y="5559273"/>
          <a:ext cx="10442575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FB3095-0A9A-4101-A5F4-5EC2D0064FF6}">
      <dsp:nvSpPr>
        <dsp:cNvPr id="0" name=""/>
        <dsp:cNvSpPr/>
      </dsp:nvSpPr>
      <dsp:spPr>
        <a:xfrm>
          <a:off x="648273" y="3384228"/>
          <a:ext cx="7302664" cy="23512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6293" tIns="0" rIns="276293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План действий ВОЗ по психическому здоровью на 2013–2020 гг.</a:t>
          </a:r>
          <a:endParaRPr lang="ru-RU" sz="3600" kern="1200" dirty="0"/>
        </a:p>
      </dsp:txBody>
      <dsp:txXfrm>
        <a:off x="763053" y="3499008"/>
        <a:ext cx="7073104" cy="21217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0EA87E-1CF0-4F60-9E3A-263ABE2146C1}">
      <dsp:nvSpPr>
        <dsp:cNvPr id="0" name=""/>
        <dsp:cNvSpPr/>
      </dsp:nvSpPr>
      <dsp:spPr>
        <a:xfrm rot="10800000">
          <a:off x="0" y="0"/>
          <a:ext cx="9042400" cy="1925562"/>
        </a:xfrm>
        <a:prstGeom prst="trapezoid">
          <a:avLst>
            <a:gd name="adj" fmla="val 78266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Республиканские больницы</a:t>
          </a:r>
          <a:endParaRPr lang="ru-RU" sz="3900" kern="1200" dirty="0"/>
        </a:p>
      </dsp:txBody>
      <dsp:txXfrm rot="-10800000">
        <a:off x="1582419" y="0"/>
        <a:ext cx="5877560" cy="1925562"/>
      </dsp:txXfrm>
    </dsp:sp>
    <dsp:sp modelId="{7663879D-AACC-46E5-A7E8-48622A5CC93F}">
      <dsp:nvSpPr>
        <dsp:cNvPr id="0" name=""/>
        <dsp:cNvSpPr/>
      </dsp:nvSpPr>
      <dsp:spPr>
        <a:xfrm rot="10800000">
          <a:off x="1507066" y="1925562"/>
          <a:ext cx="6028266" cy="1925562"/>
        </a:xfrm>
        <a:prstGeom prst="trapezoid">
          <a:avLst>
            <a:gd name="adj" fmla="val 78266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Территориальные и областные больницы</a:t>
          </a:r>
          <a:endParaRPr lang="ru-RU" sz="3900" kern="1200" dirty="0"/>
        </a:p>
      </dsp:txBody>
      <dsp:txXfrm rot="-10800000">
        <a:off x="2562013" y="1925562"/>
        <a:ext cx="3918373" cy="1925562"/>
      </dsp:txXfrm>
    </dsp:sp>
    <dsp:sp modelId="{13C589F2-A7B4-466B-ACB7-FB27791AF037}">
      <dsp:nvSpPr>
        <dsp:cNvPr id="0" name=""/>
        <dsp:cNvSpPr/>
      </dsp:nvSpPr>
      <dsp:spPr>
        <a:xfrm rot="10800000">
          <a:off x="3014133" y="3851123"/>
          <a:ext cx="3014133" cy="1925562"/>
        </a:xfrm>
        <a:prstGeom prst="trapezoid">
          <a:avLst>
            <a:gd name="adj" fmla="val 78266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ПМСП</a:t>
          </a:r>
          <a:endParaRPr lang="ru-RU" sz="3900" kern="1200" dirty="0"/>
        </a:p>
      </dsp:txBody>
      <dsp:txXfrm rot="-10800000">
        <a:off x="3014133" y="3851123"/>
        <a:ext cx="3014133" cy="19255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8D4E7D-FD56-44D6-9B59-DFBC18525179}">
      <dsp:nvSpPr>
        <dsp:cNvPr id="0" name=""/>
        <dsp:cNvSpPr/>
      </dsp:nvSpPr>
      <dsp:spPr>
        <a:xfrm>
          <a:off x="0" y="21846"/>
          <a:ext cx="3022711" cy="1113846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Интеграция психиатрии с общей медициной</a:t>
          </a:r>
          <a:endParaRPr lang="ru-RU" sz="2300" b="1" kern="1200" dirty="0"/>
        </a:p>
      </dsp:txBody>
      <dsp:txXfrm>
        <a:off x="32623" y="54469"/>
        <a:ext cx="2957465" cy="1048600"/>
      </dsp:txXfrm>
    </dsp:sp>
    <dsp:sp modelId="{583E6224-C12B-4F97-8812-FE6D42D3A37C}">
      <dsp:nvSpPr>
        <dsp:cNvPr id="0" name=""/>
        <dsp:cNvSpPr/>
      </dsp:nvSpPr>
      <dsp:spPr>
        <a:xfrm>
          <a:off x="302271" y="1135693"/>
          <a:ext cx="953112" cy="6613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1331"/>
              </a:lnTo>
              <a:lnTo>
                <a:pt x="953112" y="6613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415C72-483C-46C8-BF04-634C0488ED03}">
      <dsp:nvSpPr>
        <dsp:cNvPr id="0" name=""/>
        <dsp:cNvSpPr/>
      </dsp:nvSpPr>
      <dsp:spPr>
        <a:xfrm>
          <a:off x="1255383" y="1223875"/>
          <a:ext cx="3249409" cy="11462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Инструментальные-обследования</a:t>
          </a:r>
          <a:endParaRPr lang="ru-RU" sz="2000" b="1" kern="1200" dirty="0"/>
        </a:p>
      </dsp:txBody>
      <dsp:txXfrm>
        <a:off x="1288957" y="1257449"/>
        <a:ext cx="3182261" cy="1079149"/>
      </dsp:txXfrm>
    </dsp:sp>
    <dsp:sp modelId="{C3B11348-ABE0-484A-B6B6-D8EA36474150}">
      <dsp:nvSpPr>
        <dsp:cNvPr id="0" name=""/>
        <dsp:cNvSpPr/>
      </dsp:nvSpPr>
      <dsp:spPr>
        <a:xfrm>
          <a:off x="302271" y="1135693"/>
          <a:ext cx="953112" cy="17803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0381"/>
              </a:lnTo>
              <a:lnTo>
                <a:pt x="953112" y="17803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9B806F-12D8-4750-8F1D-73547568952A}">
      <dsp:nvSpPr>
        <dsp:cNvPr id="0" name=""/>
        <dsp:cNvSpPr/>
      </dsp:nvSpPr>
      <dsp:spPr>
        <a:xfrm>
          <a:off x="1255383" y="2506034"/>
          <a:ext cx="3249409" cy="8200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Психообразование </a:t>
          </a:r>
          <a:endParaRPr lang="ru-RU" sz="2400" b="1" kern="1200" dirty="0"/>
        </a:p>
      </dsp:txBody>
      <dsp:txXfrm>
        <a:off x="1279402" y="2530053"/>
        <a:ext cx="3201371" cy="772042"/>
      </dsp:txXfrm>
    </dsp:sp>
    <dsp:sp modelId="{71C72B7C-8F2E-41BB-A77E-85CFFF3D059C}">
      <dsp:nvSpPr>
        <dsp:cNvPr id="0" name=""/>
        <dsp:cNvSpPr/>
      </dsp:nvSpPr>
      <dsp:spPr>
        <a:xfrm>
          <a:off x="302271" y="1135693"/>
          <a:ext cx="953112" cy="29623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62341"/>
              </a:lnTo>
              <a:lnTo>
                <a:pt x="953112" y="29623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662BCC-2D58-4B48-9ED1-9594890A5EBE}">
      <dsp:nvSpPr>
        <dsp:cNvPr id="0" name=""/>
        <dsp:cNvSpPr/>
      </dsp:nvSpPr>
      <dsp:spPr>
        <a:xfrm>
          <a:off x="1255383" y="3467655"/>
          <a:ext cx="3151014" cy="12607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Медикаментозное лечение </a:t>
          </a:r>
          <a:endParaRPr lang="ru-RU" sz="2000" b="1" kern="1200" dirty="0"/>
        </a:p>
      </dsp:txBody>
      <dsp:txXfrm>
        <a:off x="1292309" y="3504581"/>
        <a:ext cx="3077162" cy="1186907"/>
      </dsp:txXfrm>
    </dsp:sp>
    <dsp:sp modelId="{92DA06BE-E555-4784-8A74-38E01A595ECD}">
      <dsp:nvSpPr>
        <dsp:cNvPr id="0" name=""/>
        <dsp:cNvSpPr/>
      </dsp:nvSpPr>
      <dsp:spPr>
        <a:xfrm>
          <a:off x="6694181" y="21846"/>
          <a:ext cx="3406801" cy="1138863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Интеграция психиатрии с социальными институтами</a:t>
          </a:r>
          <a:endParaRPr lang="ru-RU" sz="2300" b="1" kern="1200" dirty="0"/>
        </a:p>
      </dsp:txBody>
      <dsp:txXfrm>
        <a:off x="6727537" y="55202"/>
        <a:ext cx="3340089" cy="1072151"/>
      </dsp:txXfrm>
    </dsp:sp>
    <dsp:sp modelId="{2E94C2FB-660F-4F5E-A28D-BA41B7147FFD}">
      <dsp:nvSpPr>
        <dsp:cNvPr id="0" name=""/>
        <dsp:cNvSpPr/>
      </dsp:nvSpPr>
      <dsp:spPr>
        <a:xfrm>
          <a:off x="7034861" y="1160709"/>
          <a:ext cx="620935" cy="5320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2026"/>
              </a:lnTo>
              <a:lnTo>
                <a:pt x="620935" y="5320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B91EE9-3015-419C-9348-ADDCF1E639DC}">
      <dsp:nvSpPr>
        <dsp:cNvPr id="0" name=""/>
        <dsp:cNvSpPr/>
      </dsp:nvSpPr>
      <dsp:spPr>
        <a:xfrm>
          <a:off x="7655796" y="1304005"/>
          <a:ext cx="2885056" cy="777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Интеграция в общество</a:t>
          </a:r>
          <a:endParaRPr lang="ru-RU" sz="2400" b="1" kern="1200" dirty="0"/>
        </a:p>
      </dsp:txBody>
      <dsp:txXfrm>
        <a:off x="7678567" y="1326776"/>
        <a:ext cx="2839514" cy="731920"/>
      </dsp:txXfrm>
    </dsp:sp>
    <dsp:sp modelId="{4A147A29-4937-408A-87D0-55C9C707BCA8}">
      <dsp:nvSpPr>
        <dsp:cNvPr id="0" name=""/>
        <dsp:cNvSpPr/>
      </dsp:nvSpPr>
      <dsp:spPr>
        <a:xfrm>
          <a:off x="7034861" y="1160709"/>
          <a:ext cx="701072" cy="16862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6270"/>
              </a:lnTo>
              <a:lnTo>
                <a:pt x="701072" y="16862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6D86E2-F167-4020-97E9-AD90403C2368}">
      <dsp:nvSpPr>
        <dsp:cNvPr id="0" name=""/>
        <dsp:cNvSpPr/>
      </dsp:nvSpPr>
      <dsp:spPr>
        <a:xfrm>
          <a:off x="7735934" y="2217847"/>
          <a:ext cx="2885056" cy="12582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Помощь в трудоустройстве</a:t>
          </a:r>
          <a:endParaRPr lang="ru-RU" sz="2400" b="1" kern="1200" dirty="0"/>
        </a:p>
      </dsp:txBody>
      <dsp:txXfrm>
        <a:off x="7772787" y="2254700"/>
        <a:ext cx="2811350" cy="1184560"/>
      </dsp:txXfrm>
    </dsp:sp>
    <dsp:sp modelId="{E2B01243-2FD5-45B1-B39F-6CF069130AE6}">
      <dsp:nvSpPr>
        <dsp:cNvPr id="0" name=""/>
        <dsp:cNvSpPr/>
      </dsp:nvSpPr>
      <dsp:spPr>
        <a:xfrm>
          <a:off x="7034861" y="1160709"/>
          <a:ext cx="701072" cy="31260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067"/>
              </a:lnTo>
              <a:lnTo>
                <a:pt x="701072" y="31260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EEB502-C42B-44EA-BC06-99CC558D0A9A}">
      <dsp:nvSpPr>
        <dsp:cNvPr id="0" name=""/>
        <dsp:cNvSpPr/>
      </dsp:nvSpPr>
      <dsp:spPr>
        <a:xfrm>
          <a:off x="7735934" y="3677011"/>
          <a:ext cx="2934232" cy="12195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Восстановление</a:t>
          </a:r>
          <a:endParaRPr lang="ru-RU" sz="2400" b="1" kern="1200" dirty="0"/>
        </a:p>
      </dsp:txBody>
      <dsp:txXfrm>
        <a:off x="7771653" y="3712730"/>
        <a:ext cx="2862794" cy="11480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EE4B2A-6C3E-4215-8C0A-2E19CC5B6448}">
      <dsp:nvSpPr>
        <dsp:cNvPr id="0" name=""/>
        <dsp:cNvSpPr/>
      </dsp:nvSpPr>
      <dsp:spPr>
        <a:xfrm>
          <a:off x="3802" y="0"/>
          <a:ext cx="2281213" cy="2315777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95BDFF-1720-486F-8840-02E9A9C2F0FF}">
      <dsp:nvSpPr>
        <dsp:cNvPr id="0" name=""/>
        <dsp:cNvSpPr/>
      </dsp:nvSpPr>
      <dsp:spPr>
        <a:xfrm>
          <a:off x="2353451" y="0"/>
          <a:ext cx="3871149" cy="2315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0" rIns="462280" bIns="46228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до 285±2,1 </a:t>
          </a:r>
          <a:endParaRPr lang="ru-RU" sz="6500" kern="1200" dirty="0"/>
        </a:p>
      </dsp:txBody>
      <dsp:txXfrm>
        <a:off x="2353451" y="0"/>
        <a:ext cx="3871149" cy="2315777"/>
      </dsp:txXfrm>
    </dsp:sp>
    <dsp:sp modelId="{899D8B45-7BEE-489C-986A-7A2FB8098760}">
      <dsp:nvSpPr>
        <dsp:cNvPr id="0" name=""/>
        <dsp:cNvSpPr/>
      </dsp:nvSpPr>
      <dsp:spPr>
        <a:xfrm>
          <a:off x="688165" y="2508758"/>
          <a:ext cx="2281213" cy="2315777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065579-D2B1-4CEC-A4E5-1EDE925EC486}">
      <dsp:nvSpPr>
        <dsp:cNvPr id="0" name=""/>
        <dsp:cNvSpPr/>
      </dsp:nvSpPr>
      <dsp:spPr>
        <a:xfrm>
          <a:off x="3037815" y="2508758"/>
          <a:ext cx="3871149" cy="2315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0" rIns="462280" bIns="46228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После 137±1,1 </a:t>
          </a:r>
          <a:endParaRPr lang="ru-RU" sz="6500" kern="1200" dirty="0"/>
        </a:p>
      </dsp:txBody>
      <dsp:txXfrm>
        <a:off x="3037815" y="2508758"/>
        <a:ext cx="3871149" cy="231577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F1903F-4B0A-4898-8611-2BA488B77DA2}">
      <dsp:nvSpPr>
        <dsp:cNvPr id="0" name=""/>
        <dsp:cNvSpPr/>
      </dsp:nvSpPr>
      <dsp:spPr>
        <a:xfrm>
          <a:off x="0" y="124569"/>
          <a:ext cx="10946432" cy="4378572"/>
        </a:xfrm>
        <a:prstGeom prst="leftRightRibbon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FDD820-B794-4AE6-8C44-C390C04133ED}">
      <dsp:nvSpPr>
        <dsp:cNvPr id="0" name=""/>
        <dsp:cNvSpPr/>
      </dsp:nvSpPr>
      <dsp:spPr>
        <a:xfrm>
          <a:off x="1313571" y="890819"/>
          <a:ext cx="3612322" cy="21455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6248" rIns="0" bIns="22098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800" kern="1200" dirty="0" smtClean="0"/>
            <a:t>до 6695±56 дней </a:t>
          </a:r>
          <a:endParaRPr lang="ru-RU" sz="5800" kern="1200" dirty="0"/>
        </a:p>
      </dsp:txBody>
      <dsp:txXfrm>
        <a:off x="1313571" y="890819"/>
        <a:ext cx="3612322" cy="2145500"/>
      </dsp:txXfrm>
    </dsp:sp>
    <dsp:sp modelId="{99895646-6CC8-47AC-BA28-784742651F7D}">
      <dsp:nvSpPr>
        <dsp:cNvPr id="0" name=""/>
        <dsp:cNvSpPr/>
      </dsp:nvSpPr>
      <dsp:spPr>
        <a:xfrm>
          <a:off x="5473216" y="1591390"/>
          <a:ext cx="4269108" cy="21455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6248" rIns="0" bIns="22098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800" kern="1200" dirty="0" smtClean="0"/>
            <a:t>после 3256±40 </a:t>
          </a:r>
          <a:endParaRPr lang="ru-RU" sz="5800" kern="1200" dirty="0"/>
        </a:p>
      </dsp:txBody>
      <dsp:txXfrm>
        <a:off x="5473216" y="1591390"/>
        <a:ext cx="4269108" cy="2145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65C351-6B45-41BA-B8BC-203E3619D876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8DE77-FE76-49D5-A8A4-8FE29DF9A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571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8DE77-FE76-49D5-A8A4-8FE29DF9A69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224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8A421-DBD8-8748-BE99-28D497BB4B7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3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27E96-E8D4-0446-AD05-1DDB6687285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979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Затраты на лечение пациента с психическими расстройствами складываются из расходов на госпитализацию, приобретение лекарств, транспортные расходы, консультации специалистов. Согласно полученным результатам, в рамках оценки, как оказалось, происходит постепенное снижение количества обострений, снижение числа и длительности госпитализаций, что в итоге оказывает влияние на снижение финансовых расходов.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27E96-E8D4-0446-AD05-1DDB6687285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913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0874-4A2B-4B8B-B8AF-D0E5298FDDAA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A5FB-F999-41CA-91B9-378246B26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137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0874-4A2B-4B8B-B8AF-D0E5298FDDAA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A5FB-F999-41CA-91B9-378246B26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195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0874-4A2B-4B8B-B8AF-D0E5298FDDAA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A5FB-F999-41CA-91B9-378246B26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073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159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489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216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12588-04B1-427B-82EE-E8DB90309F0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9F0C5-380F-41C2-899A-BAC0F0927E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520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198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528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853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C80-263E-416B-A8E0-580EDEADCBD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954A3-9DFD-4C44-94BA-B95130A3BA1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501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0874-4A2B-4B8B-B8AF-D0E5298FDDAA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A5FB-F999-41CA-91B9-378246B26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629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401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6B4A9-1611-4792-9094-5F34BCA07E0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33C77-0158-454C-844F-B7AB9BD7DAD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057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764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CDBF9-89FE-4D00-B154-8C918584B33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182CE-C405-4B01-863E-74BECC1842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0848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CDBF9-89FE-4D00-B154-8C918584B33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182CE-C405-4B01-863E-74BECC1842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144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CDBF9-89FE-4D00-B154-8C918584B33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182CE-C405-4B01-863E-74BECC1842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4735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CDBF9-89FE-4D00-B154-8C918584B33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182CE-C405-4B01-863E-74BECC1842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4946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CDBF9-89FE-4D00-B154-8C918584B33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182CE-C405-4B01-863E-74BECC1842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9936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CDBF9-89FE-4D00-B154-8C918584B33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182CE-C405-4B01-863E-74BECC1842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5992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CDBF9-89FE-4D00-B154-8C918584B33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182CE-C405-4B01-863E-74BECC1842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442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0874-4A2B-4B8B-B8AF-D0E5298FDDAA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A5FB-F999-41CA-91B9-378246B26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5192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CDBF9-89FE-4D00-B154-8C918584B33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182CE-C405-4B01-863E-74BECC1842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27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CDBF9-89FE-4D00-B154-8C918584B33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182CE-C405-4B01-863E-74BECC1842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563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CDBF9-89FE-4D00-B154-8C918584B33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182CE-C405-4B01-863E-74BECC1842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927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CDBF9-89FE-4D00-B154-8C918584B33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182CE-C405-4B01-863E-74BECC1842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177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CDBF9-89FE-4D00-B154-8C918584B33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182CE-C405-4B01-863E-74BECC1842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4897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CDBF9-89FE-4D00-B154-8C918584B33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182CE-C405-4B01-863E-74BECC1842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8061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CDBF9-89FE-4D00-B154-8C918584B33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182CE-C405-4B01-863E-74BECC1842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2130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CDBF9-89FE-4D00-B154-8C918584B33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182CE-C405-4B01-863E-74BECC1842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9502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CDBF9-89FE-4D00-B154-8C918584B33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182CE-C405-4B01-863E-74BECC1842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279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CDBF9-89FE-4D00-B154-8C918584B33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182CE-C405-4B01-863E-74BECC1842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493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0874-4A2B-4B8B-B8AF-D0E5298FDDAA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A5FB-F999-41CA-91B9-378246B26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7506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CDBF9-89FE-4D00-B154-8C918584B33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182CE-C405-4B01-863E-74BECC1842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0845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CDBF9-89FE-4D00-B154-8C918584B33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182CE-C405-4B01-863E-74BECC1842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238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CDBF9-89FE-4D00-B154-8C918584B33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182CE-C405-4B01-863E-74BECC1842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031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CDBF9-89FE-4D00-B154-8C918584B33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182CE-C405-4B01-863E-74BECC1842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2056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CDBF9-89FE-4D00-B154-8C918584B33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182CE-C405-4B01-863E-74BECC1842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0453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43E365-6E1A-41BE-B975-FF4457E6023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C0C57A-647B-4B32-A796-2017E31B1D1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0365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86F1F-FD55-4EDD-8539-F9C10B49D1DC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5D340A-B659-4461-AF3A-BDC145BCF91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5731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D4819-1488-4DA1-AD0F-0BE115FE7D5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4DDECB-3E0A-4C59-BE05-38013C3B0ABE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0046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C2934-AAC1-4E0E-B336-1ACB37E40BE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99A6E5-0E6A-4C6A-A2CC-27589B2C794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3025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CB19DE-867A-48C5-9DA4-E435023239D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B1B291-557E-4349-9752-F6C97B8D49F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703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0874-4A2B-4B8B-B8AF-D0E5298FDDAA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A5FB-F999-41CA-91B9-378246B26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3801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0B050-CBBD-482F-9E67-D90145C4E21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D569ED-5F42-4BE3-8AAE-88E2FCD669E4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1147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72C3E-546F-403D-A64F-97203225447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43B1F1-6DD2-4521-B7BF-EB1DFF9F16EE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2841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4F40B-2EBC-4FF0-8262-382CF412845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10F577-2A46-44B7-914E-7840019788A4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3197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F4BEC5-52E0-4259-B44F-914CC5CC7F5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A288DF-64AA-43BE-8494-5CADAB4DE067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1598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68A9C-6BFA-44AB-8570-E3A938935778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93A0E7-3EB2-4CDF-8E37-A743ABB2C243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3741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23FBA5-1E92-40E1-9F2B-716D6FC1830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710103-537A-4C0C-A508-3DE82042ECE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589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0874-4A2B-4B8B-B8AF-D0E5298FDDAA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A5FB-F999-41CA-91B9-378246B26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49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0874-4A2B-4B8B-B8AF-D0E5298FDDAA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A5FB-F999-41CA-91B9-378246B26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344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0874-4A2B-4B8B-B8AF-D0E5298FDDAA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A5FB-F999-41CA-91B9-378246B26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17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0874-4A2B-4B8B-B8AF-D0E5298FDDAA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A5FB-F999-41CA-91B9-378246B26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101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0874-4A2B-4B8B-B8AF-D0E5298FDDAA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AA5FB-F999-41CA-91B9-378246B26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431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0874-4A2B-4B8B-B8AF-D0E5298FDDAA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AA5FB-F999-41CA-91B9-378246B26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880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CDBF9-89FE-4D00-B154-8C918584B33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182CE-C405-4B01-863E-74BECC1842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8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CDBF9-89FE-4D00-B154-8C918584B33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182CE-C405-4B01-863E-74BECC1842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968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75976-5A77-4596-971A-868D197821D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F5C154-A956-4951-88C7-9C203F471B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938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7"/>
            <a:ext cx="12197827" cy="126750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1664" y="260648"/>
            <a:ext cx="8916154" cy="3168352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/>
              <a:t/>
            </a:r>
            <a:br>
              <a:rPr lang="ru-RU" sz="4400" b="1" dirty="0"/>
            </a:b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/>
              <a:t/>
            </a:r>
            <a:br>
              <a:rPr lang="ru-RU" sz="4400" b="1" dirty="0"/>
            </a:br>
            <a:r>
              <a:rPr lang="ru-RU" sz="4400" b="1" dirty="0" smtClean="0"/>
              <a:t>Работа </a:t>
            </a:r>
            <a:r>
              <a:rPr lang="ru-RU" sz="4400" b="1" dirty="0"/>
              <a:t>междисциплинарных команд на уровне первичной медико-санитарной помощи в</a:t>
            </a:r>
            <a:br>
              <a:rPr lang="ru-RU" sz="4400" b="1" dirty="0"/>
            </a:br>
            <a:r>
              <a:rPr lang="ru-RU" sz="4400" b="1" dirty="0" smtClean="0"/>
              <a:t>Кыргызстане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3100" dirty="0">
              <a:solidFill>
                <a:srgbClr val="00B0F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199" y="4578190"/>
            <a:ext cx="2424628" cy="2296113"/>
          </a:xfrm>
          <a:prstGeom prst="rect">
            <a:avLst/>
          </a:prstGeom>
        </p:spPr>
      </p:pic>
      <p:sp>
        <p:nvSpPr>
          <p:cNvPr id="14" name="AutoShape 2" descr="ÐÐ°ÑÑÐ¸Ð½ÐºÐ¸ Ð¿Ð¾ Ð·Ð°Ð¿ÑÐ¾ÑÑ Ð¿Ð¸Ðº ÐºÐ¾Ð¼ÑÐ¾Ð¼Ð¾Ð»ÐµÑ ÐºÑÑÐ³ÑÐ·ÑÑÐ°Ð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43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9600" dirty="0" smtClean="0"/>
          </a:p>
          <a:p>
            <a:pPr marL="0" indent="0">
              <a:buNone/>
            </a:pPr>
            <a:r>
              <a:rPr lang="ru-RU" sz="9600" dirty="0" smtClean="0">
                <a:solidFill>
                  <a:srgbClr val="00B050"/>
                </a:solidFill>
              </a:rPr>
              <a:t>Предпосылки</a:t>
            </a:r>
            <a:endParaRPr lang="ru-RU" sz="9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91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4816553"/>
              </p:ext>
            </p:extLst>
          </p:nvPr>
        </p:nvGraphicFramePr>
        <p:xfrm>
          <a:off x="479376" y="332656"/>
          <a:ext cx="10874424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834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8619808"/>
              </p:ext>
            </p:extLst>
          </p:nvPr>
        </p:nvGraphicFramePr>
        <p:xfrm>
          <a:off x="911225" y="404813"/>
          <a:ext cx="10442575" cy="5772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602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6219531"/>
              </p:ext>
            </p:extLst>
          </p:nvPr>
        </p:nvGraphicFramePr>
        <p:xfrm>
          <a:off x="1574800" y="476672"/>
          <a:ext cx="9042400" cy="5776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Овал 8"/>
          <p:cNvSpPr/>
          <p:nvPr/>
        </p:nvSpPr>
        <p:spPr>
          <a:xfrm>
            <a:off x="8832304" y="1690688"/>
            <a:ext cx="2017486" cy="174171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Бригада скорой помощи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8084457" y="1814286"/>
            <a:ext cx="786043" cy="3905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7876584" y="2754385"/>
            <a:ext cx="993916" cy="3006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85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5400" dirty="0" smtClean="0"/>
          </a:p>
          <a:p>
            <a:pPr marL="0" indent="0" algn="ctr">
              <a:buNone/>
            </a:pPr>
            <a:r>
              <a:rPr lang="ru-RU" sz="7200" b="1" dirty="0" smtClean="0">
                <a:solidFill>
                  <a:schemeClr val="accent1">
                    <a:lumMod val="75000"/>
                  </a:schemeClr>
                </a:solidFill>
              </a:rPr>
              <a:t>Пилотирование</a:t>
            </a: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8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C6438C9-51F4-48CE-8A6D-28DD22171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164"/>
            <a:ext cx="10515600" cy="6398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Информация об МДК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63B2872F-D080-4CAD-9371-12779AD60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702" y="950613"/>
            <a:ext cx="11094267" cy="53068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</a:rPr>
              <a:t>МДК </a:t>
            </a:r>
            <a:r>
              <a:rPr lang="ru-RU" sz="2600" dirty="0">
                <a:solidFill>
                  <a:schemeClr val="tx2">
                    <a:lumMod val="50000"/>
                  </a:schemeClr>
                </a:solidFill>
              </a:rPr>
              <a:t>- мультидисциплинарная команда, предоставляющая услуги по психическому здоровью на общинном уровне (м</a:t>
            </a:r>
            <a:r>
              <a:rPr lang="ru-RU" sz="2600" dirty="0"/>
              <a:t>инимизирован объём оказания помощи в стационаре, увеличен компонент предоставления помощи по месту жительства</a:t>
            </a:r>
            <a:r>
              <a:rPr lang="ru-RU" sz="2600" dirty="0">
                <a:solidFill>
                  <a:schemeClr val="tx2">
                    <a:lumMod val="50000"/>
                  </a:schemeClr>
                </a:solidFill>
              </a:rPr>
              <a:t>).</a:t>
            </a:r>
          </a:p>
          <a:p>
            <a:pPr marL="0" indent="0">
              <a:buNone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</a:rPr>
              <a:t>По стране</a:t>
            </a:r>
            <a:r>
              <a:rPr lang="ru-RU" sz="2600" dirty="0">
                <a:solidFill>
                  <a:schemeClr val="tx2">
                    <a:lumMod val="50000"/>
                  </a:schemeClr>
                </a:solidFill>
              </a:rPr>
              <a:t>: 11 пилотных команд МДК </a:t>
            </a:r>
            <a:r>
              <a:rPr lang="ru-RU" sz="2600" dirty="0" smtClean="0">
                <a:solidFill>
                  <a:schemeClr val="tx2">
                    <a:lumMod val="50000"/>
                  </a:schemeClr>
                </a:solidFill>
              </a:rPr>
              <a:t>(3 </a:t>
            </a:r>
            <a:r>
              <a:rPr lang="ru-RU" sz="2600" dirty="0">
                <a:solidFill>
                  <a:schemeClr val="tx2">
                    <a:lumMod val="50000"/>
                  </a:schemeClr>
                </a:solidFill>
              </a:rPr>
              <a:t>МДК с 2012 г. и 8 МДК с 2017г.)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</a:rPr>
              <a:t>Ориентирован</a:t>
            </a:r>
            <a:r>
              <a:rPr lang="ru-RU" sz="2600" dirty="0">
                <a:solidFill>
                  <a:schemeClr val="tx2">
                    <a:lumMod val="50000"/>
                  </a:schemeClr>
                </a:solidFill>
              </a:rPr>
              <a:t>: на людей страдающих тяжелыми психическими расстройствами.</a:t>
            </a:r>
          </a:p>
          <a:p>
            <a:pPr marL="0" indent="0">
              <a:buNone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</a:rPr>
              <a:t>Предоставляет</a:t>
            </a:r>
            <a:r>
              <a:rPr lang="ru-RU" sz="2600" dirty="0">
                <a:solidFill>
                  <a:schemeClr val="tx2">
                    <a:lumMod val="50000"/>
                  </a:schemeClr>
                </a:solidFill>
              </a:rPr>
              <a:t>: широкий спектр услуг - медицинских, психологических, социальных, юридических.</a:t>
            </a:r>
          </a:p>
          <a:p>
            <a:pPr marL="0" indent="0">
              <a:buNone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</a:rPr>
              <a:t>Направлен</a:t>
            </a:r>
            <a:r>
              <a:rPr lang="ru-RU" sz="2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600" b="1" dirty="0">
                <a:solidFill>
                  <a:schemeClr val="tx2">
                    <a:lumMod val="50000"/>
                  </a:schemeClr>
                </a:solidFill>
              </a:rPr>
              <a:t>на</a:t>
            </a:r>
            <a:r>
              <a:rPr lang="ru-RU" sz="2600" dirty="0">
                <a:solidFill>
                  <a:schemeClr val="tx2">
                    <a:lumMod val="50000"/>
                  </a:schemeClr>
                </a:solidFill>
              </a:rPr>
              <a:t>: формирование социальных навыков; психологическая, социальная поддержка; интеграция в общество; снижение числа и продолжительности госпитализаций; снижение бремени психических заболеваний на семейный и госбюджет </a:t>
            </a:r>
          </a:p>
          <a:p>
            <a:pPr marL="0" indent="0">
              <a:buNone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</a:rPr>
              <a:t>Финансирование пилотов: </a:t>
            </a:r>
            <a:r>
              <a:rPr lang="ru-RU" sz="2600" dirty="0" smtClean="0">
                <a:solidFill>
                  <a:schemeClr val="tx2">
                    <a:lumMod val="50000"/>
                  </a:schemeClr>
                </a:solidFill>
              </a:rPr>
              <a:t>Фонд «Сорос-Кыргызстан» </a:t>
            </a:r>
            <a:r>
              <a:rPr lang="ru-RU" sz="2600" dirty="0">
                <a:solidFill>
                  <a:schemeClr val="tx2">
                    <a:lumMod val="50000"/>
                  </a:schemeClr>
                </a:solidFill>
              </a:rPr>
              <a:t>и </a:t>
            </a:r>
            <a:r>
              <a:rPr lang="ru-RU" sz="2600" dirty="0" smtClean="0">
                <a:solidFill>
                  <a:schemeClr val="tx2">
                    <a:lumMod val="50000"/>
                  </a:schemeClr>
                </a:solidFill>
              </a:rPr>
              <a:t>Всемирный банк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315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Состав МДК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9896" y="1031557"/>
            <a:ext cx="4908934" cy="46127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48194" y="1027906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психиатр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0068830" y="3068960"/>
            <a:ext cx="1728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Патронажная медицинская сестра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719736" y="3807624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психолог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503712" y="1690688"/>
            <a:ext cx="1656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Кабинетная медицинская сестра</a:t>
            </a: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20" y="2187719"/>
            <a:ext cx="2667000" cy="42862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0082" y="1779659"/>
            <a:ext cx="2050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Семейный врач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3842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rgbClr val="7030A0"/>
                </a:solidFill>
              </a:rPr>
              <a:t>Биопсихосоциальная</a:t>
            </a:r>
            <a:r>
              <a:rPr lang="ru-RU" b="1" dirty="0" smtClean="0">
                <a:solidFill>
                  <a:srgbClr val="7030A0"/>
                </a:solidFill>
              </a:rPr>
              <a:t> модель</a:t>
            </a:r>
            <a:endParaRPr lang="ru-RU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4198728"/>
              </p:ext>
            </p:extLst>
          </p:nvPr>
        </p:nvGraphicFramePr>
        <p:xfrm>
          <a:off x="623392" y="1628800"/>
          <a:ext cx="10873208" cy="4896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972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8886" y="32916"/>
            <a:ext cx="10555678" cy="6759884"/>
          </a:xfrm>
          <a:noFill/>
        </p:spPr>
      </p:pic>
      <p:sp>
        <p:nvSpPr>
          <p:cNvPr id="2" name="Овал 1"/>
          <p:cNvSpPr/>
          <p:nvPr/>
        </p:nvSpPr>
        <p:spPr>
          <a:xfrm>
            <a:off x="9840416" y="1700213"/>
            <a:ext cx="360362" cy="2889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126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13" y="1774275"/>
            <a:ext cx="414337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3065195"/>
            <a:ext cx="414338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226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056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1464" y="365760"/>
            <a:ext cx="9082121" cy="647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4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376" y="260648"/>
            <a:ext cx="11233248" cy="18722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If </a:t>
            </a:r>
            <a:r>
              <a:rPr lang="en-US" dirty="0">
                <a:solidFill>
                  <a:srgbClr val="002060"/>
                </a:solidFill>
              </a:rPr>
              <a:t>you want to go fast go </a:t>
            </a:r>
            <a:r>
              <a:rPr lang="en-US" dirty="0" smtClean="0">
                <a:solidFill>
                  <a:srgbClr val="002060"/>
                </a:solidFill>
              </a:rPr>
              <a:t>alone, </a:t>
            </a:r>
            <a:r>
              <a:rPr lang="en-US" dirty="0">
                <a:solidFill>
                  <a:srgbClr val="002060"/>
                </a:solidFill>
              </a:rPr>
              <a:t>if you want to go far go </a:t>
            </a:r>
            <a:r>
              <a:rPr lang="en-US" sz="6700" dirty="0" smtClean="0">
                <a:solidFill>
                  <a:srgbClr val="002060"/>
                </a:solidFill>
              </a:rPr>
              <a:t>together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3600" dirty="0" smtClean="0">
                <a:solidFill>
                  <a:srgbClr val="00B0F0"/>
                </a:solidFill>
              </a:rPr>
              <a:t>Если хочешь идти быстро иди один, если хочешь идти далеко иди </a:t>
            </a:r>
            <a:r>
              <a:rPr lang="ru-RU" sz="4900" b="1" dirty="0" smtClean="0">
                <a:solidFill>
                  <a:srgbClr val="00B0F0"/>
                </a:solidFill>
              </a:rPr>
              <a:t>вместе</a:t>
            </a:r>
            <a:endParaRPr lang="ru-RU" sz="49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5480" y="2780929"/>
            <a:ext cx="9938320" cy="339603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708919"/>
            <a:ext cx="5981805" cy="352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955" y="2708920"/>
            <a:ext cx="5661373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67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392" y="188640"/>
            <a:ext cx="6480720" cy="158417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sz="6000" b="1" dirty="0" smtClean="0"/>
          </a:p>
          <a:p>
            <a:pPr marL="0" indent="0" algn="ctr">
              <a:buNone/>
            </a:pPr>
            <a:r>
              <a:rPr lang="ru-RU" sz="6600" b="1" dirty="0" smtClean="0">
                <a:solidFill>
                  <a:srgbClr val="002060"/>
                </a:solidFill>
              </a:rPr>
              <a:t>Результаты</a:t>
            </a:r>
            <a:endParaRPr lang="ru-RU" sz="6600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864" y="2012988"/>
            <a:ext cx="6457636" cy="466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ven_levels_of_societal_consciousne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16" y="1340532"/>
            <a:ext cx="7522727" cy="51398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20967" y="6550224"/>
            <a:ext cx="3882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*Barrett </a:t>
            </a:r>
            <a:r>
              <a:rPr lang="en-US" sz="1400" dirty="0"/>
              <a:t>Model (Richard Barrett, 1998 ) </a:t>
            </a:r>
          </a:p>
        </p:txBody>
      </p:sp>
      <p:sp>
        <p:nvSpPr>
          <p:cNvPr id="6" name="Rectangle 5"/>
          <p:cNvSpPr/>
          <p:nvPr/>
        </p:nvSpPr>
        <p:spPr>
          <a:xfrm>
            <a:off x="3517444" y="290759"/>
            <a:ext cx="7150556" cy="7827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55440" y="74935"/>
            <a:ext cx="101391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43AE9C"/>
                </a:solidFill>
              </a:rPr>
              <a:t> </a:t>
            </a:r>
            <a:r>
              <a:rPr lang="ru-RU" sz="3600" b="1" dirty="0" smtClean="0">
                <a:solidFill>
                  <a:srgbClr val="43AE9C"/>
                </a:solidFill>
              </a:rPr>
              <a:t>                  </a:t>
            </a:r>
            <a:r>
              <a:rPr lang="ru-RU" sz="4000" b="1" dirty="0" smtClean="0">
                <a:solidFill>
                  <a:srgbClr val="43AE9C"/>
                </a:solidFill>
              </a:rPr>
              <a:t>Основные успехи в Кыргызстане</a:t>
            </a:r>
            <a:endParaRPr lang="en-US" sz="4000" b="1" dirty="0">
              <a:solidFill>
                <a:srgbClr val="43A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89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3" y="260648"/>
            <a:ext cx="10459226" cy="1320800"/>
          </a:xfrm>
        </p:spPr>
        <p:txBody>
          <a:bodyPr/>
          <a:lstStyle/>
          <a:p>
            <a:pPr algn="ctr"/>
            <a:r>
              <a:rPr lang="ru-RU" b="1" dirty="0"/>
              <a:t>Изменение показателей </a:t>
            </a:r>
            <a:r>
              <a:rPr lang="ru-RU" b="1" dirty="0" smtClean="0"/>
              <a:t>частоты </a:t>
            </a:r>
            <a:r>
              <a:rPr lang="ru-RU" b="1" dirty="0"/>
              <a:t>госпитализаций в </a:t>
            </a:r>
            <a:r>
              <a:rPr lang="ru-RU" b="1" dirty="0" smtClean="0"/>
              <a:t>стационар за 6 лет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1052794"/>
              </p:ext>
            </p:extLst>
          </p:nvPr>
        </p:nvGraphicFramePr>
        <p:xfrm>
          <a:off x="839416" y="1582587"/>
          <a:ext cx="6912767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655840" y="3068960"/>
            <a:ext cx="2304256" cy="136815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Снизилось на 52%</a:t>
            </a:r>
            <a:endParaRPr lang="ru-RU" sz="32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5544" y="4221088"/>
            <a:ext cx="3975651" cy="2375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559" y="1554806"/>
            <a:ext cx="3912574" cy="244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3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Изменение показателей длительности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госпитализаций в стационар за 6 лет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104112" y="1690688"/>
            <a:ext cx="2376264" cy="1522288"/>
          </a:xfrm>
          <a:prstGeom prst="round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Снизилось на 51 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%</a:t>
            </a:r>
            <a:endParaRPr lang="ru-RU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1317152"/>
              </p:ext>
            </p:extLst>
          </p:nvPr>
        </p:nvGraphicFramePr>
        <p:xfrm>
          <a:off x="838200" y="1825624"/>
          <a:ext cx="10946432" cy="4627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72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392" y="476672"/>
            <a:ext cx="6768752" cy="5544617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rgbClr val="002060"/>
                </a:solidFill>
              </a:rPr>
              <a:t>79,2% </a:t>
            </a:r>
            <a:r>
              <a:rPr lang="ru-RU" sz="3200" dirty="0"/>
              <a:t>пациентов отмечали улучшение состояние здоровья в целом, </a:t>
            </a:r>
            <a:endParaRPr lang="ru-RU" sz="3200" dirty="0" smtClean="0"/>
          </a:p>
          <a:p>
            <a:pPr marL="0" indent="0">
              <a:buNone/>
            </a:pPr>
            <a:endParaRPr lang="ru-RU" sz="32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71,7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%</a:t>
            </a:r>
            <a:r>
              <a:rPr lang="ru-RU" sz="3200" dirty="0"/>
              <a:t> опрошенных стали более удовлетворены жизнью, </a:t>
            </a:r>
            <a:endParaRPr lang="ru-RU" sz="3200" dirty="0" smtClean="0"/>
          </a:p>
          <a:p>
            <a:pPr marL="0" indent="0">
              <a:buNone/>
            </a:pPr>
            <a:endParaRPr lang="ru-RU" sz="32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00B050"/>
                </a:solidFill>
              </a:rPr>
              <a:t>У 65</a:t>
            </a:r>
            <a:r>
              <a:rPr lang="ru-RU" sz="3200" b="1" dirty="0">
                <a:solidFill>
                  <a:srgbClr val="00B050"/>
                </a:solidFill>
              </a:rPr>
              <a:t>% </a:t>
            </a:r>
            <a:r>
              <a:rPr lang="ru-RU" sz="3200" dirty="0" smtClean="0"/>
              <a:t>опрошенных </a:t>
            </a:r>
            <a:r>
              <a:rPr lang="ru-RU" sz="3200" dirty="0"/>
              <a:t>улучшились взаимоотношения с родственниками и окружающими людьми </a:t>
            </a:r>
            <a:r>
              <a:rPr lang="ru-RU" sz="3200" dirty="0" smtClean="0"/>
              <a:t>(повысилась </a:t>
            </a:r>
            <a:r>
              <a:rPr lang="ru-RU" sz="3200" dirty="0"/>
              <a:t>физическая и интеллектуальная </a:t>
            </a:r>
            <a:r>
              <a:rPr lang="ru-RU" sz="3200" dirty="0" smtClean="0"/>
              <a:t>работоспособность.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200" y="664896"/>
            <a:ext cx="3312368" cy="566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8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ADC43A-1932-8749-9E87-F3F024CD7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810" y="384527"/>
            <a:ext cx="9294275" cy="1067248"/>
          </a:xfrm>
        </p:spPr>
        <p:txBody>
          <a:bodyPr>
            <a:normAutofit/>
          </a:bodyPr>
          <a:lstStyle/>
          <a:p>
            <a:r>
              <a:rPr lang="ru-RU" sz="3200" b="1" dirty="0"/>
              <a:t>Востребованность и получение услуг до и после начала работы МДК (опрос окружения)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F88BD83-3031-C54F-95A3-744DCF3896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5944644"/>
              </p:ext>
            </p:extLst>
          </p:nvPr>
        </p:nvGraphicFramePr>
        <p:xfrm>
          <a:off x="1199456" y="1556794"/>
          <a:ext cx="10153128" cy="475252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052830">
                  <a:extLst>
                    <a:ext uri="{9D8B030D-6E8A-4147-A177-3AD203B41FA5}">
                      <a16:colId xmlns:a16="http://schemas.microsoft.com/office/drawing/2014/main" val="2561362492"/>
                    </a:ext>
                  </a:extLst>
                </a:gridCol>
                <a:gridCol w="1871548">
                  <a:extLst>
                    <a:ext uri="{9D8B030D-6E8A-4147-A177-3AD203B41FA5}">
                      <a16:colId xmlns:a16="http://schemas.microsoft.com/office/drawing/2014/main" val="3496447143"/>
                    </a:ext>
                  </a:extLst>
                </a:gridCol>
                <a:gridCol w="1397738">
                  <a:extLst>
                    <a:ext uri="{9D8B030D-6E8A-4147-A177-3AD203B41FA5}">
                      <a16:colId xmlns:a16="http://schemas.microsoft.com/office/drawing/2014/main" val="951832018"/>
                    </a:ext>
                  </a:extLst>
                </a:gridCol>
                <a:gridCol w="1536306">
                  <a:extLst>
                    <a:ext uri="{9D8B030D-6E8A-4147-A177-3AD203B41FA5}">
                      <a16:colId xmlns:a16="http://schemas.microsoft.com/office/drawing/2014/main" val="1596266112"/>
                    </a:ext>
                  </a:extLst>
                </a:gridCol>
                <a:gridCol w="1294706">
                  <a:extLst>
                    <a:ext uri="{9D8B030D-6E8A-4147-A177-3AD203B41FA5}">
                      <a16:colId xmlns:a16="http://schemas.microsoft.com/office/drawing/2014/main" val="3498320907"/>
                    </a:ext>
                  </a:extLst>
                </a:gridCol>
              </a:tblGrid>
              <a:tr h="476934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Услуги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до МДК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после МДК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423915"/>
                  </a:ext>
                </a:extLst>
              </a:tr>
              <a:tr h="4769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нуждались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получили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нуждались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получили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931420"/>
                  </a:ext>
                </a:extLst>
              </a:tr>
              <a:tr h="4769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Услуги психолога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65%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47%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74%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89%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707336"/>
                  </a:ext>
                </a:extLst>
              </a:tr>
              <a:tr h="7069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Посещения медицинской сестры на дому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28%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14%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34%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93%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258576"/>
                  </a:ext>
                </a:extLst>
              </a:tr>
              <a:tr h="4769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Оформление инвалидности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31%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90%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11%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93%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312221"/>
                  </a:ext>
                </a:extLst>
              </a:tr>
              <a:tr h="4769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Услуги юриста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0%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33%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817445"/>
                  </a:ext>
                </a:extLst>
              </a:tr>
              <a:tr h="7069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Помощь в восстановлении документов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0%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50%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833337"/>
                  </a:ext>
                </a:extLst>
              </a:tr>
              <a:tr h="4769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Частые госпитализации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0%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100%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716875"/>
                  </a:ext>
                </a:extLst>
              </a:tr>
              <a:tr h="4769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Место для проживания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0%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0%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430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991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A54EC6-F38D-894E-A3BB-797CC4FDA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27" y="260648"/>
            <a:ext cx="5423393" cy="9816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Изменение финансовых затрат, связанных с заболеванием, со слов респондентов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F2DBF9-C1F7-AA4F-8B5D-2D8EA74EB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650700"/>
            <a:ext cx="5184576" cy="4344509"/>
          </a:xfrm>
        </p:spPr>
        <p:txBody>
          <a:bodyPr>
            <a:normAutofit fontScale="77500" lnSpcReduction="20000"/>
          </a:bodyPr>
          <a:lstStyle/>
          <a:p>
            <a:r>
              <a:rPr lang="ru-RU" sz="3600" dirty="0"/>
              <a:t>54,7% опрошенных пациентов ответили, что расходы на лечение сократились и в основном, за счет сокращения госпитализаций </a:t>
            </a:r>
            <a:endParaRPr lang="en-US" sz="3600" dirty="0" smtClean="0"/>
          </a:p>
          <a:p>
            <a:pPr marL="0" indent="0">
              <a:buNone/>
            </a:pPr>
            <a:endParaRPr lang="ru-RU" sz="3600" dirty="0"/>
          </a:p>
          <a:p>
            <a:r>
              <a:rPr lang="ru-RU" sz="3600" dirty="0"/>
              <a:t>41% из числа окружения подтвердили снижение финансовых трат и сообщили, что их сокращение произошло в пределах от 1,5 до 10 раз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008" y="1772816"/>
            <a:ext cx="5616624" cy="350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8B40F5-A81A-4BDB-9888-74B123BC9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394" y="121365"/>
            <a:ext cx="10515600" cy="5559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/>
              <a:t>Результаты экономической оценки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E8FE8D7-6F27-49B5-AB92-73F24ADA0C9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7570" y="872925"/>
          <a:ext cx="11910645" cy="5872563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{F2DE63D5-997A-4646-A377-4702673A728D}</a:tableStyleId>
              </a:tblPr>
              <a:tblGrid>
                <a:gridCol w="3614593">
                  <a:extLst>
                    <a:ext uri="{9D8B030D-6E8A-4147-A177-3AD203B41FA5}">
                      <a16:colId xmlns:a16="http://schemas.microsoft.com/office/drawing/2014/main" val="2777298603"/>
                    </a:ext>
                  </a:extLst>
                </a:gridCol>
                <a:gridCol w="2197418">
                  <a:extLst>
                    <a:ext uri="{9D8B030D-6E8A-4147-A177-3AD203B41FA5}">
                      <a16:colId xmlns:a16="http://schemas.microsoft.com/office/drawing/2014/main" val="1027728392"/>
                    </a:ext>
                  </a:extLst>
                </a:gridCol>
                <a:gridCol w="6098634">
                  <a:extLst>
                    <a:ext uri="{9D8B030D-6E8A-4147-A177-3AD203B41FA5}">
                      <a16:colId xmlns:a16="http://schemas.microsoft.com/office/drawing/2014/main" val="168271639"/>
                    </a:ext>
                  </a:extLst>
                </a:gridCol>
              </a:tblGrid>
              <a:tr h="6605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Методология оценки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Результат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199456"/>
                  </a:ext>
                </a:extLst>
              </a:tr>
              <a:tr h="396211">
                <a:tc rowSpan="4">
                  <a:txBody>
                    <a:bodyPr/>
                    <a:lstStyle/>
                    <a:p>
                      <a:r>
                        <a:rPr lang="ru-RU" sz="2000" dirty="0"/>
                        <a:t>Сравнение затрат на оказание психоневрологической помощи на различных уровнях системы здравоохранения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Итоговая ср. стоимость затрат на 1 пациента, сом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684288"/>
                  </a:ext>
                </a:extLst>
              </a:tr>
              <a:tr h="3962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1-й уровень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949,76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333891"/>
                  </a:ext>
                </a:extLst>
              </a:tr>
              <a:tr h="3962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2-й уровень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6 659,62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0318"/>
                  </a:ext>
                </a:extLst>
              </a:tr>
              <a:tr h="3962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3-й уровень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40 180,74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551516"/>
                  </a:ext>
                </a:extLst>
              </a:tr>
              <a:tr h="787562">
                <a:tc>
                  <a:txBody>
                    <a:bodyPr/>
                    <a:lstStyle/>
                    <a:p>
                      <a:r>
                        <a:rPr lang="ru-RU" sz="2000" dirty="0"/>
                        <a:t>Сравнение госпитализаций до и после внедрения МДК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В 2017 году расходы государства можно было бы сократить на почти 230 миллионов сомов из-за сокращения дней госпитализаций</a:t>
                      </a:r>
                    </a:p>
                    <a:p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В 2017 году расходы государства можно было бы сократить почти на 88 миллионов сомов из-за сокращения пролеченных случае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5533157"/>
                  </a:ext>
                </a:extLst>
              </a:tr>
              <a:tr h="491168">
                <a:tc>
                  <a:txBody>
                    <a:bodyPr/>
                    <a:lstStyle/>
                    <a:p>
                      <a:r>
                        <a:rPr lang="ru-RU" sz="2000" dirty="0"/>
                        <a:t>Оценка выгод от внедрения </a:t>
                      </a:r>
                      <a:r>
                        <a:rPr lang="ru-RU" sz="2000" dirty="0" err="1"/>
                        <a:t>супервизий</a:t>
                      </a:r>
                      <a:endParaRPr lang="ru-RU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ru-RU" sz="2000" dirty="0"/>
                        <a:t>В 2017 году семьи 39 больных сэкономили около 345 тыс. сомов.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r>
                        <a:rPr lang="ru-RU" sz="2000" dirty="0"/>
                        <a:t>Одна </a:t>
                      </a:r>
                      <a:r>
                        <a:rPr lang="ru-RU" sz="2000" dirty="0" err="1"/>
                        <a:t>супервизия</a:t>
                      </a:r>
                      <a:r>
                        <a:rPr lang="ru-RU" sz="2000" dirty="0"/>
                        <a:t> – это  8,8 тыс. сомов экономии для каждой семьи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410960"/>
                  </a:ext>
                </a:extLst>
              </a:tr>
              <a:tr h="1485606">
                <a:tc>
                  <a:txBody>
                    <a:bodyPr/>
                    <a:lstStyle/>
                    <a:p>
                      <a:r>
                        <a:rPr lang="ru-RU" sz="2000" dirty="0"/>
                        <a:t>Оценка выгод и потерь экономики и государства из-за участия/не участия пациентов и их ближайшего окружения на рынке труда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В 2017 году доходы государства можно было бы увеличить более чем на 610 миллионов сомов за счет выхода на рынок труда излеченных больных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В 2017 году государство потеряло потенциальных доходов на сумму превышающую 350 миллионов сомов из-за неработающего близкого окружения больных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45197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428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352" y="44624"/>
            <a:ext cx="11377264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9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4437112"/>
            <a:ext cx="9144000" cy="820688"/>
          </a:xfrm>
        </p:spPr>
        <p:txBody>
          <a:bodyPr/>
          <a:lstStyle/>
          <a:p>
            <a:r>
              <a:rPr lang="ru-RU" dirty="0" err="1" smtClean="0"/>
              <a:t>Кыргызская</a:t>
            </a:r>
            <a:r>
              <a:rPr lang="ru-RU" dirty="0" smtClean="0"/>
              <a:t> Республика ул. </a:t>
            </a:r>
            <a:r>
              <a:rPr lang="ru-RU" dirty="0" err="1" smtClean="0"/>
              <a:t>Байтик-Баатыра</a:t>
            </a:r>
            <a:r>
              <a:rPr lang="ru-RU" dirty="0" smtClean="0"/>
              <a:t> 1а ОО «Семья и общество» тел/факс +996(312)514889 </a:t>
            </a:r>
            <a:r>
              <a:rPr lang="en-US" dirty="0" smtClean="0"/>
              <a:t>e-mail lilya_panteleeva@mail.ru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70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2338"/>
          </a:xfrm>
        </p:spPr>
        <p:txBody>
          <a:bodyPr>
            <a:normAutofit fontScale="90000"/>
          </a:bodyPr>
          <a:lstStyle/>
          <a:p>
            <a:pPr algn="r"/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074" y="0"/>
            <a:ext cx="11338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3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521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Заболеваемость и распространенность  психических расстройств 2018 г., РЦЭЗ КР</a:t>
            </a:r>
            <a:endParaRPr lang="ru-RU" sz="28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76103" y="1365065"/>
            <a:ext cx="7147561" cy="154795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Всего на учете по психическим расстройствам находится 81612 человек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92331" y="4551518"/>
            <a:ext cx="5403669" cy="160108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подростки 2306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6505303" y="3415050"/>
            <a:ext cx="4848497" cy="1352893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3600" b="1" dirty="0"/>
              <a:t>д</a:t>
            </a:r>
            <a:r>
              <a:rPr lang="ru-RU" sz="3600" b="1" dirty="0" smtClean="0"/>
              <a:t>ети 6739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97915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508" y="235132"/>
            <a:ext cx="11501717" cy="80989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>Заболеваемость психическими расстройствами в разбивке по возрастным группам, 2013-2017 гг., РЦЭЗ КР (</a:t>
            </a:r>
            <a:r>
              <a:rPr lang="ru-RU" sz="2000" b="1" dirty="0" smtClean="0"/>
              <a:t>число новых случаев за год/среднегодовая численность населения х100 000)</a:t>
            </a:r>
            <a:endParaRPr lang="ru-RU" sz="20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509" y="1045030"/>
            <a:ext cx="11639005" cy="568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8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3635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Структура службы психического здоровья </a:t>
            </a:r>
            <a:r>
              <a:rPr lang="ru-RU" sz="2800" dirty="0" err="1"/>
              <a:t>Кыргызской</a:t>
            </a:r>
            <a:r>
              <a:rPr lang="ru-RU" sz="2800" dirty="0"/>
              <a:t> Республики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9395" y="1067332"/>
            <a:ext cx="9069133" cy="543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4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smtClean="0"/>
              <a:t>Кадровая обеспеченность службы психического здоровья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95000"/>
              </a:lnSpc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269875" algn="l"/>
              </a:tabLst>
            </a:pPr>
            <a:r>
              <a:rPr lang="ru-RU" altLang="ru-RU" sz="2400" smtClean="0">
                <a:latin typeface="Tahoma" panose="020B0604030504040204" pitchFamily="34" charset="0"/>
                <a:cs typeface="Calibri" panose="020F0502020204030204" pitchFamily="34" charset="0"/>
              </a:rPr>
              <a:t>В республике работает 153 психиатра. Согласно данным РМИЦ, обеспеченность врачами психиатрами составляет по областям от 0,1 до 0,2 на 10000 населения. </a:t>
            </a:r>
          </a:p>
          <a:p>
            <a:pPr algn="just">
              <a:lnSpc>
                <a:spcPct val="95000"/>
              </a:lnSpc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269875" algn="l"/>
              </a:tabLst>
            </a:pPr>
            <a:r>
              <a:rPr lang="ru-RU" altLang="ru-RU" sz="2400" smtClean="0">
                <a:latin typeface="Tahoma" panose="020B0604030504040204" pitchFamily="34" charset="0"/>
                <a:cs typeface="Calibri" panose="020F0502020204030204" pitchFamily="34" charset="0"/>
              </a:rPr>
              <a:t>На сегодняшний день в Кыргызстане 9 специалистов, работающих в сфере детской психиатрии, все они работают в Республиканской больнице</a:t>
            </a:r>
          </a:p>
          <a:p>
            <a:pPr algn="just">
              <a:lnSpc>
                <a:spcPct val="95000"/>
              </a:lnSpc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269875" algn="l"/>
              </a:tabLst>
            </a:pPr>
            <a:r>
              <a:rPr lang="ru-RU" altLang="ru-RU" sz="2400" smtClean="0">
                <a:latin typeface="Tahoma" panose="020B0604030504040204" pitchFamily="34" charset="0"/>
                <a:cs typeface="Calibri" panose="020F0502020204030204" pitchFamily="34" charset="0"/>
              </a:rPr>
              <a:t>Во многих районах нет врачей психиатров, их функции выполняют врачи других специальностей. Также надо отметить что средний возраст врачей психиатров составляет 50-55 лет т.е. большая часть психиатров пенсионного или предпенсионного возраста. </a:t>
            </a:r>
            <a:endParaRPr lang="ru-RU" altLang="ru-RU" sz="27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70000"/>
              </a:lnSpc>
              <a:tabLst>
                <a:tab pos="269875" algn="l"/>
              </a:tabLst>
            </a:pPr>
            <a:endParaRPr lang="ru-RU" altLang="ru-RU" sz="2400" smtClean="0"/>
          </a:p>
        </p:txBody>
      </p:sp>
    </p:spTree>
    <p:extLst>
      <p:ext uri="{BB962C8B-B14F-4D97-AF65-F5344CB8AC3E}">
        <p14:creationId xmlns:p14="http://schemas.microsoft.com/office/powerpoint/2010/main" val="97464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316" y="2172794"/>
            <a:ext cx="2911091" cy="33445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7" y="2073425"/>
            <a:ext cx="3659831" cy="36598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571" y="2638122"/>
            <a:ext cx="1600200" cy="28575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264352" y="5733256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13 301</a:t>
            </a:r>
            <a:endParaRPr lang="ru-RU" sz="4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829571" y="5517326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153</a:t>
            </a:r>
            <a:endParaRPr lang="ru-RU" sz="3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839416" y="5216623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mtClean="0"/>
              <a:t>33 702</a:t>
            </a:r>
            <a:endParaRPr lang="ru-RU" sz="3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9167664" y="1039803"/>
            <a:ext cx="302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Семейные врачи 28%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50701" y="1824634"/>
            <a:ext cx="3241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33CC"/>
                </a:solidFill>
              </a:rPr>
              <a:t>Психиатров 0,3 %</a:t>
            </a:r>
            <a:endParaRPr lang="ru-RU" sz="3200" dirty="0">
              <a:solidFill>
                <a:srgbClr val="FF33CC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0538" y="1046005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B050"/>
                </a:solidFill>
              </a:rPr>
              <a:t>Среднего мед. персонала 71 %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15680" y="367512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Численность медицинских работников в Кыргызстане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97405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0649"/>
            <a:ext cx="105156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Схема действующего финансирования 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1424" y="836712"/>
            <a:ext cx="10442376" cy="583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1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168B3EBDCB5A4BBB83A9A3BCA300D4" ma:contentTypeVersion="10" ma:contentTypeDescription="Create a new document." ma:contentTypeScope="" ma:versionID="bb49e64cca39a3cdb59fd2f02bd7727a">
  <xsd:schema xmlns:xsd="http://www.w3.org/2001/XMLSchema" xmlns:xs="http://www.w3.org/2001/XMLSchema" xmlns:p="http://schemas.microsoft.com/office/2006/metadata/properties" xmlns:ns2="e64a528b-f3bd-4a9a-86df-61b81d7e8287" xmlns:ns3="eb106d1f-5234-4220-9f34-74f5cd721b8e" targetNamespace="http://schemas.microsoft.com/office/2006/metadata/properties" ma:root="true" ma:fieldsID="df08ce67958f6a68fe166ceab3154dce" ns2:_="" ns3:_="">
    <xsd:import namespace="e64a528b-f3bd-4a9a-86df-61b81d7e8287"/>
    <xsd:import namespace="eb106d1f-5234-4220-9f34-74f5cd721b8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4a528b-f3bd-4a9a-86df-61b81d7e82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106d1f-5234-4220-9f34-74f5cd721b8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6E79FBC-7105-4000-AF48-A128A3A17746}"/>
</file>

<file path=customXml/itemProps2.xml><?xml version="1.0" encoding="utf-8"?>
<ds:datastoreItem xmlns:ds="http://schemas.openxmlformats.org/officeDocument/2006/customXml" ds:itemID="{297F9FAB-8393-4D7F-914E-D0DC01A6C115}"/>
</file>

<file path=customXml/itemProps3.xml><?xml version="1.0" encoding="utf-8"?>
<ds:datastoreItem xmlns:ds="http://schemas.openxmlformats.org/officeDocument/2006/customXml" ds:itemID="{AD0480CD-1442-4CDB-9B89-8125CEB2285E}"/>
</file>

<file path=docProps/app.xml><?xml version="1.0" encoding="utf-8"?>
<Properties xmlns="http://schemas.openxmlformats.org/officeDocument/2006/extended-properties" xmlns:vt="http://schemas.openxmlformats.org/officeDocument/2006/docPropsVTypes">
  <TotalTime>878</TotalTime>
  <Words>902</Words>
  <Application>Microsoft Office PowerPoint</Application>
  <PresentationFormat>Широкоэкранный</PresentationFormat>
  <Paragraphs>146</Paragraphs>
  <Slides>29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29</vt:i4>
      </vt:variant>
    </vt:vector>
  </HeadingPairs>
  <TitlesOfParts>
    <vt:vector size="41" baseType="lpstr">
      <vt:lpstr>Arial</vt:lpstr>
      <vt:lpstr>Calibri</vt:lpstr>
      <vt:lpstr>Calibri Light</vt:lpstr>
      <vt:lpstr>Tahoma</vt:lpstr>
      <vt:lpstr>Times New Roman</vt:lpstr>
      <vt:lpstr>Trebuchet MS</vt:lpstr>
      <vt:lpstr>Wingdings</vt:lpstr>
      <vt:lpstr>Тема Office</vt:lpstr>
      <vt:lpstr>1_Тема Office</vt:lpstr>
      <vt:lpstr>2_Тема Office</vt:lpstr>
      <vt:lpstr>3_Тема Office</vt:lpstr>
      <vt:lpstr>4_Тема Office</vt:lpstr>
      <vt:lpstr>    Работа междисциплинарных команд на уровне первичной медико-санитарной помощи в Кыргызстане  </vt:lpstr>
      <vt:lpstr> If you want to go fast go alone, if you want to go far go together Если хочешь идти быстро иди один, если хочешь идти далеко иди вместе</vt:lpstr>
      <vt:lpstr>Презентация PowerPoint</vt:lpstr>
      <vt:lpstr>Заболеваемость и распространенность  психических расстройств 2018 г., РЦЭЗ КР</vt:lpstr>
      <vt:lpstr>Заболеваемость психическими расстройствами в разбивке по возрастным группам, 2013-2017 гг., РЦЭЗ КР (число новых случаев за год/среднегодовая численность населения х100 000)</vt:lpstr>
      <vt:lpstr>Структура службы психического здоровья Кыргызской Республики</vt:lpstr>
      <vt:lpstr>Кадровая обеспеченность службы психического здоровья</vt:lpstr>
      <vt:lpstr>Презентация PowerPoint</vt:lpstr>
      <vt:lpstr>Схема действующего финансирования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об МДК</vt:lpstr>
      <vt:lpstr>Состав МДК</vt:lpstr>
      <vt:lpstr>Биопсихосоциальная модель</vt:lpstr>
      <vt:lpstr>Презентация PowerPoint</vt:lpstr>
      <vt:lpstr>Презентация PowerPoint</vt:lpstr>
      <vt:lpstr>Презентация PowerPoint</vt:lpstr>
      <vt:lpstr>Презентация PowerPoint</vt:lpstr>
      <vt:lpstr>Изменение показателей частоты госпитализаций в стационар за 6 лет</vt:lpstr>
      <vt:lpstr>Изменение показателей длительности госпитализаций в стационар за 6 лет</vt:lpstr>
      <vt:lpstr>Презентация PowerPoint</vt:lpstr>
      <vt:lpstr>Востребованность и получение услуг до и после начала работы МДК (опрос окружения)</vt:lpstr>
      <vt:lpstr>Изменение финансовых затрат, связанных с заболеванием, со слов респондентов</vt:lpstr>
      <vt:lpstr>Результаты экономической оценки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Краткий обзор Симпозиума 26-27 марта 2018 г.</dc:title>
  <dc:creator>Kaf_59</dc:creator>
  <cp:lastModifiedBy>semyai@outlook.com</cp:lastModifiedBy>
  <cp:revision>54</cp:revision>
  <dcterms:modified xsi:type="dcterms:W3CDTF">2019-05-29T22:28:44Z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0x01010075168B3EBDCB5A4BBB83A9A3BCA300D4</vt:lpwstr>
  </property>
</Properties>
</file>