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89" r:id="rId3"/>
    <p:sldId id="288" r:id="rId4"/>
    <p:sldId id="287" r:id="rId5"/>
    <p:sldId id="290" r:id="rId6"/>
    <p:sldId id="304" r:id="rId7"/>
    <p:sldId id="259" r:id="rId8"/>
    <p:sldId id="260" r:id="rId9"/>
    <p:sldId id="313" r:id="rId10"/>
    <p:sldId id="305" r:id="rId11"/>
    <p:sldId id="312" r:id="rId12"/>
    <p:sldId id="303" r:id="rId13"/>
    <p:sldId id="278" r:id="rId14"/>
    <p:sldId id="307" r:id="rId15"/>
    <p:sldId id="308" r:id="rId16"/>
    <p:sldId id="284" r:id="rId17"/>
    <p:sldId id="309" r:id="rId18"/>
    <p:sldId id="310" r:id="rId19"/>
    <p:sldId id="299" r:id="rId20"/>
    <p:sldId id="314" r:id="rId21"/>
    <p:sldId id="315" r:id="rId22"/>
    <p:sldId id="316" r:id="rId23"/>
    <p:sldId id="286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99" autoAdjust="0"/>
    <p:restoredTop sz="78097" autoAdjust="0"/>
  </p:normalViewPr>
  <p:slideViewPr>
    <p:cSldViewPr snapToGrid="0">
      <p:cViewPr varScale="1">
        <p:scale>
          <a:sx n="58" d="100"/>
          <a:sy n="58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AD5B-1BEE-4EFB-848F-E2D8CF7C500E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8276A-9321-4BEB-8F91-25EA4285D9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69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63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This</a:t>
            </a:r>
            <a:r>
              <a:rPr lang="en-US" baseline="0" noProof="0" dirty="0" smtClean="0"/>
              <a:t> is what one of the self-advocates said. </a:t>
            </a:r>
          </a:p>
          <a:p>
            <a:r>
              <a:rPr lang="en-US" baseline="0" noProof="0" dirty="0" smtClean="0"/>
              <a:t>He is under guardianship and is not allowed to vote. 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010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had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photo</a:t>
            </a:r>
            <a:r>
              <a:rPr lang="hu-HU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</a:t>
            </a:r>
            <a:r>
              <a:rPr lang="hu-HU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community media.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photographed an interviewed people with intellectual disabilities.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them are allowed to vote and some of them are not.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did an exhibition in a café run by people with disabilities. </a:t>
            </a:r>
            <a:endParaRPr lang="en-US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a roundtable disc</a:t>
            </a:r>
            <a:r>
              <a:rPr lang="hu-HU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ssion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opening of the exhibition. </a:t>
            </a:r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902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 spoke a lot about the right to vote in the media,</a:t>
            </a:r>
            <a:r>
              <a:rPr lang="en-US" baseline="0" noProof="0" dirty="0" smtClean="0"/>
              <a:t> so many people can hear our message.</a:t>
            </a:r>
          </a:p>
          <a:p>
            <a:r>
              <a:rPr lang="en-US" noProof="0" dirty="0" smtClean="0"/>
              <a:t>Here</a:t>
            </a:r>
            <a:r>
              <a:rPr lang="en-US" baseline="0" noProof="0" dirty="0" smtClean="0"/>
              <a:t> you can see as my colleagues and I are giving a radio interview.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273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5314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Here we are doing</a:t>
            </a:r>
            <a:r>
              <a:rPr lang="en-US" baseline="0" noProof="0" dirty="0" smtClean="0"/>
              <a:t> a training for support persons, at one of our member organizations. 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695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In</a:t>
            </a:r>
            <a:r>
              <a:rPr lang="en-US" baseline="0" noProof="0" dirty="0" smtClean="0"/>
              <a:t> this picture we are having a university class with students in special education.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9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0" dirty="0" smtClean="0"/>
              <a:t>The</a:t>
            </a:r>
            <a:r>
              <a:rPr lang="en-US" sz="1200" baseline="0" noProof="0" dirty="0" smtClean="0"/>
              <a:t> Self-Advocacy Group in Budapest have been working since 2016 since it’s current members. </a:t>
            </a:r>
          </a:p>
          <a:p>
            <a:r>
              <a:rPr lang="en-US" sz="1200" noProof="0" dirty="0" smtClean="0"/>
              <a:t>We meet every week at</a:t>
            </a:r>
            <a:r>
              <a:rPr lang="en-US" sz="1200" baseline="0" noProof="0" dirty="0" smtClean="0"/>
              <a:t> the main office of ÉFOÉSZ. </a:t>
            </a:r>
          </a:p>
          <a:p>
            <a:r>
              <a:rPr lang="en-US" sz="1200" baseline="0" noProof="0" dirty="0" smtClean="0"/>
              <a:t>We work together on many interesting topics.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53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0" dirty="0" smtClean="0"/>
              <a:t>Now I would like to present you our priorities</a:t>
            </a:r>
            <a:r>
              <a:rPr lang="en-US" sz="1200" baseline="0" noProof="0" dirty="0" smtClean="0"/>
              <a:t> </a:t>
            </a:r>
          </a:p>
          <a:p>
            <a:r>
              <a:rPr lang="en-US" sz="1200" baseline="0" noProof="0" dirty="0" smtClean="0"/>
              <a:t>while working on the review. </a:t>
            </a:r>
          </a:p>
          <a:p>
            <a:r>
              <a:rPr lang="en-US" sz="1200" baseline="0" noProof="0" dirty="0" smtClean="0"/>
              <a:t>I will also tell you, how we work on these topics.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153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noProof="0" dirty="0" smtClean="0"/>
              <a:t>We had a national </a:t>
            </a:r>
            <a:r>
              <a:rPr lang="en-US" sz="1200" noProof="0" dirty="0" err="1" smtClean="0"/>
              <a:t>sel</a:t>
            </a:r>
            <a:r>
              <a:rPr lang="hu-HU" sz="1200" noProof="0" dirty="0" smtClean="0"/>
              <a:t>f</a:t>
            </a:r>
            <a:r>
              <a:rPr lang="en-US" sz="1200" noProof="0" dirty="0" smtClean="0"/>
              <a:t>-advocates’ conference on independent living.</a:t>
            </a:r>
          </a:p>
          <a:p>
            <a:pPr marL="0" indent="0">
              <a:buNone/>
            </a:pPr>
            <a:r>
              <a:rPr lang="en-US" sz="1200" noProof="0" dirty="0" smtClean="0"/>
              <a:t>Self-advocates</a:t>
            </a:r>
            <a:r>
              <a:rPr lang="en-US" sz="1200" baseline="0" noProof="0" dirty="0" smtClean="0"/>
              <a:t> from all around the country could meet each other and learn new things. </a:t>
            </a:r>
            <a:endParaRPr lang="en-US" sz="1200" noProof="0" dirty="0" smtClean="0"/>
          </a:p>
          <a:p>
            <a:pPr marL="0" indent="0">
              <a:buNone/>
            </a:pPr>
            <a:endParaRPr lang="en-US" sz="1200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44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Here you can see me, doing a workshop at</a:t>
            </a:r>
            <a:r>
              <a:rPr lang="en-US" baseline="0" noProof="0" dirty="0" smtClean="0"/>
              <a:t> this conference.</a:t>
            </a:r>
          </a:p>
          <a:p>
            <a:r>
              <a:rPr lang="en-US" baseline="0" noProof="0" dirty="0" smtClean="0"/>
              <a:t>My topic was easy-to-read.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37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Last year we started</a:t>
            </a:r>
            <a:r>
              <a:rPr lang="en-US" baseline="0" noProof="0" dirty="0" smtClean="0"/>
              <a:t> a new project, founded by the European Union</a:t>
            </a:r>
            <a:r>
              <a:rPr lang="hu-HU" baseline="0" noProof="0" dirty="0" smtClean="0"/>
              <a:t>.</a:t>
            </a:r>
            <a:endParaRPr lang="en-US" baseline="0" noProof="0" dirty="0" smtClean="0"/>
          </a:p>
          <a:p>
            <a:r>
              <a:rPr lang="en-US" baseline="0" noProof="0" dirty="0" smtClean="0"/>
              <a:t>In this project we provide trainings and other support to people living with their families and also to those who live in institutions.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20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>
                <a:ea typeface="Tahoma" panose="020B0604030504040204" pitchFamily="34" charset="0"/>
                <a:cs typeface="Arial" panose="020B0604020202020204" pitchFamily="34" charset="0"/>
              </a:rPr>
              <a:t>We provide trainings to family members and support persons.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>
                <a:ea typeface="Tahoma" panose="020B0604030504040204" pitchFamily="34" charset="0"/>
                <a:cs typeface="Arial" panose="020B0604020202020204" pitchFamily="34" charset="0"/>
              </a:rPr>
              <a:t>Last</a:t>
            </a:r>
            <a:r>
              <a:rPr lang="en-US" sz="1200" baseline="0" noProof="0" dirty="0" smtClean="0">
                <a:ea typeface="Tahoma" panose="020B0604030504040204" pitchFamily="34" charset="0"/>
                <a:cs typeface="Arial" panose="020B0604020202020204" pitchFamily="34" charset="0"/>
              </a:rPr>
              <a:t> year we did trainings for judges, in five different regions of Hungary.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noProof="0" dirty="0" smtClean="0">
                <a:ea typeface="Tahoma" panose="020B0604030504040204" pitchFamily="34" charset="0"/>
                <a:cs typeface="Arial" panose="020B0604020202020204" pitchFamily="34" charset="0"/>
              </a:rPr>
              <a:t>We spoke about supported decision making and easy-to-read.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6193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60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 had a self-advocates’ conference about the right to vote.</a:t>
            </a:r>
          </a:p>
          <a:p>
            <a:r>
              <a:rPr lang="en-US" noProof="0" dirty="0" smtClean="0"/>
              <a:t>The</a:t>
            </a:r>
            <a:r>
              <a:rPr lang="en-US" baseline="0" noProof="0" dirty="0" smtClean="0"/>
              <a:t> biggest Hungarian online newspaper reported about the event. 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8276A-9321-4BEB-8F91-25EA4285D91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44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202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700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977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C204-11F4-4CD2-BEDC-0D44D7CB1A3A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E048-523F-4E68-B248-C4123BE34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85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09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85255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8233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648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79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24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08075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29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2795A60-1316-4DE0-9343-BF9558EADD7D}" type="datetimeFigureOut">
              <a:rPr lang="hu-HU" smtClean="0"/>
              <a:t>2019.05.31.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A9C83D-836E-4CC4-B42F-F82C4183E545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834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rcse.laszlo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Self-advocacy </a:t>
            </a:r>
            <a:br>
              <a:rPr lang="en-US" sz="7200" dirty="0" smtClean="0"/>
            </a:br>
            <a:r>
              <a:rPr lang="en-US" sz="7200" dirty="0" smtClean="0"/>
              <a:t>at </a:t>
            </a:r>
            <a:r>
              <a:rPr lang="en-US" sz="7200" dirty="0" err="1" smtClean="0"/>
              <a:t>éfoész</a:t>
            </a:r>
            <a:endParaRPr lang="en-US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9221" y="5165725"/>
            <a:ext cx="8280677" cy="1692275"/>
          </a:xfrm>
        </p:spPr>
        <p:txBody>
          <a:bodyPr>
            <a:normAutofit/>
          </a:bodyPr>
          <a:lstStyle/>
          <a:p>
            <a:pPr algn="l"/>
            <a:r>
              <a:rPr lang="hu-HU" sz="3000" cap="none" dirty="0" smtClean="0"/>
              <a:t>László </a:t>
            </a:r>
            <a:r>
              <a:rPr lang="hu-HU" sz="3000" cap="none" dirty="0" err="1" smtClean="0"/>
              <a:t>Bercse</a:t>
            </a:r>
            <a:r>
              <a:rPr lang="hu-HU" sz="3000" cap="none" dirty="0" smtClean="0"/>
              <a:t> </a:t>
            </a:r>
            <a:endParaRPr lang="hu-HU" sz="3000" cap="none" dirty="0"/>
          </a:p>
          <a:p>
            <a:pPr algn="l"/>
            <a:r>
              <a:rPr lang="hu-HU" sz="3000" cap="none" dirty="0">
                <a:hlinkClick r:id="rId3"/>
              </a:rPr>
              <a:t>bercse.laszlo@gmail.com</a:t>
            </a:r>
            <a:endParaRPr lang="hu-HU" sz="3000" cap="none" dirty="0"/>
          </a:p>
          <a:p>
            <a:pPr algn="l"/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194879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BC1BFD0-210F-4371-9E37-295CCD6D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sz="4800" dirty="0" smtClean="0">
                <a:cs typeface="Arial" panose="020B0604020202020204" pitchFamily="34" charset="0"/>
              </a:rPr>
              <a:t>2. Guardianship</a:t>
            </a:r>
            <a:endParaRPr lang="en-US" sz="48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421C535-0C57-418F-8FB7-5F5C0209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6" y="6651964"/>
            <a:ext cx="4637314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B868F4DC-66B1-466D-B761-27B22EAA481E}"/>
              </a:ext>
            </a:extLst>
          </p:cNvPr>
          <p:cNvSpPr/>
          <p:nvPr/>
        </p:nvSpPr>
        <p:spPr>
          <a:xfrm>
            <a:off x="1251678" y="1456705"/>
            <a:ext cx="10303012" cy="4783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Many people in Hungary are under guardianship.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They can not make decisions on their own life.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Hungary has to work better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so people use supported decision making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instead of guardianshi</a:t>
            </a:r>
            <a:r>
              <a:rPr lang="en-US" sz="3000" dirty="0" smtClean="0"/>
              <a:t>p. </a:t>
            </a:r>
            <a:endParaRPr lang="en-US" sz="3000" dirty="0" smtClean="0"/>
          </a:p>
          <a:p>
            <a:pPr>
              <a:lnSpc>
                <a:spcPct val="110000"/>
              </a:lnSpc>
              <a:spcBef>
                <a:spcPts val="700"/>
              </a:spcBef>
            </a:pPr>
            <a:endParaRPr lang="en-US" sz="3000" dirty="0" smtClean="0"/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Supported decision making means,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that we can make decisions but we can get support.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8515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50FD843-B3FC-464D-B212-A34D0279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C0020BDC-710F-414E-A422-629F26F9D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3050"/>
            <a:ext cx="12192000" cy="9144001"/>
          </a:xfrm>
        </p:spPr>
      </p:pic>
    </p:spTree>
    <p:extLst>
      <p:ext uri="{BB962C8B-B14F-4D97-AF65-F5344CB8AC3E}">
        <p14:creationId xmlns:p14="http://schemas.microsoft.com/office/powerpoint/2010/main" val="105543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BC1BFD0-210F-4371-9E37-295CCD6D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sz="4800" dirty="0" smtClean="0">
                <a:cs typeface="Arial" panose="020B0604020202020204" pitchFamily="34" charset="0"/>
              </a:rPr>
              <a:t>3. Right to vote</a:t>
            </a:r>
            <a:endParaRPr lang="en-US" sz="48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421C535-0C57-418F-8FB7-5F5C0209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6" y="6651964"/>
            <a:ext cx="4637314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B868F4DC-66B1-466D-B761-27B22EAA481E}"/>
              </a:ext>
            </a:extLst>
          </p:cNvPr>
          <p:cNvSpPr/>
          <p:nvPr/>
        </p:nvSpPr>
        <p:spPr>
          <a:xfrm>
            <a:off x="1251678" y="1365011"/>
            <a:ext cx="10303012" cy="529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In Hungary most of people under guardianship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are not allowed to vote.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It is because the jury took the right to vote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away from them.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endParaRPr lang="en-US" sz="3000" dirty="0" smtClean="0"/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We think it is not possible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to examine someone's ability to vote.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So we want to achieve </a:t>
            </a:r>
            <a:endParaRPr lang="hu-HU" sz="3000" dirty="0" smtClean="0"/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that all people with intellectual disabilities can vote.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5357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148268"/>
            <a:ext cx="10036153" cy="4561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ÉFOÉSZ made easy-to-read materials about the right to vote and about the </a:t>
            </a: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E</a:t>
            </a: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uropean </a:t>
            </a: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Elections. 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We wrote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What is the European Parliament?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Why are </a:t>
            </a: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E</a:t>
            </a: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uropean Elections important?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How to vote?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What do </a:t>
            </a: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we expect from candidates </a:t>
            </a:r>
            <a:endParaRPr 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when elected</a:t>
            </a:r>
            <a:endParaRPr lang="en-US" sz="3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483DF7D-D891-4BB9-B730-BC7C5CB11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5A155072-A5E1-4FE5-859F-E42BB73D7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33476"/>
            <a:ext cx="12192000" cy="9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8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1730" y="980516"/>
            <a:ext cx="9522949" cy="2698249"/>
          </a:xfrm>
        </p:spPr>
        <p:txBody>
          <a:bodyPr>
            <a:normAutofit/>
          </a:bodyPr>
          <a:lstStyle/>
          <a:p>
            <a:r>
              <a:rPr lang="en-US" sz="3000" b="1" cap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000" b="1" cap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000" b="1" cap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000" b="1" cap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000" b="1" cap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 feel as a secondary citizen.</a:t>
            </a:r>
            <a:br>
              <a:rPr lang="en-US" sz="3000" b="1" cap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000" b="1" cap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Others can vote, why don’t we have this right? </a:t>
            </a:r>
            <a:r>
              <a:rPr lang="en-US" sz="3000" b="1" cap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000" b="1" cap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endParaRPr lang="en-US" sz="3000" b="1" cap="none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3"/>
          </p:nvPr>
        </p:nvSpPr>
        <p:spPr>
          <a:xfrm>
            <a:off x="5121913" y="3678765"/>
            <a:ext cx="7725772" cy="342174"/>
          </a:xfrm>
        </p:spPr>
        <p:txBody>
          <a:bodyPr>
            <a:noAutofit/>
          </a:bodyPr>
          <a:lstStyle/>
          <a:p>
            <a:r>
              <a:rPr lang="hu-HU" sz="2800" dirty="0"/>
              <a:t> 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99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369F352F-DE1E-4ECD-9D46-E83329CD4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1DAB6B92-C8E2-457A-A839-5C6CBBFA3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9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F94773D-F852-40E9-8049-9674C4CF1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1688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8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572F8B1-7BDB-4759-84F7-A9347592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self-advocacy groups at </a:t>
            </a:r>
            <a:r>
              <a:rPr lang="en-US" dirty="0" err="1" smtClean="0"/>
              <a:t>éfoész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CA0E61A-1393-400B-BE51-F85DF89B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2544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ÉFOÉSZ is a national organization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and </a:t>
            </a:r>
            <a:r>
              <a:rPr lang="en-US" sz="3200" dirty="0" smtClean="0">
                <a:solidFill>
                  <a:schemeClr val="tx1"/>
                </a:solidFill>
              </a:rPr>
              <a:t>was founded by family members in 1981.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ÉFOÉSZ has 25 </a:t>
            </a:r>
            <a:r>
              <a:rPr lang="en-US" sz="3200" dirty="0" smtClean="0">
                <a:solidFill>
                  <a:schemeClr val="tx1"/>
                </a:solidFill>
              </a:rPr>
              <a:t>local branches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ÉFOÉSZ supports self-advocacy groups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all around the country.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I am a board member of the organization.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I represent self-advocates as co-chair. 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9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BC1BFD0-210F-4371-9E37-295CCD6D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sz="4800" dirty="0" smtClean="0">
                <a:cs typeface="Arial" panose="020B0604020202020204" pitchFamily="34" charset="0"/>
              </a:rPr>
              <a:t>4. Accessibility</a:t>
            </a:r>
            <a:endParaRPr lang="en-US" sz="48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421C535-0C57-418F-8FB7-5F5C0209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6" y="6651964"/>
            <a:ext cx="4637314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B868F4DC-66B1-466D-B761-27B22EAA481E}"/>
              </a:ext>
            </a:extLst>
          </p:cNvPr>
          <p:cNvSpPr/>
          <p:nvPr/>
        </p:nvSpPr>
        <p:spPr>
          <a:xfrm>
            <a:off x="1126988" y="1358336"/>
            <a:ext cx="10303012" cy="5339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sz="3000" dirty="0" smtClean="0">
                <a:cs typeface="Arial" panose="020B0604020202020204" pitchFamily="34" charset="0"/>
              </a:rPr>
              <a:t>Easy-to-read makes it easier for us </a:t>
            </a:r>
          </a:p>
          <a:p>
            <a:pPr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sz="3000" dirty="0" smtClean="0">
                <a:cs typeface="Arial" panose="020B0604020202020204" pitchFamily="34" charset="0"/>
              </a:rPr>
              <a:t>to access information, </a:t>
            </a:r>
          </a:p>
          <a:p>
            <a:pPr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altLang="hu-HU" sz="3000" dirty="0" smtClean="0">
                <a:cs typeface="Arial" panose="020B0604020202020204" pitchFamily="34" charset="0"/>
              </a:rPr>
              <a:t>to make decisions and to be active citizens. </a:t>
            </a:r>
          </a:p>
          <a:p>
            <a:pPr>
              <a:lnSpc>
                <a:spcPct val="110000"/>
              </a:lnSpc>
              <a:spcBef>
                <a:spcPts val="700"/>
              </a:spcBef>
              <a:buNone/>
            </a:pPr>
            <a:endParaRPr lang="en-US" altLang="hu-HU" sz="3000" dirty="0" smtClean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altLang="hu-HU" sz="3000" dirty="0" smtClean="0">
                <a:cs typeface="Arial" panose="020B0604020202020204" pitchFamily="34" charset="0"/>
              </a:rPr>
              <a:t>We provide trainings about easy-to-read </a:t>
            </a:r>
          </a:p>
          <a:p>
            <a:pPr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altLang="hu-HU" sz="3000" dirty="0" smtClean="0">
                <a:cs typeface="Arial" panose="020B0604020202020204" pitchFamily="34" charset="0"/>
              </a:rPr>
              <a:t>to students in special education </a:t>
            </a:r>
          </a:p>
          <a:p>
            <a:pPr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altLang="hu-HU" sz="3000" dirty="0" smtClean="0">
                <a:cs typeface="Arial" panose="020B0604020202020204" pitchFamily="34" charset="0"/>
              </a:rPr>
              <a:t>and to support persons.</a:t>
            </a:r>
          </a:p>
          <a:p>
            <a:pPr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altLang="hu-HU" sz="3000" dirty="0" smtClean="0">
                <a:cs typeface="Arial" panose="020B0604020202020204" pitchFamily="34" charset="0"/>
              </a:rPr>
              <a:t>So they can use easy</a:t>
            </a:r>
            <a:r>
              <a:rPr lang="en-US" altLang="hu-HU" sz="3000" dirty="0" smtClean="0">
                <a:cs typeface="Arial" panose="020B0604020202020204" pitchFamily="34" charset="0"/>
              </a:rPr>
              <a:t>-read </a:t>
            </a:r>
            <a:endParaRPr lang="hu-HU" altLang="hu-HU" sz="3000" dirty="0" smtClean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altLang="hu-HU" sz="3000" dirty="0" smtClean="0">
                <a:cs typeface="Arial" panose="020B0604020202020204" pitchFamily="34" charset="0"/>
              </a:rPr>
              <a:t>when working with people with intellectual disabilities.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3899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327F4B6-63F7-400A-ABEA-79CD2501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>
            <a:extLst>
              <a:ext uri="{FF2B5EF4-FFF2-40B4-BE49-F238E27FC236}">
                <a16:creationId xmlns="" xmlns:a16="http://schemas.microsoft.com/office/drawing/2014/main" id="{BB85F3E0-D882-483F-8694-61E65A0F6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281" cy="6858000"/>
          </a:xfrm>
        </p:spPr>
      </p:pic>
    </p:spTree>
    <p:extLst>
      <p:ext uri="{BB962C8B-B14F-4D97-AF65-F5344CB8AC3E}">
        <p14:creationId xmlns:p14="http://schemas.microsoft.com/office/powerpoint/2010/main" val="1304525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70D114C-6665-4727-BD50-406DA081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9491AAC2-7578-49FF-842F-348B89FAB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91564"/>
          </a:xfrm>
        </p:spPr>
      </p:pic>
    </p:spTree>
    <p:extLst>
      <p:ext uri="{BB962C8B-B14F-4D97-AF65-F5344CB8AC3E}">
        <p14:creationId xmlns:p14="http://schemas.microsoft.com/office/powerpoint/2010/main" val="2666712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 </a:t>
            </a:r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en-US" sz="5400" dirty="0" smtClean="0"/>
              <a:t>for your attention!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94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6D2C3BE-C84A-4231-895F-9C00C5B9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99B7C2A-2895-4F56-A113-7E377F1B5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95647"/>
            <a:ext cx="10178322" cy="5679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In the last few years self-advocates have started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to work together more closely. 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We are planning to build a national network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in the near future.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Self-advocacy group </a:t>
            </a:r>
            <a:br>
              <a:rPr lang="en-US" sz="5400" dirty="0" smtClean="0"/>
            </a:br>
            <a:r>
              <a:rPr lang="en-US" sz="5400" dirty="0" smtClean="0"/>
              <a:t>in Budapest</a:t>
            </a:r>
            <a:endParaRPr lang="en-US" sz="5400" dirty="0"/>
          </a:p>
        </p:txBody>
      </p:sp>
      <p:pic>
        <p:nvPicPr>
          <p:cNvPr id="6" name="Tartalom helye 5">
            <a:extLst>
              <a:ext uri="{FF2B5EF4-FFF2-40B4-BE49-F238E27FC236}">
                <a16:creationId xmlns="" xmlns:a16="http://schemas.microsoft.com/office/drawing/2014/main" id="{35B28E5E-E246-4CAC-A8FA-FD159BB15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4" y="1874517"/>
            <a:ext cx="8602789" cy="4844761"/>
          </a:xfrm>
        </p:spPr>
      </p:pic>
    </p:spTree>
    <p:extLst>
      <p:ext uri="{BB962C8B-B14F-4D97-AF65-F5344CB8AC3E}">
        <p14:creationId xmlns:p14="http://schemas.microsoft.com/office/powerpoint/2010/main" val="119359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BC1BFD0-210F-4371-9E37-295CCD6D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sz="5400" dirty="0" smtClean="0">
                <a:cs typeface="Arial" panose="020B0604020202020204" pitchFamily="34" charset="0"/>
              </a:rPr>
              <a:t>OUR review on CRPD 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421C535-0C57-418F-8FB7-5F5C0209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5662"/>
            <a:ext cx="10178322" cy="5332021"/>
          </a:xfrm>
        </p:spPr>
        <p:txBody>
          <a:bodyPr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endParaRPr lang="en-US" altLang="hu-HU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altLang="hu-HU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We sent a review to the CRPD Committee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hu-HU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on how the Convention is being implemented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hu-HU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in Hungary.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hu-HU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We worked on the review from January to April,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hu-HU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last year.</a:t>
            </a:r>
          </a:p>
          <a:p>
            <a:pPr marL="0" indent="0">
              <a:spcAft>
                <a:spcPct val="0"/>
              </a:spcAft>
              <a:buNone/>
            </a:pPr>
            <a:endParaRPr lang="en-US" altLang="hu-HU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altLang="hu-HU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We were happy to tell our opinion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hu-HU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and speak up for ourselves and for others.</a:t>
            </a:r>
            <a:endParaRPr lang="en-US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1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BC1BFD0-210F-4371-9E37-295CCD6D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sz="4800" dirty="0" smtClean="0">
                <a:cs typeface="Arial" panose="020B0604020202020204" pitchFamily="34" charset="0"/>
              </a:rPr>
              <a:t>1. Independent living</a:t>
            </a:r>
            <a:endParaRPr lang="en-US" sz="48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421C535-0C57-418F-8FB7-5F5C0209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6" y="6651964"/>
            <a:ext cx="4637314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hu-HU" altLang="hu-H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B868F4DC-66B1-466D-B761-27B22EAA481E}"/>
              </a:ext>
            </a:extLst>
          </p:cNvPr>
          <p:cNvSpPr/>
          <p:nvPr/>
        </p:nvSpPr>
        <p:spPr>
          <a:xfrm>
            <a:off x="1251679" y="1650669"/>
            <a:ext cx="10303012" cy="451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In Hungary many people with intellectual disabilities live in institutions.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Soon, new supported living services will be built by the state</a:t>
            </a:r>
            <a:r>
              <a:rPr lang="en-US" sz="3000" dirty="0" smtClean="0"/>
              <a:t> to replace institutions</a:t>
            </a:r>
            <a:r>
              <a:rPr lang="en-US" sz="3000" dirty="0" smtClean="0"/>
              <a:t>.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endParaRPr lang="en-US" sz="3000" dirty="0" smtClean="0"/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We would like to achieve that the new services </a:t>
            </a:r>
            <a:r>
              <a:rPr lang="en-US" sz="3000" dirty="0" smtClean="0"/>
              <a:t>provide a better</a:t>
            </a:r>
            <a:r>
              <a:rPr lang="en-US" sz="3000" dirty="0" smtClean="0"/>
              <a:t> and more independent life </a:t>
            </a:r>
            <a:endParaRPr lang="hu-HU" sz="3000" dirty="0" smtClean="0"/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3000" dirty="0" smtClean="0"/>
              <a:t>for people.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784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748DB9F-0ECB-4A4F-9F32-99EAA5EE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D2234C04-F746-4934-AB64-FDA55333A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1432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F162F02-5143-459D-9346-00FD3532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6060C0F0-082B-407B-9EB3-4C7333DA6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77"/>
            <a:ext cx="12191999" cy="8343255"/>
          </a:xfrm>
        </p:spPr>
      </p:pic>
    </p:spTree>
    <p:extLst>
      <p:ext uri="{BB962C8B-B14F-4D97-AF65-F5344CB8AC3E}">
        <p14:creationId xmlns:p14="http://schemas.microsoft.com/office/powerpoint/2010/main" val="267610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B966FD4-7C22-4354-8EA2-1382BF40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29AD1845-EBE3-4A4F-B077-2A2B039DC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281" cy="6858000"/>
          </a:xfrm>
        </p:spPr>
      </p:pic>
    </p:spTree>
    <p:extLst>
      <p:ext uri="{BB962C8B-B14F-4D97-AF65-F5344CB8AC3E}">
        <p14:creationId xmlns:p14="http://schemas.microsoft.com/office/powerpoint/2010/main" val="120236390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68B3EBDCB5A4BBB83A9A3BCA300D4" ma:contentTypeVersion="10" ma:contentTypeDescription="Create a new document." ma:contentTypeScope="" ma:versionID="bb49e64cca39a3cdb59fd2f02bd7727a">
  <xsd:schema xmlns:xsd="http://www.w3.org/2001/XMLSchema" xmlns:xs="http://www.w3.org/2001/XMLSchema" xmlns:p="http://schemas.microsoft.com/office/2006/metadata/properties" xmlns:ns2="e64a528b-f3bd-4a9a-86df-61b81d7e8287" xmlns:ns3="eb106d1f-5234-4220-9f34-74f5cd721b8e" targetNamespace="http://schemas.microsoft.com/office/2006/metadata/properties" ma:root="true" ma:fieldsID="df08ce67958f6a68fe166ceab3154dce" ns2:_="" ns3:_="">
    <xsd:import namespace="e64a528b-f3bd-4a9a-86df-61b81d7e8287"/>
    <xsd:import namespace="eb106d1f-5234-4220-9f34-74f5cd721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a528b-f3bd-4a9a-86df-61b81d7e8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06d1f-5234-4220-9f34-74f5cd721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A03E2D-D144-4A8E-A80E-EFA739DDCAEE}"/>
</file>

<file path=customXml/itemProps2.xml><?xml version="1.0" encoding="utf-8"?>
<ds:datastoreItem xmlns:ds="http://schemas.openxmlformats.org/officeDocument/2006/customXml" ds:itemID="{6CDB4642-CA42-476F-B768-A608CC2975E5}"/>
</file>

<file path=customXml/itemProps3.xml><?xml version="1.0" encoding="utf-8"?>
<ds:datastoreItem xmlns:ds="http://schemas.openxmlformats.org/officeDocument/2006/customXml" ds:itemID="{0CFB60C2-A750-4D14-944D-BB1D78B58841}"/>
</file>

<file path=docProps/app.xml><?xml version="1.0" encoding="utf-8"?>
<Properties xmlns="http://schemas.openxmlformats.org/officeDocument/2006/extended-properties" xmlns:vt="http://schemas.openxmlformats.org/officeDocument/2006/docPropsVTypes">
  <Template>Jelvény</Template>
  <TotalTime>1149</TotalTime>
  <Words>760</Words>
  <Application>Microsoft Office PowerPoint</Application>
  <PresentationFormat>Szélesvásznú</PresentationFormat>
  <Paragraphs>141</Paragraphs>
  <Slides>23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MT</vt:lpstr>
      <vt:lpstr>Impact</vt:lpstr>
      <vt:lpstr>Tahoma</vt:lpstr>
      <vt:lpstr>Badge</vt:lpstr>
      <vt:lpstr>Self-advocacy  at éfoész</vt:lpstr>
      <vt:lpstr>self-advocacy groups at éfoész</vt:lpstr>
      <vt:lpstr> </vt:lpstr>
      <vt:lpstr>Self-advocacy group  in Budapest</vt:lpstr>
      <vt:lpstr>OUR review on CRPD </vt:lpstr>
      <vt:lpstr>1. Independent living</vt:lpstr>
      <vt:lpstr> </vt:lpstr>
      <vt:lpstr> </vt:lpstr>
      <vt:lpstr>PowerPoint bemutató</vt:lpstr>
      <vt:lpstr>2. Guardianship</vt:lpstr>
      <vt:lpstr>PowerPoint bemutató</vt:lpstr>
      <vt:lpstr>3. Right to vote</vt:lpstr>
      <vt:lpstr> </vt:lpstr>
      <vt:lpstr>PowerPoint bemutató</vt:lpstr>
      <vt:lpstr>PowerPoint bemutató</vt:lpstr>
      <vt:lpstr>  I feel as a secondary citizen. Others can vote, why don’t we have this right?  </vt:lpstr>
      <vt:lpstr>PowerPoint bemutató</vt:lpstr>
      <vt:lpstr>PowerPoint bemutató</vt:lpstr>
      <vt:lpstr>PowerPoint bemutató</vt:lpstr>
      <vt:lpstr>4. Accessibility</vt:lpstr>
      <vt:lpstr>PowerPoint bemutató</vt:lpstr>
      <vt:lpstr>PowerPoint bemutató</vt:lpstr>
      <vt:lpstr>Thank you  for your attention!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Éfoész Képzés</dc:creator>
  <cp:lastModifiedBy>Éfoész Képzés</cp:lastModifiedBy>
  <cp:revision>96</cp:revision>
  <dcterms:created xsi:type="dcterms:W3CDTF">2018-05-22T10:33:52Z</dcterms:created>
  <dcterms:modified xsi:type="dcterms:W3CDTF">2019-05-31T16:25:31Z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0x01010075168B3EBDCB5A4BBB83A9A3BCA300D4</vt:lpwstr>
  </property>
</Properties>
</file>