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tnbdpM5aPLA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lour+-+White.png" descr="Colour+-+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4827" y="7871339"/>
            <a:ext cx="4022493" cy="140519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Basic Income…"/>
          <p:cNvSpPr txBox="1"/>
          <p:nvPr/>
        </p:nvSpPr>
        <p:spPr>
          <a:xfrm>
            <a:off x="2406589" y="2784555"/>
            <a:ext cx="8191622" cy="253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Basic Income</a:t>
            </a:r>
          </a:p>
          <a:p>
            <a:pPr>
              <a:defRPr b="0"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&amp; Disability</a:t>
            </a:r>
          </a:p>
        </p:txBody>
      </p:sp>
      <p:pic>
        <p:nvPicPr>
          <p:cNvPr id="163" name="CWR logo paths WHITE copy-RGB.png" descr="CWR logo paths WHITE copy-RG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412" y="7871339"/>
            <a:ext cx="1392010" cy="1405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N Citizen Network logo(h)-ORANGE BG - 900 px-01.jpg" descr="CN Citizen Network logo(h)-ORANGE BG - 900 px-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725" y="7882168"/>
            <a:ext cx="4257285" cy="1383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overty Trap-01.png" descr="Poverty Trap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9" y="0"/>
            <a:ext cx="937846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any countries also have disability benefits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Many countries also have </a:t>
            </a:r>
            <a:r>
              <a:rPr>
                <a:solidFill>
                  <a:srgbClr val="FF6200"/>
                </a:solidFill>
              </a:rPr>
              <a:t>disability benefits</a:t>
            </a:r>
            <a:r>
              <a:t>…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…but to qualify you must show you </a:t>
            </a:r>
            <a:r>
              <a:rPr>
                <a:solidFill>
                  <a:srgbClr val="FF6200"/>
                </a:solidFill>
              </a:rPr>
              <a:t>can’t work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Work Assessment-01.jpg" descr="Work Assessment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094" y="-1"/>
            <a:ext cx="1191061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is is quite confusing because disabled people are all different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344677">
              <a:defRPr sz="4719">
                <a:solidFill>
                  <a:srgbClr val="FFFFFF"/>
                </a:solidFill>
              </a:defRPr>
            </a:pPr>
            <a:r>
              <a:t>This is quite </a:t>
            </a:r>
            <a:r>
              <a:rPr>
                <a:solidFill>
                  <a:srgbClr val="FF6200"/>
                </a:solidFill>
              </a:rPr>
              <a:t>confusing</a:t>
            </a:r>
            <a:r>
              <a:t> because</a:t>
            </a:r>
            <a:br/>
            <a:r>
              <a:t>disabled people </a:t>
            </a:r>
            <a:r>
              <a:rPr>
                <a:solidFill>
                  <a:srgbClr val="FF6200"/>
                </a:solidFill>
              </a:rPr>
              <a:t>are all different</a:t>
            </a:r>
          </a:p>
          <a:p>
            <a:pPr algn="l" defTabSz="344677">
              <a:defRPr sz="4719">
                <a:solidFill>
                  <a:srgbClr val="FFFFFF"/>
                </a:solidFill>
              </a:defRPr>
            </a:pPr>
          </a:p>
          <a:p>
            <a:pPr algn="l" defTabSz="344677">
              <a:defRPr sz="4719">
                <a:solidFill>
                  <a:srgbClr val="FFFFFF"/>
                </a:solidFill>
              </a:defRPr>
            </a:pPr>
            <a:r>
              <a:t>1. Some can </a:t>
            </a:r>
            <a:r>
              <a:rPr>
                <a:solidFill>
                  <a:srgbClr val="EB692C"/>
                </a:solidFill>
              </a:rPr>
              <a:t>do paid work</a:t>
            </a:r>
            <a:r>
              <a:t> just like (some) non-disabled people </a:t>
            </a:r>
            <a:br/>
          </a:p>
          <a:p>
            <a:pPr algn="l" defTabSz="344677">
              <a:defRPr sz="4719">
                <a:solidFill>
                  <a:srgbClr val="FFFFFF"/>
                </a:solidFill>
              </a:defRPr>
            </a:pPr>
            <a:r>
              <a:t>2. Some can do paid work, but for less time or </a:t>
            </a:r>
            <a:r>
              <a:rPr>
                <a:solidFill>
                  <a:srgbClr val="EB692C"/>
                </a:solidFill>
              </a:rPr>
              <a:t>with other changes</a:t>
            </a:r>
            <a:r>
              <a:t> or support</a:t>
            </a:r>
          </a:p>
          <a:p>
            <a:pPr algn="l" defTabSz="344677">
              <a:defRPr sz="4719">
                <a:solidFill>
                  <a:srgbClr val="FFFFFF"/>
                </a:solidFill>
              </a:defRPr>
            </a:pPr>
          </a:p>
          <a:p>
            <a:pPr algn="l" defTabSz="344677">
              <a:defRPr sz="4719">
                <a:solidFill>
                  <a:srgbClr val="FFFFFF"/>
                </a:solidFill>
              </a:defRPr>
            </a:pPr>
            <a:r>
              <a:t>3. Some people have different gifts and can </a:t>
            </a:r>
            <a:r>
              <a:rPr>
                <a:solidFill>
                  <a:srgbClr val="EB692C"/>
                </a:solidFill>
              </a:rPr>
              <a:t>contribute</a:t>
            </a:r>
            <a:r>
              <a:t> in different ways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asic Income is a way to improve these systems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</a:t>
            </a:r>
            <a:r>
              <a:t> is a way to improve these systems…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…to promote citizenship, freedom and rights.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asic Income means every person gets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</a:t>
            </a:r>
            <a:r>
              <a:t> means every person gets… 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…a regular amount of money to live 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614" y="0"/>
            <a:ext cx="146447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asic Income is different because it is for EVERYONE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</a:t>
            </a:r>
            <a:r>
              <a:t> is different because it is for EVERYONE</a:t>
            </a: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t>1. Rich people and poor people</a:t>
            </a: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br/>
            <a:r>
              <a:t>2. Everyone in the family</a:t>
            </a: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t>3. People with and without jobs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any disabled people need EXTRA money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Many disabled people need </a:t>
            </a:r>
            <a:r>
              <a:rPr>
                <a:solidFill>
                  <a:srgbClr val="FF6200"/>
                </a:solidFill>
              </a:rPr>
              <a:t>EXTRA</a:t>
            </a:r>
            <a:r>
              <a:t> money…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…so we need to work for  </a:t>
            </a:r>
            <a:r>
              <a:rPr>
                <a:solidFill>
                  <a:srgbClr val="FF6200"/>
                </a:solidFill>
              </a:rPr>
              <a:t>Basic Income Plus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Basic income plus II-01.jpg" descr="Basic income plus II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ttps://youtu.be/tnbdpM5aPLA"/>
          <p:cNvSpPr txBox="1"/>
          <p:nvPr>
            <p:ph type="title"/>
          </p:nvPr>
        </p:nvSpPr>
        <p:spPr>
          <a:xfrm>
            <a:off x="192697" y="3225800"/>
            <a:ext cx="12619406" cy="3302000"/>
          </a:xfrm>
          <a:prstGeom prst="rect">
            <a:avLst/>
          </a:prstGeom>
        </p:spPr>
        <p:txBody>
          <a:bodyPr/>
          <a:lstStyle>
            <a:lvl1pPr>
              <a:defRPr sz="5600" u="sng">
                <a:solidFill>
                  <a:srgbClr val="FF6200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https://youtu.be/tnbdpM5aPLA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asic Income Plus means that people would get EXTRA to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 Plus </a:t>
            </a:r>
            <a:r>
              <a:t>means that people would get </a:t>
            </a:r>
            <a:r>
              <a:rPr>
                <a:solidFill>
                  <a:srgbClr val="FF6200"/>
                </a:solidFill>
              </a:rPr>
              <a:t>EXTRA</a:t>
            </a:r>
            <a:r>
              <a:t> to…</a:t>
            </a: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t>1. reduce inequality</a:t>
            </a:r>
            <a:br/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t>2. meet extra disability costs</a:t>
            </a: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</a:p>
          <a:p>
            <a:pPr algn="l" defTabSz="473201">
              <a:defRPr sz="6480">
                <a:solidFill>
                  <a:srgbClr val="FFFFFF"/>
                </a:solidFill>
              </a:defRPr>
            </a:pPr>
            <a:r>
              <a:t>3. pay for additional 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asic income Plus is a system to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 Plus</a:t>
            </a:r>
            <a:r>
              <a:t> is a system to…</a:t>
            </a: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l"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…empower all disabled people to be </a:t>
            </a:r>
            <a:r>
              <a:rPr>
                <a:solidFill>
                  <a:srgbClr val="FF6200"/>
                </a:solidFill>
              </a:rPr>
              <a:t>full citizens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KILLS Info 02 - keys-01.jpg" descr="SKILLS Info 02 - keys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75"/>
            <a:ext cx="13004801" cy="975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asic income may seem an impossible dream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554990">
              <a:defRPr sz="7600"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 </a:t>
            </a:r>
            <a:r>
              <a:t>may seem an impossible dream…</a:t>
            </a:r>
          </a:p>
          <a:p>
            <a:pPr algn="l" defTabSz="554990">
              <a:defRPr sz="7600">
                <a:solidFill>
                  <a:srgbClr val="FFFFFF"/>
                </a:solidFill>
              </a:defRPr>
            </a:pPr>
          </a:p>
          <a:p>
            <a:pPr algn="l" defTabSz="554990">
              <a:defRPr sz="7600">
                <a:solidFill>
                  <a:srgbClr val="FFFFFF"/>
                </a:solidFill>
              </a:defRPr>
            </a:pPr>
          </a:p>
          <a:p>
            <a:pPr algn="r" defTabSz="554990">
              <a:defRPr sz="7600">
                <a:solidFill>
                  <a:srgbClr val="FFFFFF"/>
                </a:solidFill>
              </a:defRPr>
            </a:pPr>
            <a:r>
              <a:t>…but lots of people are starting to take it seriously.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D6sh-ySWkAEcmYR.jpg" descr="D6sh-ySWkAEcmY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0598"/>
            <a:ext cx="13004801" cy="7172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1484081327-364.jpg" descr="1484081327-3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2107" y="-92110"/>
            <a:ext cx="6594091" cy="49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-asset.jpeg" descr="image-asset.jpeg"/>
          <p:cNvPicPr>
            <a:picLocks noChangeAspect="1"/>
          </p:cNvPicPr>
          <p:nvPr/>
        </p:nvPicPr>
        <p:blipFill>
          <a:blip r:embed="rId3">
            <a:extLst/>
          </a:blip>
          <a:srcRect l="0" t="0" r="8702" b="0"/>
          <a:stretch>
            <a:fillRect/>
          </a:stretch>
        </p:blipFill>
        <p:spPr>
          <a:xfrm>
            <a:off x="5595433" y="-40104"/>
            <a:ext cx="7533981" cy="5859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s.jpeg" descr="image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6899" y="4791550"/>
            <a:ext cx="10022623" cy="501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6636" y="4810731"/>
            <a:ext cx="3676586" cy="528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UBI Lab Pilot Proposal.png" descr="UBI Lab Pilot Propos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02373" y="587855"/>
            <a:ext cx="3746416" cy="4603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ere is a lot of evidence that Basic Income woul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84886">
              <a:defRPr sz="6640">
                <a:solidFill>
                  <a:srgbClr val="FFFFFF"/>
                </a:solidFill>
              </a:defRPr>
            </a:pPr>
            <a:r>
              <a:t>There is a lot of evidence that </a:t>
            </a:r>
            <a:r>
              <a:rPr>
                <a:solidFill>
                  <a:srgbClr val="FF6200"/>
                </a:solidFill>
              </a:rPr>
              <a:t>Basic Income</a:t>
            </a:r>
            <a:r>
              <a:t> would…</a:t>
            </a:r>
          </a:p>
        </p:txBody>
      </p:sp>
      <p:sp>
        <p:nvSpPr>
          <p:cNvPr id="219" name="Reduce poverty…"/>
          <p:cNvSpPr txBox="1"/>
          <p:nvPr>
            <p:ph type="body" idx="1"/>
          </p:nvPr>
        </p:nvSpPr>
        <p:spPr>
          <a:xfrm>
            <a:off x="613271" y="3060184"/>
            <a:ext cx="11778258" cy="5933476"/>
          </a:xfrm>
          <a:prstGeom prst="rect">
            <a:avLst/>
          </a:prstGeom>
        </p:spPr>
        <p:txBody>
          <a:bodyPr numCol="2" spcCol="326418" anchor="t"/>
          <a:lstStyle/>
          <a:p>
            <a:pPr>
              <a:defRPr>
                <a:solidFill>
                  <a:srgbClr val="FFFFFF"/>
                </a:solidFill>
              </a:defRPr>
            </a:pPr>
            <a:r>
              <a:t>Reduce poverty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Improve health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Improve work life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End benefit stigma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Reduce suicides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Reduce bureaucracy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Increase solidarity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Increase citizen action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Improve life for carers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Reduce domestic violence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Improve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Not everybody likes the idea of Basic Income some fear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455675">
              <a:defRPr sz="6240">
                <a:solidFill>
                  <a:srgbClr val="FFFFFF"/>
                </a:solidFill>
              </a:defRPr>
            </a:pPr>
            <a:r>
              <a:t>Not everybody likes the idea of </a:t>
            </a:r>
            <a:r>
              <a:rPr>
                <a:solidFill>
                  <a:srgbClr val="FF6200"/>
                </a:solidFill>
              </a:rPr>
              <a:t>Basic Income</a:t>
            </a:r>
            <a:r>
              <a:t> some fear</a:t>
            </a: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  <a:r>
              <a:t>1. It is too expensive (high taxes)</a:t>
            </a: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  <a:r>
              <a:t>2. It will make us lazy</a:t>
            </a: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</a:p>
          <a:p>
            <a:pPr algn="l" defTabSz="455675">
              <a:defRPr sz="6240">
                <a:solidFill>
                  <a:srgbClr val="FFFFFF"/>
                </a:solidFill>
              </a:defRPr>
            </a:pPr>
            <a:r>
              <a:t>3. It will lead to other cuts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me disabled people like the idea, some don’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84886">
              <a:defRPr sz="6640">
                <a:solidFill>
                  <a:srgbClr val="FFFFFF"/>
                </a:solidFill>
              </a:defRPr>
            </a:pPr>
            <a:r>
              <a:t>Some </a:t>
            </a:r>
            <a:r>
              <a:rPr>
                <a:solidFill>
                  <a:srgbClr val="FF6200"/>
                </a:solidFill>
              </a:rPr>
              <a:t>disabled people</a:t>
            </a:r>
            <a:br>
              <a:rPr>
                <a:solidFill>
                  <a:srgbClr val="FF6200"/>
                </a:solidFill>
              </a:rPr>
            </a:br>
            <a:r>
              <a:t>like the idea, some don’t</a:t>
            </a:r>
          </a:p>
        </p:txBody>
      </p:sp>
      <p:pic>
        <p:nvPicPr>
          <p:cNvPr id="224" name="Screenshot 2019-05-19 at 21.14.43.png" descr="Screenshot 2019-05-19 at 21.14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282" y="3200903"/>
            <a:ext cx="4225795" cy="5598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creenshot 2019-05-19 at 21.15.40.png" descr="Screenshot 2019-05-19 at 21.15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993" y="3220115"/>
            <a:ext cx="4542525" cy="556051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V"/>
          <p:cNvSpPr txBox="1"/>
          <p:nvPr/>
        </p:nvSpPr>
        <p:spPr>
          <a:xfrm>
            <a:off x="6018851" y="5196177"/>
            <a:ext cx="650368" cy="11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/>
            <a:r>
              <a:t>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asic Income would be good for disabled people because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</a:t>
            </a:r>
            <a:r>
              <a:t> would be good for disabled people because</a:t>
            </a: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t>1. It improves life for everyone</a:t>
            </a: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t>2. It creates a secure income for everyone</a:t>
            </a: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t>3. It makes family life better</a:t>
            </a: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t>4. It makes it easier to contribute</a:t>
            </a: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</a:p>
          <a:p>
            <a:pPr algn="l" defTabSz="315468">
              <a:defRPr sz="4320">
                <a:solidFill>
                  <a:srgbClr val="FFFFFF"/>
                </a:solidFill>
              </a:defRPr>
            </a:pPr>
            <a:r>
              <a:t>5. It unites disabled people with other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asic Income is not yet a full reality anywhere……"/>
          <p:cNvSpPr txBox="1"/>
          <p:nvPr>
            <p:ph type="title"/>
          </p:nvPr>
        </p:nvSpPr>
        <p:spPr>
          <a:xfrm>
            <a:off x="438013" y="849895"/>
            <a:ext cx="12128774" cy="8053810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6200"/>
                </a:solidFill>
              </a:rPr>
              <a:t>Basic Income</a:t>
            </a:r>
            <a:r>
              <a:t> is not yet a full reality anywhere…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 algn="r">
              <a:defRPr>
                <a:solidFill>
                  <a:srgbClr val="FFFFFF"/>
                </a:solidFill>
              </a:defRPr>
            </a:pPr>
            <a:r>
              <a:t>…it is an idea.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Reasons for Basic income plus-01.jpg" descr="Reasons for Basic income plus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" y="-1"/>
            <a:ext cx="1300133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ome questions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 sz="5200">
                <a:solidFill>
                  <a:srgbClr val="EB692C"/>
                </a:solidFill>
              </a:defRPr>
            </a:pPr>
            <a:r>
              <a:t>Some questions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1. Is it clear what basic income is?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2. Is basic income a good idea?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3. Should Inclusion Europe support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ossible actions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>
              <a:defRPr sz="5200">
                <a:solidFill>
                  <a:srgbClr val="EB692C"/>
                </a:solidFill>
              </a:defRPr>
            </a:pPr>
            <a:r>
              <a:t>Possible actions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1. Discuss this when you get home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2. Fill in our online survey</a:t>
            </a:r>
          </a:p>
          <a:p>
            <a:pPr algn="l">
              <a:defRPr sz="5200">
                <a:solidFill>
                  <a:srgbClr val="FFFFFF"/>
                </a:solidFill>
              </a:defRPr>
            </a:pPr>
          </a:p>
          <a:p>
            <a:pPr algn="l">
              <a:defRPr sz="5200">
                <a:solidFill>
                  <a:srgbClr val="FFFFFF"/>
                </a:solidFill>
              </a:defRPr>
            </a:pPr>
            <a:r>
              <a:t>3. Connect to Citizen Network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ny countries have an income support system…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578358">
              <a:defRPr sz="7919">
                <a:solidFill>
                  <a:srgbClr val="FFFFFF"/>
                </a:solidFill>
              </a:defRPr>
            </a:pPr>
            <a:r>
              <a:t>Many countries have an </a:t>
            </a:r>
            <a:r>
              <a:rPr>
                <a:solidFill>
                  <a:srgbClr val="FF6200"/>
                </a:solidFill>
              </a:rPr>
              <a:t>income support</a:t>
            </a:r>
            <a:r>
              <a:t> system…</a:t>
            </a:r>
          </a:p>
          <a:p>
            <a:pPr algn="l" defTabSz="578358">
              <a:defRPr sz="7919">
                <a:solidFill>
                  <a:srgbClr val="FFFFFF"/>
                </a:solidFill>
              </a:defRPr>
            </a:pPr>
          </a:p>
          <a:p>
            <a:pPr algn="l" defTabSz="578358">
              <a:defRPr sz="7919">
                <a:solidFill>
                  <a:srgbClr val="FFFFFF"/>
                </a:solidFill>
              </a:defRPr>
            </a:pPr>
          </a:p>
          <a:p>
            <a:pPr algn="r" defTabSz="578358">
              <a:defRPr sz="7919">
                <a:solidFill>
                  <a:srgbClr val="FFFFFF"/>
                </a:solidFill>
              </a:defRPr>
            </a:pPr>
            <a:r>
              <a:t>…benefits, tax credits, pensions, welfare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hands-reaching-for-money-crop-1500_large.jpg" descr="hands-reaching-for-money-crop-1500_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798" y="-2469478"/>
            <a:ext cx="13414942" cy="14692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ut these are not very generous…"/>
          <p:cNvSpPr txBox="1"/>
          <p:nvPr>
            <p:ph type="title"/>
          </p:nvPr>
        </p:nvSpPr>
        <p:spPr>
          <a:xfrm>
            <a:off x="192697" y="3225800"/>
            <a:ext cx="12619406" cy="33020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6200"/>
                </a:solidFill>
              </a:defRPr>
            </a:lvl1pPr>
          </a:lstStyle>
          <a:p>
            <a:pPr/>
            <a:r>
              <a:t>But these are not very generous…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Net cost of benefits is a cup of coffee-01.png" descr="Net cost of benefits is a cup of coffe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626"/>
            <a:ext cx="13004801" cy="9206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 many places you ONLY get benefits…"/>
          <p:cNvSpPr txBox="1"/>
          <p:nvPr>
            <p:ph type="title"/>
          </p:nvPr>
        </p:nvSpPr>
        <p:spPr>
          <a:xfrm>
            <a:off x="458147" y="807113"/>
            <a:ext cx="12088506" cy="8139374"/>
          </a:xfrm>
          <a:prstGeom prst="rect">
            <a:avLst/>
          </a:prstGeom>
        </p:spPr>
        <p:txBody>
          <a:bodyPr/>
          <a:lstStyle/>
          <a:p>
            <a:pPr algn="l" defTabSz="373887">
              <a:defRPr sz="5119">
                <a:solidFill>
                  <a:srgbClr val="FFFFFF"/>
                </a:solidFill>
              </a:defRPr>
            </a:pPr>
            <a:r>
              <a:t>In many places you </a:t>
            </a:r>
            <a:r>
              <a:rPr>
                <a:solidFill>
                  <a:srgbClr val="EB692C"/>
                </a:solidFill>
              </a:rPr>
              <a:t>ONLY</a:t>
            </a:r>
            <a:r>
              <a:t> get benefits</a:t>
            </a:r>
          </a:p>
          <a:p>
            <a:pPr algn="l" defTabSz="373887">
              <a:defRPr sz="5119">
                <a:solidFill>
                  <a:srgbClr val="FFFFFF"/>
                </a:solidFill>
              </a:defRPr>
            </a:pPr>
          </a:p>
          <a:p>
            <a:pPr algn="l" defTabSz="373887">
              <a:defRPr sz="5119">
                <a:solidFill>
                  <a:srgbClr val="FFFFFF"/>
                </a:solidFill>
              </a:defRPr>
            </a:pPr>
            <a:r>
              <a:t>1. if you have </a:t>
            </a:r>
            <a:r>
              <a:rPr>
                <a:solidFill>
                  <a:srgbClr val="FF6200"/>
                </a:solidFill>
              </a:rPr>
              <a:t>no</a:t>
            </a:r>
            <a:r>
              <a:t> </a:t>
            </a:r>
            <a:r>
              <a:rPr>
                <a:solidFill>
                  <a:srgbClr val="FF6200"/>
                </a:solidFill>
              </a:rPr>
              <a:t>savings</a:t>
            </a:r>
            <a:r>
              <a:t> and pay most of your earnings to the government</a:t>
            </a:r>
            <a:br/>
          </a:p>
          <a:p>
            <a:pPr algn="l" defTabSz="373887">
              <a:defRPr sz="5119">
                <a:solidFill>
                  <a:srgbClr val="FFFFFF"/>
                </a:solidFill>
              </a:defRPr>
            </a:pPr>
            <a:r>
              <a:t>2. if no one in your </a:t>
            </a:r>
            <a:r>
              <a:rPr>
                <a:solidFill>
                  <a:srgbClr val="FF6200"/>
                </a:solidFill>
              </a:rPr>
              <a:t>family</a:t>
            </a:r>
            <a:r>
              <a:t> has a job or savings</a:t>
            </a:r>
          </a:p>
          <a:p>
            <a:pPr algn="l" defTabSz="373887">
              <a:defRPr sz="5119">
                <a:solidFill>
                  <a:srgbClr val="FFFFFF"/>
                </a:solidFill>
              </a:defRPr>
            </a:pPr>
          </a:p>
          <a:p>
            <a:pPr algn="l" defTabSz="373887">
              <a:defRPr sz="5119">
                <a:solidFill>
                  <a:srgbClr val="FFFFFF"/>
                </a:solidFill>
              </a:defRPr>
            </a:pPr>
            <a:r>
              <a:t>3. if you look for work in the way the </a:t>
            </a:r>
            <a:r>
              <a:rPr>
                <a:solidFill>
                  <a:srgbClr val="FF6200"/>
                </a:solidFill>
              </a:rPr>
              <a:t>government</a:t>
            </a:r>
            <a:r>
              <a:t> tells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is means people who are poor…"/>
          <p:cNvSpPr txBox="1"/>
          <p:nvPr>
            <p:ph type="title"/>
          </p:nvPr>
        </p:nvSpPr>
        <p:spPr>
          <a:xfrm>
            <a:off x="192697" y="3225800"/>
            <a:ext cx="12619406" cy="3302000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rgbClr val="FF6200"/>
                </a:solidFill>
              </a:defRPr>
            </a:pPr>
            <a:r>
              <a:t>This means people who are poor</a:t>
            </a:r>
          </a:p>
          <a:p>
            <a:pPr>
              <a:defRPr sz="5600">
                <a:solidFill>
                  <a:srgbClr val="FF6200"/>
                </a:solidFill>
              </a:defRPr>
            </a:pPr>
            <a:r>
              <a:t>tend to stay poor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68B3EBDCB5A4BBB83A9A3BCA300D4" ma:contentTypeVersion="10" ma:contentTypeDescription="Create a new document." ma:contentTypeScope="" ma:versionID="bb49e64cca39a3cdb59fd2f02bd7727a">
  <xsd:schema xmlns:xsd="http://www.w3.org/2001/XMLSchema" xmlns:xs="http://www.w3.org/2001/XMLSchema" xmlns:p="http://schemas.microsoft.com/office/2006/metadata/properties" xmlns:ns2="e64a528b-f3bd-4a9a-86df-61b81d7e8287" xmlns:ns3="eb106d1f-5234-4220-9f34-74f5cd721b8e" targetNamespace="http://schemas.microsoft.com/office/2006/metadata/properties" ma:root="true" ma:fieldsID="df08ce67958f6a68fe166ceab3154dce" ns2:_="" ns3:_="">
    <xsd:import namespace="e64a528b-f3bd-4a9a-86df-61b81d7e8287"/>
    <xsd:import namespace="eb106d1f-5234-4220-9f34-74f5cd721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528b-f3bd-4a9a-86df-61b81d7e8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6d1f-5234-4220-9f34-74f5cd721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17BE8D-B44B-4F6B-8D60-FDDF13F3AE39}"/>
</file>

<file path=customXml/itemProps2.xml><?xml version="1.0" encoding="utf-8"?>
<ds:datastoreItem xmlns:ds="http://schemas.openxmlformats.org/officeDocument/2006/customXml" ds:itemID="{9E6EFAF6-CCC3-4B0D-BC40-910A98B4A9C1}"/>
</file>

<file path=customXml/itemProps3.xml><?xml version="1.0" encoding="utf-8"?>
<ds:datastoreItem xmlns:ds="http://schemas.openxmlformats.org/officeDocument/2006/customXml" ds:itemID="{DE7DD424-E45E-4F1F-AEE1-A2B8652BCFA2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0x01010075168B3EBDCB5A4BBB83A9A3BCA300D4</vt:lpwstr>
  </property>
</Properties>
</file>