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2" r:id="rId4"/>
    <p:sldId id="264" r:id="rId5"/>
    <p:sldId id="271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04" autoAdjust="0"/>
  </p:normalViewPr>
  <p:slideViewPr>
    <p:cSldViewPr snapToGrid="0">
      <p:cViewPr varScale="1">
        <p:scale>
          <a:sx n="48" d="100"/>
          <a:sy n="48" d="100"/>
        </p:scale>
        <p:origin x="3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EWL logo </a:t>
            </a:r>
          </a:p>
          <a:p>
            <a:r>
              <a:rPr lang="en-US" dirty="0">
                <a:solidFill>
                  <a:srgbClr val="7030A0"/>
                </a:solidFill>
              </a:rPr>
              <a:t>Recommendations from the women’s movement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1200" dirty="0"/>
              <a:t>Claire </a:t>
            </a:r>
            <a:r>
              <a:rPr lang="en-US" sz="1200" dirty="0" err="1"/>
              <a:t>Fourçans</a:t>
            </a:r>
            <a:r>
              <a:rPr lang="en-US" sz="1200" dirty="0"/>
              <a:t>, Policy and Campaigns Director, </a:t>
            </a:r>
          </a:p>
          <a:p>
            <a:r>
              <a:rPr lang="en-US" sz="1200" dirty="0"/>
              <a:t>European Women’s Lobby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continuum of violence </a:t>
            </a:r>
          </a:p>
          <a:p>
            <a:endParaRPr lang="en-GB" dirty="0"/>
          </a:p>
          <a:p>
            <a:pPr marL="457200" lvl="0" indent="-393700">
              <a:spcBef>
                <a:spcPts val="640"/>
              </a:spcBef>
              <a:buSzPts val="2600"/>
            </a:pPr>
            <a:r>
              <a:rPr lang="en-US" b="1" dirty="0">
                <a:cs typeface="Calibri"/>
                <a:sym typeface="Calibri"/>
              </a:rPr>
              <a:t>L</a:t>
            </a:r>
            <a:r>
              <a:rPr lang="en-US" b="1" dirty="0"/>
              <a:t>ong-term systemic women’s rights violation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that precedes this COVID-19 pandemic crisis</a:t>
            </a:r>
          </a:p>
          <a:p>
            <a:pPr marL="63500" lvl="0" indent="0">
              <a:spcBef>
                <a:spcPts val="640"/>
              </a:spcBef>
              <a:buSzPts val="2600"/>
              <a:buNone/>
            </a:pPr>
            <a:endParaRPr lang="en-US" dirty="0"/>
          </a:p>
          <a:p>
            <a:pPr marL="457200" indent="-393700">
              <a:spcBef>
                <a:spcPts val="640"/>
              </a:spcBef>
              <a:buSzPts val="2600"/>
            </a:pPr>
            <a:r>
              <a:rPr lang="fr-BE" dirty="0"/>
              <a:t>Women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disabilities</a:t>
            </a:r>
            <a:r>
              <a:rPr lang="fr-BE" dirty="0"/>
              <a:t> </a:t>
            </a:r>
            <a:r>
              <a:rPr lang="en-US" dirty="0"/>
              <a:t>are </a:t>
            </a:r>
            <a:r>
              <a:rPr lang="en-US" b="1" dirty="0"/>
              <a:t>particularly exposed </a:t>
            </a:r>
            <a:r>
              <a:rPr lang="en-US" dirty="0"/>
              <a:t>to sexual violence, domestic violence, forced sterilization and forced abortion</a:t>
            </a:r>
          </a:p>
          <a:p>
            <a:pPr marL="63500" indent="0">
              <a:spcBef>
                <a:spcPts val="640"/>
              </a:spcBef>
              <a:buSzPts val="2600"/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b="1" dirty="0"/>
              <a:t>Worsened </a:t>
            </a:r>
            <a:r>
              <a:rPr lang="en-US" dirty="0"/>
              <a:t>in times of COVID-19, linked to lockdown measures:</a:t>
            </a:r>
          </a:p>
          <a:p>
            <a:pPr marL="914400" lvl="1" indent="-381000">
              <a:spcBef>
                <a:spcPts val="0"/>
              </a:spcBef>
              <a:buSzPts val="2400"/>
              <a:buChar char="–"/>
            </a:pPr>
            <a:r>
              <a:rPr lang="en-US" dirty="0"/>
              <a:t>Enabling environment for perpetrators</a:t>
            </a:r>
          </a:p>
          <a:p>
            <a:pPr marL="914400" lvl="1" indent="-381000">
              <a:spcBef>
                <a:spcPts val="0"/>
              </a:spcBef>
              <a:buSzPts val="2400"/>
              <a:buChar char="–"/>
            </a:pPr>
            <a:r>
              <a:rPr lang="en-US" dirty="0"/>
              <a:t>Seeking assistance gets harder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1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New commitments: long term vision</a:t>
            </a:r>
          </a:p>
          <a:p>
            <a:endParaRPr lang="en-GB" dirty="0"/>
          </a:p>
          <a:p>
            <a:pPr marL="457200" indent="-381000">
              <a:spcBef>
                <a:spcPts val="640"/>
              </a:spcBef>
              <a:buSzPts val="2400"/>
            </a:pPr>
            <a:r>
              <a:rPr lang="en-US" sz="1200" dirty="0"/>
              <a:t>Declare </a:t>
            </a:r>
            <a:r>
              <a:rPr lang="en-US" sz="1200" b="1" dirty="0"/>
              <a:t>essential the services to protect all victims, </a:t>
            </a:r>
            <a:r>
              <a:rPr lang="en-US" sz="1200" dirty="0"/>
              <a:t>and ensure accessibility of women with disabilities to helplines, support services and judicial system</a:t>
            </a:r>
          </a:p>
          <a:p>
            <a:pPr marL="457200" lvl="0" indent="-381000">
              <a:spcBef>
                <a:spcPts val="640"/>
              </a:spcBef>
              <a:buSzPts val="2400"/>
            </a:pPr>
            <a:endParaRPr lang="en-US" sz="1200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sz="1200" dirty="0"/>
              <a:t>Step up efforts in ratification &amp; implementation of </a:t>
            </a:r>
            <a:r>
              <a:rPr lang="en-US" sz="1200" b="1" dirty="0"/>
              <a:t>Istanbul Convention</a:t>
            </a:r>
            <a:endParaRPr lang="en-US" sz="1200" dirty="0"/>
          </a:p>
          <a:p>
            <a:pPr marL="914400" lvl="0" indent="0">
              <a:lnSpc>
                <a:spcPct val="100000"/>
              </a:lnSpc>
              <a:spcBef>
                <a:spcPts val="560"/>
              </a:spcBef>
              <a:buNone/>
            </a:pPr>
            <a:endParaRPr lang="en-US" sz="1200" dirty="0"/>
          </a:p>
          <a:p>
            <a:pPr marL="457200" lvl="0" indent="-381000">
              <a:lnSpc>
                <a:spcPct val="100000"/>
              </a:lnSpc>
              <a:spcBef>
                <a:spcPts val="640"/>
              </a:spcBef>
              <a:buSzPts val="2400"/>
            </a:pPr>
            <a:r>
              <a:rPr lang="en-US" sz="1200" b="1" dirty="0"/>
              <a:t>Gender mainstream </a:t>
            </a:r>
            <a:r>
              <a:rPr lang="en-US" sz="1200" dirty="0"/>
              <a:t>all responses to COVID-19 and long-term recovery measures. </a:t>
            </a:r>
          </a:p>
          <a:p>
            <a:pPr marL="76200" lvl="0" indent="0">
              <a:lnSpc>
                <a:spcPct val="100000"/>
              </a:lnSpc>
              <a:spcBef>
                <a:spcPts val="640"/>
              </a:spcBef>
              <a:buSzPts val="2400"/>
              <a:buNone/>
            </a:pPr>
            <a:endParaRPr lang="en-US" sz="1200" dirty="0"/>
          </a:p>
          <a:p>
            <a:pPr marL="457200" lvl="0" indent="-381000">
              <a:lnSpc>
                <a:spcPct val="100000"/>
              </a:lnSpc>
              <a:spcBef>
                <a:spcPts val="640"/>
              </a:spcBef>
              <a:buSzPts val="2400"/>
            </a:pPr>
            <a:r>
              <a:rPr lang="en-US" sz="1200" dirty="0"/>
              <a:t>Women’s </a:t>
            </a:r>
            <a:r>
              <a:rPr lang="en-US" sz="1200" dirty="0" err="1"/>
              <a:t>organisations</a:t>
            </a:r>
            <a:r>
              <a:rPr lang="en-US" sz="1200" dirty="0"/>
              <a:t> systematically consulted.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6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7030A0"/>
                </a:solidFill>
              </a:rPr>
              <a:t>Coordinated EU action to #EndVAWG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r>
              <a:rPr lang="en-US" dirty="0"/>
              <a:t>EU to act in an united way to protect women and girls everywhere in Europe and to end all forms of male violence.</a:t>
            </a:r>
          </a:p>
          <a:p>
            <a:endParaRPr lang="en-US" dirty="0"/>
          </a:p>
          <a:p>
            <a:r>
              <a:rPr lang="en-US" dirty="0"/>
              <a:t>Accelerate the conclusion of the EU’s accession to Istanbul Convention</a:t>
            </a:r>
          </a:p>
          <a:p>
            <a:endParaRPr lang="en-US" dirty="0"/>
          </a:p>
          <a:p>
            <a:r>
              <a:rPr lang="en-US" dirty="0"/>
              <a:t>Implement the Istanbul Convention consistently everywhere in the EU at all times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81000">
              <a:spcBef>
                <a:spcPts val="640"/>
              </a:spcBef>
              <a:buSzPts val="2400"/>
            </a:pPr>
            <a:r>
              <a:rPr lang="en-US" sz="1200" b="1" dirty="0">
                <a:solidFill>
                  <a:srgbClr val="7030A0"/>
                </a:solidFill>
              </a:rPr>
              <a:t>Coordinated EU action to #EndVAWG</a:t>
            </a:r>
            <a:endParaRPr lang="en-US" b="1" dirty="0"/>
          </a:p>
          <a:p>
            <a:pPr marL="457200" lvl="0" indent="-381000">
              <a:spcBef>
                <a:spcPts val="640"/>
              </a:spcBef>
              <a:buSzPts val="2400"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 err="1"/>
              <a:t>Recognise</a:t>
            </a:r>
            <a:r>
              <a:rPr lang="en-US" dirty="0"/>
              <a:t> VAWG as a </a:t>
            </a:r>
            <a:r>
              <a:rPr lang="en-US" b="1" dirty="0" err="1"/>
              <a:t>eurocrime</a:t>
            </a:r>
            <a:r>
              <a:rPr lang="en-US" b="1" dirty="0"/>
              <a:t> </a:t>
            </a:r>
            <a:r>
              <a:rPr lang="en-US" dirty="0"/>
              <a:t>which should be tackled jointly</a:t>
            </a:r>
          </a:p>
          <a:p>
            <a:pPr marL="457200" lvl="0" indent="0">
              <a:spcBef>
                <a:spcPts val="640"/>
              </a:spcBef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/>
              <a:t>Adopt an </a:t>
            </a:r>
            <a:r>
              <a:rPr lang="en-US" b="1" dirty="0"/>
              <a:t>EU Directive</a:t>
            </a:r>
            <a:r>
              <a:rPr lang="en-US" dirty="0"/>
              <a:t> on preventing and combating all forms of violence against women and girls, including forced sterilization, with provisions ensuring protection and accessibility of women with disabilities</a:t>
            </a:r>
          </a:p>
          <a:p>
            <a:pPr marL="457200" lvl="0" indent="0">
              <a:spcBef>
                <a:spcPts val="640"/>
              </a:spcBef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/>
              <a:t>Provide </a:t>
            </a:r>
            <a:r>
              <a:rPr lang="en-US" b="1" dirty="0"/>
              <a:t>adequate funding </a:t>
            </a:r>
            <a:r>
              <a:rPr lang="en-US" dirty="0"/>
              <a:t>to address the long-term &amp; emergency situation, by funding women civil society </a:t>
            </a:r>
            <a:r>
              <a:rPr lang="en-US" dirty="0" err="1"/>
              <a:t>organisations</a:t>
            </a:r>
            <a:r>
              <a:rPr lang="en-US" dirty="0"/>
              <a:t>, through the MFF and the Next  Generation EU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5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  <a:p>
            <a:pPr marL="0" indent="0">
              <a:buNone/>
            </a:pPr>
            <a:r>
              <a:rPr lang="en-GB" dirty="0"/>
              <a:t>The European Women’s Lobby</a:t>
            </a:r>
          </a:p>
          <a:p>
            <a:pPr marL="0" indent="0">
              <a:buNone/>
            </a:pPr>
            <a:r>
              <a:rPr lang="en-GB" dirty="0"/>
              <a:t>www.womenlobby.org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Twitter: @EuropeanWomen</a:t>
            </a:r>
          </a:p>
          <a:p>
            <a:pPr marL="0" indent="0">
              <a:buNone/>
            </a:pPr>
            <a:r>
              <a:rPr lang="en-GB" dirty="0"/>
              <a:t>Facebook: European Women’s Lobby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02-12-20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899" y="3690110"/>
            <a:ext cx="9144000" cy="1277126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Recommendations from the women’s movement </a:t>
            </a:r>
            <a:br>
              <a:rPr lang="en-US" dirty="0">
                <a:solidFill>
                  <a:srgbClr val="7030A0"/>
                </a:solidFill>
              </a:rPr>
            </a:br>
            <a:endParaRPr lang="fr-BE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592" y="4221124"/>
            <a:ext cx="9144000" cy="138223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Claire </a:t>
            </a:r>
            <a:r>
              <a:rPr lang="en-US" sz="3000" dirty="0" err="1"/>
              <a:t>Fourçans</a:t>
            </a:r>
            <a:r>
              <a:rPr lang="en-US" sz="3000" dirty="0"/>
              <a:t>, Policy and Campaigns Director, </a:t>
            </a:r>
          </a:p>
          <a:p>
            <a:r>
              <a:rPr lang="en-US" sz="3000" dirty="0"/>
              <a:t>European Women’s Lobby </a:t>
            </a:r>
            <a:endParaRPr lang="en-GB" sz="3000" dirty="0"/>
          </a:p>
        </p:txBody>
      </p:sp>
      <p:pic>
        <p:nvPicPr>
          <p:cNvPr id="7" name="Google Shape;92;p1" descr="EWL logo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126" y="148856"/>
            <a:ext cx="4178596" cy="1754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07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74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dirty="0">
                <a:solidFill>
                  <a:srgbClr val="7030A0"/>
                </a:solidFill>
              </a:rPr>
              <a:t>The continuum of violence</a:t>
            </a:r>
            <a:br>
              <a:rPr lang="en-US" sz="4000" dirty="0">
                <a:solidFill>
                  <a:srgbClr val="7030A0"/>
                </a:solidFill>
              </a:rPr>
            </a:br>
            <a:br>
              <a:rPr lang="en-US" sz="4000" dirty="0">
                <a:solidFill>
                  <a:srgbClr val="7030A0"/>
                </a:solidFill>
              </a:rPr>
            </a:b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457200" lvl="0" indent="-393700">
              <a:spcBef>
                <a:spcPts val="640"/>
              </a:spcBef>
              <a:buSzPts val="2600"/>
            </a:pPr>
            <a:r>
              <a:rPr lang="en-US" b="1" dirty="0">
                <a:cs typeface="Calibri"/>
                <a:sym typeface="Calibri"/>
              </a:rPr>
              <a:t>L</a:t>
            </a:r>
            <a:r>
              <a:rPr lang="en-US" b="1" dirty="0"/>
              <a:t>ong-term systemic women’s rights violation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that precedes this COVID-19 pandemic crisis</a:t>
            </a:r>
          </a:p>
          <a:p>
            <a:pPr marL="63500" lvl="0" indent="0">
              <a:spcBef>
                <a:spcPts val="640"/>
              </a:spcBef>
              <a:buSzPts val="2600"/>
              <a:buNone/>
            </a:pPr>
            <a:endParaRPr lang="en-US" dirty="0"/>
          </a:p>
          <a:p>
            <a:pPr marL="457200" indent="-393700">
              <a:spcBef>
                <a:spcPts val="640"/>
              </a:spcBef>
              <a:buSzPts val="2600"/>
            </a:pPr>
            <a:r>
              <a:rPr lang="fr-BE" dirty="0" err="1"/>
              <a:t>Women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disabilities</a:t>
            </a:r>
            <a:r>
              <a:rPr lang="fr-BE" dirty="0"/>
              <a:t> </a:t>
            </a:r>
            <a:r>
              <a:rPr lang="en-US" dirty="0"/>
              <a:t>are </a:t>
            </a:r>
            <a:r>
              <a:rPr lang="en-US" b="1" dirty="0"/>
              <a:t>particularly exposed </a:t>
            </a:r>
            <a:r>
              <a:rPr lang="en-US" dirty="0"/>
              <a:t>to sexual violence, domestic violence, forced sterilization and forced abortion</a:t>
            </a:r>
          </a:p>
          <a:p>
            <a:pPr marL="63500" indent="0">
              <a:spcBef>
                <a:spcPts val="640"/>
              </a:spcBef>
              <a:buSzPts val="2600"/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b="1" dirty="0"/>
              <a:t>Worsened </a:t>
            </a:r>
            <a:r>
              <a:rPr lang="en-US" dirty="0"/>
              <a:t>in times of COVID-19, linked to lockdown measures:</a:t>
            </a:r>
          </a:p>
          <a:p>
            <a:pPr marL="914400" lvl="1" indent="-381000">
              <a:spcBef>
                <a:spcPts val="0"/>
              </a:spcBef>
              <a:buSzPts val="2400"/>
              <a:buChar char="–"/>
            </a:pPr>
            <a:r>
              <a:rPr lang="en-US" dirty="0"/>
              <a:t>Enabling environment for perpetrators</a:t>
            </a:r>
          </a:p>
          <a:p>
            <a:pPr marL="914400" lvl="1" indent="-381000">
              <a:spcBef>
                <a:spcPts val="0"/>
              </a:spcBef>
              <a:buSzPts val="2400"/>
              <a:buChar char="–"/>
            </a:pPr>
            <a:r>
              <a:rPr lang="en-US" dirty="0"/>
              <a:t>Seeking assistance gets harder 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6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New commitments⇒ long term vision</a:t>
            </a:r>
            <a:endParaRPr lang="fr-BE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55000" lnSpcReduction="20000"/>
          </a:bodyPr>
          <a:lstStyle/>
          <a:p>
            <a:pPr marL="457200" indent="-381000">
              <a:spcBef>
                <a:spcPts val="640"/>
              </a:spcBef>
              <a:buSzPts val="2400"/>
            </a:pPr>
            <a:r>
              <a:rPr lang="en-US" sz="5100" dirty="0"/>
              <a:t>Declare </a:t>
            </a:r>
            <a:r>
              <a:rPr lang="en-US" sz="5100" b="1" dirty="0"/>
              <a:t>essential the services to protect all victims, </a:t>
            </a:r>
            <a:r>
              <a:rPr lang="en-US" sz="5100" dirty="0"/>
              <a:t>and ensure accessibility of women with disabilities to helplines, support services and judicial system</a:t>
            </a:r>
          </a:p>
          <a:p>
            <a:pPr marL="457200" lvl="0" indent="-381000">
              <a:spcBef>
                <a:spcPts val="640"/>
              </a:spcBef>
              <a:buSzPts val="2400"/>
            </a:pPr>
            <a:endParaRPr lang="en-US" sz="5100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sz="5100" dirty="0"/>
              <a:t>Step up efforts in ratification &amp; implementation of </a:t>
            </a:r>
            <a:r>
              <a:rPr lang="en-US" sz="5100" b="1" dirty="0"/>
              <a:t>Istanbul Convention</a:t>
            </a:r>
            <a:endParaRPr lang="en-US" sz="5100" dirty="0"/>
          </a:p>
          <a:p>
            <a:pPr marL="914400" lvl="0" indent="0">
              <a:lnSpc>
                <a:spcPct val="100000"/>
              </a:lnSpc>
              <a:spcBef>
                <a:spcPts val="560"/>
              </a:spcBef>
              <a:buNone/>
            </a:pPr>
            <a:endParaRPr lang="en-US" sz="5100" dirty="0"/>
          </a:p>
          <a:p>
            <a:pPr marL="457200" lvl="0" indent="-381000">
              <a:lnSpc>
                <a:spcPct val="100000"/>
              </a:lnSpc>
              <a:spcBef>
                <a:spcPts val="640"/>
              </a:spcBef>
              <a:buSzPts val="2400"/>
            </a:pPr>
            <a:r>
              <a:rPr lang="en-US" sz="5100" b="1" dirty="0"/>
              <a:t>Gender mainstream </a:t>
            </a:r>
            <a:r>
              <a:rPr lang="en-US" sz="5100" dirty="0"/>
              <a:t>all responses to COVID-19 and long-term recovery measures. </a:t>
            </a:r>
          </a:p>
          <a:p>
            <a:pPr marL="76200" lvl="0" indent="0">
              <a:lnSpc>
                <a:spcPct val="100000"/>
              </a:lnSpc>
              <a:spcBef>
                <a:spcPts val="640"/>
              </a:spcBef>
              <a:buSzPts val="2400"/>
              <a:buNone/>
            </a:pPr>
            <a:endParaRPr lang="en-US" sz="5100" dirty="0"/>
          </a:p>
          <a:p>
            <a:pPr marL="457200" lvl="0" indent="-381000">
              <a:lnSpc>
                <a:spcPct val="100000"/>
              </a:lnSpc>
              <a:spcBef>
                <a:spcPts val="640"/>
              </a:spcBef>
              <a:buSzPts val="2400"/>
            </a:pPr>
            <a:r>
              <a:rPr lang="en-US" sz="5100" dirty="0"/>
              <a:t>Women’s </a:t>
            </a:r>
            <a:r>
              <a:rPr lang="en-US" sz="5100" dirty="0" err="1"/>
              <a:t>organisations</a:t>
            </a:r>
            <a:r>
              <a:rPr lang="en-US" sz="5100" dirty="0"/>
              <a:t> systematically consulted.</a:t>
            </a:r>
          </a:p>
          <a:p>
            <a:pPr marL="457200" lvl="0" indent="-381000">
              <a:lnSpc>
                <a:spcPct val="100000"/>
              </a:lnSpc>
              <a:spcBef>
                <a:spcPts val="640"/>
              </a:spcBef>
              <a:buSzPts val="24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626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Coordinated EU action to #</a:t>
            </a:r>
            <a:r>
              <a:rPr lang="en-US" sz="3200" dirty="0" err="1">
                <a:solidFill>
                  <a:srgbClr val="7030A0"/>
                </a:solidFill>
              </a:rPr>
              <a:t>EndVAWG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>
            <a:noAutofit/>
          </a:bodyPr>
          <a:lstStyle/>
          <a:p>
            <a:pPr marL="457200" indent="-381000">
              <a:spcBef>
                <a:spcPts val="640"/>
              </a:spcBef>
              <a:buSzPts val="2400"/>
            </a:pPr>
            <a:r>
              <a:rPr lang="en-US" dirty="0"/>
              <a:t>EU to act in an </a:t>
            </a:r>
            <a:r>
              <a:rPr lang="en-US" b="1" dirty="0"/>
              <a:t>united way </a:t>
            </a:r>
            <a:r>
              <a:rPr lang="en-US" dirty="0"/>
              <a:t>to protect women and girls everywhere in Europe and to end all forms of male violence.</a:t>
            </a:r>
          </a:p>
          <a:p>
            <a:pPr marL="457200" lvl="0" indent="-381000">
              <a:spcBef>
                <a:spcPts val="640"/>
              </a:spcBef>
              <a:buSzPts val="2400"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/>
              <a:t>Accelerate the conclusion of the </a:t>
            </a:r>
            <a:r>
              <a:rPr lang="en-US" b="1" dirty="0"/>
              <a:t>EU’s accession to Istanbul Convention</a:t>
            </a:r>
          </a:p>
          <a:p>
            <a:pPr marL="76200" lvl="0" indent="0">
              <a:spcBef>
                <a:spcPts val="640"/>
              </a:spcBef>
              <a:buSzPts val="2400"/>
              <a:buNone/>
            </a:pPr>
            <a:endParaRPr lang="en-US" b="1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b="1" dirty="0"/>
              <a:t>Implement the Istanbul Convention </a:t>
            </a:r>
            <a:r>
              <a:rPr lang="en-US" dirty="0"/>
              <a:t>consistently everywhere in the EU at all times</a:t>
            </a:r>
          </a:p>
          <a:p>
            <a:pPr marL="457200" lvl="0" indent="0">
              <a:lnSpc>
                <a:spcPct val="100000"/>
              </a:lnSpc>
              <a:spcBef>
                <a:spcPts val="640"/>
              </a:spcBef>
              <a:buNone/>
            </a:pPr>
            <a:endParaRPr lang="en-US" dirty="0"/>
          </a:p>
        </p:txBody>
      </p:sp>
      <p:pic>
        <p:nvPicPr>
          <p:cNvPr id="4" name="Google Shape;99;g78335bc92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3870" y="5024150"/>
            <a:ext cx="2243470" cy="159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07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Coordinated EU action to #</a:t>
            </a:r>
            <a:r>
              <a:rPr lang="en-US" sz="3200" dirty="0" err="1">
                <a:solidFill>
                  <a:srgbClr val="7030A0"/>
                </a:solidFill>
              </a:rPr>
              <a:t>EndVAWG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949"/>
            <a:ext cx="10515600" cy="5018014"/>
          </a:xfrm>
        </p:spPr>
        <p:txBody>
          <a:bodyPr>
            <a:noAutofit/>
          </a:bodyPr>
          <a:lstStyle/>
          <a:p>
            <a:pPr marL="457200" lvl="0" indent="0">
              <a:lnSpc>
                <a:spcPct val="100000"/>
              </a:lnSpc>
              <a:spcBef>
                <a:spcPts val="640"/>
              </a:spcBef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 err="1"/>
              <a:t>Recognise</a:t>
            </a:r>
            <a:r>
              <a:rPr lang="en-US" dirty="0"/>
              <a:t> VAWG as a </a:t>
            </a:r>
            <a:r>
              <a:rPr lang="en-US" b="1" dirty="0" err="1"/>
              <a:t>eurocrime</a:t>
            </a:r>
            <a:r>
              <a:rPr lang="en-US" b="1" dirty="0"/>
              <a:t> </a:t>
            </a:r>
            <a:r>
              <a:rPr lang="en-US" dirty="0"/>
              <a:t>which should be tackled jointly</a:t>
            </a:r>
          </a:p>
          <a:p>
            <a:pPr marL="457200" lvl="0" indent="0">
              <a:spcBef>
                <a:spcPts val="640"/>
              </a:spcBef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/>
              <a:t>Adopt an </a:t>
            </a:r>
            <a:r>
              <a:rPr lang="en-US" b="1" dirty="0"/>
              <a:t>EU Directive</a:t>
            </a:r>
            <a:r>
              <a:rPr lang="en-US" dirty="0"/>
              <a:t> on preventing and combating all forms of violence against women and girls, including forced sterilization, with provisions ensuring protection and accessibility of women with disabilities</a:t>
            </a:r>
          </a:p>
          <a:p>
            <a:pPr marL="457200" lvl="0" indent="0">
              <a:spcBef>
                <a:spcPts val="640"/>
              </a:spcBef>
              <a:buNone/>
            </a:pPr>
            <a:endParaRPr lang="en-US" dirty="0"/>
          </a:p>
          <a:p>
            <a:pPr marL="457200" lvl="0" indent="-381000">
              <a:spcBef>
                <a:spcPts val="640"/>
              </a:spcBef>
              <a:buSzPts val="2400"/>
            </a:pPr>
            <a:r>
              <a:rPr lang="en-US" dirty="0"/>
              <a:t>Provide </a:t>
            </a:r>
            <a:r>
              <a:rPr lang="en-US" b="1" dirty="0"/>
              <a:t>adequate funding </a:t>
            </a:r>
            <a:r>
              <a:rPr lang="en-US" dirty="0"/>
              <a:t>to address the long-term &amp; emergency situation, by funding women civil society </a:t>
            </a:r>
            <a:r>
              <a:rPr lang="en-US" dirty="0" err="1"/>
              <a:t>organisations</a:t>
            </a:r>
            <a:r>
              <a:rPr lang="en-US" dirty="0"/>
              <a:t>, through the MFF and the Next  Generation EU</a:t>
            </a:r>
          </a:p>
        </p:txBody>
      </p:sp>
    </p:spTree>
    <p:extLst>
      <p:ext uri="{BB962C8B-B14F-4D97-AF65-F5344CB8AC3E}">
        <p14:creationId xmlns:p14="http://schemas.microsoft.com/office/powerpoint/2010/main" val="107421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Thank you for your attention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5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European Women’s Lobby</a:t>
            </a:r>
          </a:p>
          <a:p>
            <a:pPr marL="0" indent="0">
              <a:buNone/>
            </a:pPr>
            <a:r>
              <a:rPr lang="en-GB" dirty="0"/>
              <a:t>www.womenlobby.org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Twitter: @</a:t>
            </a:r>
            <a:r>
              <a:rPr lang="en-GB" dirty="0" err="1"/>
              <a:t>EuropeanWomen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Facebook: European Women’s Lobby</a:t>
            </a:r>
          </a:p>
        </p:txBody>
      </p:sp>
      <p:pic>
        <p:nvPicPr>
          <p:cNvPr id="6" name="Google Shape;92;p1" descr="EWL logo 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503" y="2648412"/>
            <a:ext cx="5181600" cy="206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10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568</Words>
  <Application>Microsoft Office PowerPoint</Application>
  <PresentationFormat>Widescreen</PresentationFormat>
  <Paragraphs>86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     Recommendations from the women’s movement  </vt:lpstr>
      <vt:lpstr> The continuum of violence  </vt:lpstr>
      <vt:lpstr>New commitments⇒ long term vision</vt:lpstr>
      <vt:lpstr>Coordinated EU action to #EndVAWG</vt:lpstr>
      <vt:lpstr>Coordinated EU action to #EndVAWG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Naomi Mabita</dc:creator>
  <cp:lastModifiedBy>Marine Uldry</cp:lastModifiedBy>
  <cp:revision>53</cp:revision>
  <dcterms:created xsi:type="dcterms:W3CDTF">2019-03-25T10:17:14Z</dcterms:created>
  <dcterms:modified xsi:type="dcterms:W3CDTF">2020-12-02T15:46:43Z</dcterms:modified>
</cp:coreProperties>
</file>