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72" r:id="rId4"/>
    <p:sldId id="273" r:id="rId5"/>
    <p:sldId id="274" r:id="rId6"/>
    <p:sldId id="275" r:id="rId7"/>
    <p:sldId id="276" r:id="rId8"/>
    <p:sldId id="277" r:id="rId9"/>
    <p:sldId id="278" r:id="rId10"/>
    <p:sldId id="296" r:id="rId11"/>
    <p:sldId id="279" r:id="rId12"/>
    <p:sldId id="280" r:id="rId13"/>
    <p:sldId id="281" r:id="rId14"/>
    <p:sldId id="283" r:id="rId15"/>
    <p:sldId id="282" r:id="rId16"/>
    <p:sldId id="284" r:id="rId17"/>
    <p:sldId id="298" r:id="rId18"/>
    <p:sldId id="292" r:id="rId19"/>
    <p:sldId id="293" r:id="rId20"/>
    <p:sldId id="294" r:id="rId21"/>
    <p:sldId id="295" r:id="rId22"/>
    <p:sldId id="297" r:id="rId23"/>
    <p:sldId id="286" r:id="rId24"/>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12" autoAdjust="0"/>
  </p:normalViewPr>
  <p:slideViewPr>
    <p:cSldViewPr snapToGrid="0">
      <p:cViewPr varScale="1">
        <p:scale>
          <a:sx n="45" d="100"/>
          <a:sy n="45" d="100"/>
        </p:scale>
        <p:origin x="5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7CB6C69-F9C8-476A-A22F-04F238FB09DF}" type="datetimeFigureOut">
              <a:rPr lang="en-GB" smtClean="0"/>
              <a:t>02/12/2020</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EDF logo</a:t>
            </a:r>
          </a:p>
          <a:p>
            <a:r>
              <a:rPr lang="en-GB" dirty="0"/>
              <a:t>Council of Europe logo</a:t>
            </a:r>
          </a:p>
          <a:p>
            <a:r>
              <a:rPr lang="en-GB" sz="1300" dirty="0"/>
              <a:t>The Istanbul Convention:</a:t>
            </a:r>
            <a:br>
              <a:rPr lang="en-GB" sz="1300" dirty="0"/>
            </a:br>
            <a:r>
              <a:rPr lang="en-GB" sz="1300" dirty="0"/>
              <a:t>a fundamental instrument to eliminate violence</a:t>
            </a:r>
          </a:p>
          <a:p>
            <a:r>
              <a:rPr lang="en-US" sz="1300" dirty="0"/>
              <a:t>Rachel </a:t>
            </a:r>
            <a:r>
              <a:rPr lang="en-US" sz="1300" dirty="0" err="1"/>
              <a:t>Eapen</a:t>
            </a:r>
            <a:r>
              <a:rPr lang="en-US" sz="1300" dirty="0"/>
              <a:t> Paul</a:t>
            </a:r>
          </a:p>
          <a:p>
            <a:r>
              <a:rPr lang="en-US" sz="1200" dirty="0"/>
              <a:t>Member of GREVIO – </a:t>
            </a:r>
            <a:r>
              <a:rPr lang="en-US" sz="1200" dirty="0" err="1"/>
              <a:t>CoE</a:t>
            </a:r>
            <a:r>
              <a:rPr lang="en-US" sz="1200" dirty="0"/>
              <a:t> </a:t>
            </a:r>
          </a:p>
          <a:p>
            <a:r>
              <a:rPr lang="en-US" dirty="0"/>
              <a:t>24</a:t>
            </a:r>
            <a:r>
              <a:rPr lang="en-US" baseline="30000" dirty="0"/>
              <a:t>th</a:t>
            </a:r>
            <a:r>
              <a:rPr lang="en-US" dirty="0"/>
              <a:t> November 2020</a:t>
            </a:r>
            <a:endParaRPr lang="en-GB" sz="1200"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00601a3e3_0_141: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800601a3e3_0_141:notes"/>
          <p:cNvSpPr txBox="1">
            <a:spLocks noGrp="1"/>
          </p:cNvSpPr>
          <p:nvPr>
            <p:ph type="body" idx="1"/>
          </p:nvPr>
        </p:nvSpPr>
        <p:spPr>
          <a:xfrm>
            <a:off x="706460" y="5273314"/>
            <a:ext cx="5651552" cy="4995754"/>
          </a:xfrm>
          <a:prstGeom prst="rect">
            <a:avLst/>
          </a:prstGeom>
          <a:noFill/>
          <a:ln>
            <a:noFill/>
          </a:ln>
        </p:spPr>
        <p:txBody>
          <a:bodyPr spcFirstLastPara="1" wrap="square" lIns="99059" tIns="49516" rIns="99059" bIns="4951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Arial"/>
                <a:cs typeface="Arial"/>
                <a:sym typeface="Arial"/>
              </a:rPr>
              <a:t>II. The Istanbul Convention:</a:t>
            </a:r>
            <a:br>
              <a:rPr kumimoji="0" lang="en-GB" sz="1800" b="1" i="0" u="none" strike="noStrike" kern="1200" cap="none" spc="0" normalizeH="0" baseline="0" noProof="0" dirty="0">
                <a:ln>
                  <a:noFill/>
                </a:ln>
                <a:solidFill>
                  <a:srgbClr val="000000"/>
                </a:solidFill>
                <a:effectLst/>
                <a:uLnTx/>
                <a:uFillTx/>
                <a:latin typeface="Arial"/>
                <a:ea typeface="Arial"/>
                <a:cs typeface="Arial"/>
                <a:sym typeface="Arial"/>
              </a:rPr>
            </a:br>
            <a:r>
              <a:rPr kumimoji="0" lang="en-GB" sz="1800" b="1" i="0" u="none" strike="noStrike" kern="1200" cap="none" spc="0" normalizeH="0" baseline="0" noProof="0" dirty="0">
                <a:ln>
                  <a:noFill/>
                </a:ln>
                <a:solidFill>
                  <a:srgbClr val="000000"/>
                </a:solidFill>
                <a:effectLst/>
                <a:uLnTx/>
                <a:uFillTx/>
                <a:latin typeface="Arial"/>
                <a:ea typeface="Arial"/>
                <a:cs typeface="Arial"/>
                <a:sym typeface="Arial"/>
              </a:rPr>
              <a:t>Its relevance to violence against women and girls with disabilities </a:t>
            </a:r>
            <a:endParaRPr lang="en-GB" sz="4000" dirty="0">
              <a:solidFill>
                <a:srgbClr val="000000"/>
              </a:solidFil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GREVIO makes a point of meeting with women’s disability rights groups with respect to all its evaluation procedures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GREVIO often receives specific shadow reports from such groups,  which it finds really helpful. </a:t>
            </a:r>
          </a:p>
          <a:p>
            <a:endParaRPr dirty="0"/>
          </a:p>
        </p:txBody>
      </p:sp>
      <p:sp>
        <p:nvSpPr>
          <p:cNvPr id="129" name="Google Shape;129;g800601a3e3_0_141:notes"/>
          <p:cNvSpPr txBox="1">
            <a:spLocks noGrp="1"/>
          </p:cNvSpPr>
          <p:nvPr>
            <p:ph type="sldNum" idx="12"/>
          </p:nvPr>
        </p:nvSpPr>
        <p:spPr>
          <a:xfrm>
            <a:off x="4001637" y="10544701"/>
            <a:ext cx="3061335" cy="55504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10</a:t>
            </a:fld>
            <a:endParaRPr/>
          </a:p>
        </p:txBody>
      </p:sp>
    </p:spTree>
    <p:extLst>
      <p:ext uri="{BB962C8B-B14F-4D97-AF65-F5344CB8AC3E}">
        <p14:creationId xmlns:p14="http://schemas.microsoft.com/office/powerpoint/2010/main" val="309284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00601a3e3_0_154: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0">
              <a:spcBef>
                <a:spcPts val="300"/>
              </a:spcBef>
              <a:buNone/>
            </a:pPr>
            <a:r>
              <a:rPr lang="en-US" sz="8000" dirty="0">
                <a:solidFill>
                  <a:srgbClr val="000000"/>
                </a:solidFill>
                <a:cs typeface="Arial"/>
                <a:sym typeface="Arial"/>
              </a:rPr>
              <a:t>Regarding the rights of women and girls with disabilities, the IC calls for:</a:t>
            </a:r>
          </a:p>
          <a:p>
            <a:pPr marL="0" indent="0">
              <a:spcBef>
                <a:spcPts val="300"/>
              </a:spcBef>
              <a:buNone/>
            </a:pPr>
            <a:endParaRPr lang="en-US" sz="8000" dirty="0">
              <a:solidFill>
                <a:srgbClr val="000000"/>
              </a:solidFill>
              <a:cs typeface="Arial"/>
              <a:sym typeface="Arial"/>
            </a:endParaRPr>
          </a:p>
          <a:p>
            <a:pPr>
              <a:spcBef>
                <a:spcPts val="300"/>
              </a:spcBef>
              <a:buFontTx/>
              <a:buChar char="-"/>
            </a:pPr>
            <a:r>
              <a:rPr lang="en-GB" sz="4400" dirty="0">
                <a:solidFill>
                  <a:srgbClr val="000000"/>
                </a:solidFill>
                <a:cs typeface="Arial"/>
                <a:sym typeface="Arial"/>
              </a:rPr>
              <a:t>The need to develop </a:t>
            </a:r>
            <a:r>
              <a:rPr lang="en-GB" sz="4400" b="1" i="1" dirty="0">
                <a:solidFill>
                  <a:srgbClr val="000000"/>
                </a:solidFill>
                <a:cs typeface="Arial"/>
                <a:sym typeface="Arial"/>
              </a:rPr>
              <a:t>integrated and gender sensitive measures </a:t>
            </a:r>
            <a:r>
              <a:rPr lang="en-GB" sz="4400" dirty="0">
                <a:solidFill>
                  <a:srgbClr val="000000"/>
                </a:solidFill>
                <a:cs typeface="Arial"/>
                <a:sym typeface="Arial"/>
              </a:rPr>
              <a:t>on violence against women with disabilities</a:t>
            </a:r>
          </a:p>
          <a:p>
            <a:pPr marL="0" indent="0">
              <a:spcBef>
                <a:spcPts val="1600"/>
              </a:spcBef>
              <a:buNone/>
            </a:pPr>
            <a:r>
              <a:rPr lang="en-GB" sz="4400" dirty="0">
                <a:solidFill>
                  <a:srgbClr val="000000"/>
                </a:solidFill>
                <a:cs typeface="Arial"/>
                <a:sym typeface="Arial"/>
              </a:rPr>
              <a:t>- States’ duty to support and appropriately </a:t>
            </a:r>
            <a:r>
              <a:rPr lang="en-GB" sz="4400" b="1" i="1" dirty="0">
                <a:solidFill>
                  <a:srgbClr val="000000"/>
                </a:solidFill>
                <a:cs typeface="Arial"/>
                <a:sym typeface="Arial"/>
              </a:rPr>
              <a:t>fund</a:t>
            </a:r>
            <a:r>
              <a:rPr lang="en-GB" sz="4400" dirty="0">
                <a:solidFill>
                  <a:srgbClr val="000000"/>
                </a:solidFill>
                <a:cs typeface="Arial"/>
                <a:sym typeface="Arial"/>
              </a:rPr>
              <a:t> NGOs representing women with disabilities in dealing with violence against women, and to </a:t>
            </a:r>
            <a:r>
              <a:rPr lang="en-GB" sz="4400" i="1" dirty="0">
                <a:solidFill>
                  <a:srgbClr val="000000"/>
                </a:solidFill>
                <a:cs typeface="Arial"/>
                <a:sym typeface="Arial"/>
              </a:rPr>
              <a:t>cooperate</a:t>
            </a:r>
            <a:r>
              <a:rPr lang="en-GB" sz="4400" dirty="0">
                <a:solidFill>
                  <a:srgbClr val="000000"/>
                </a:solidFill>
                <a:cs typeface="Arial"/>
                <a:sym typeface="Arial"/>
              </a:rPr>
              <a:t> with them </a:t>
            </a:r>
          </a:p>
          <a:p>
            <a:pPr marL="0" indent="0">
              <a:spcBef>
                <a:spcPts val="1600"/>
              </a:spcBef>
              <a:buNone/>
            </a:pPr>
            <a:r>
              <a:rPr lang="en-GB" sz="4400" dirty="0">
                <a:solidFill>
                  <a:srgbClr val="000000"/>
                </a:solidFill>
                <a:cs typeface="Arial"/>
                <a:sym typeface="Arial"/>
              </a:rPr>
              <a:t>- States’ obligation to </a:t>
            </a:r>
            <a:r>
              <a:rPr lang="en-GB" sz="4400" b="1" i="1" dirty="0">
                <a:solidFill>
                  <a:srgbClr val="000000"/>
                </a:solidFill>
                <a:cs typeface="Arial"/>
                <a:sym typeface="Arial"/>
              </a:rPr>
              <a:t>develop data collection and research</a:t>
            </a:r>
            <a:r>
              <a:rPr lang="en-GB" sz="4400" dirty="0">
                <a:solidFill>
                  <a:srgbClr val="000000"/>
                </a:solidFill>
                <a:cs typeface="Arial"/>
                <a:sym typeface="Arial"/>
              </a:rPr>
              <a:t> on the situation of women with disabilities</a:t>
            </a:r>
          </a:p>
        </p:txBody>
      </p:sp>
      <p:sp>
        <p:nvSpPr>
          <p:cNvPr id="135" name="Google Shape;135;g800601a3e3_0_154: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5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00601a3e3_0_176: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0">
              <a:spcBef>
                <a:spcPts val="300"/>
              </a:spcBef>
              <a:buFont typeface="Arial" panose="020B0604020202020204" pitchFamily="34" charset="0"/>
              <a:buNone/>
            </a:pPr>
            <a:r>
              <a:rPr lang="en-GB" sz="6000" dirty="0">
                <a:solidFill>
                  <a:srgbClr val="000000"/>
                </a:solidFill>
                <a:cs typeface="Arial"/>
                <a:sym typeface="Arial"/>
              </a:rPr>
              <a:t>Further the IC calls on,</a:t>
            </a:r>
          </a:p>
          <a:p>
            <a:pPr marL="0" indent="0">
              <a:spcBef>
                <a:spcPts val="300"/>
              </a:spcBef>
              <a:buFont typeface="Arial" panose="020B0604020202020204" pitchFamily="34" charset="0"/>
              <a:buNone/>
            </a:pPr>
            <a:r>
              <a:rPr lang="en-GB" sz="6000" dirty="0">
                <a:solidFill>
                  <a:srgbClr val="000000"/>
                </a:solidFill>
                <a:cs typeface="Arial"/>
                <a:sym typeface="Arial"/>
              </a:rPr>
              <a:t>- the requirement to train professionals (health staff, police, judges) to detect and handle situations of violence against women with disabilities</a:t>
            </a:r>
            <a:endParaRPr lang="en-GB" sz="4400" dirty="0">
              <a:solidFill>
                <a:srgbClr val="000000"/>
              </a:solidFill>
              <a:cs typeface="Arial"/>
              <a:sym typeface="Arial"/>
            </a:endParaRPr>
          </a:p>
          <a:p>
            <a:pPr marL="0" indent="0">
              <a:spcBef>
                <a:spcPts val="1600"/>
              </a:spcBef>
              <a:buNone/>
            </a:pPr>
            <a:r>
              <a:rPr lang="en-GB" sz="4400" dirty="0">
                <a:solidFill>
                  <a:srgbClr val="000000"/>
                </a:solidFill>
                <a:cs typeface="Arial"/>
                <a:sym typeface="Arial"/>
              </a:rPr>
              <a:t>- States’ duty to encourage companies and media to handle violence against women with disabilities </a:t>
            </a:r>
          </a:p>
          <a:p>
            <a:pPr>
              <a:spcBef>
                <a:spcPts val="1600"/>
              </a:spcBef>
              <a:buFontTx/>
              <a:buChar char="-"/>
            </a:pPr>
            <a:r>
              <a:rPr lang="en-GB" sz="4400" dirty="0">
                <a:solidFill>
                  <a:srgbClr val="000000"/>
                </a:solidFill>
                <a:cs typeface="Arial"/>
                <a:sym typeface="Arial"/>
              </a:rPr>
              <a:t> Victims’ right to information on legal remedies</a:t>
            </a:r>
          </a:p>
          <a:p>
            <a:pPr>
              <a:spcBef>
                <a:spcPts val="1600"/>
              </a:spcBef>
              <a:buFontTx/>
              <a:buChar char="-"/>
            </a:pPr>
            <a:r>
              <a:rPr lang="en-GB" sz="4400" dirty="0">
                <a:solidFill>
                  <a:srgbClr val="000000"/>
                </a:solidFill>
                <a:cs typeface="Arial"/>
                <a:sym typeface="Arial"/>
              </a:rPr>
              <a:t> Victims’ right to be able to access support services sensitive to the human rights and needs of women with disabilities</a:t>
            </a:r>
          </a:p>
          <a:p>
            <a:endParaRPr lang="en-US" sz="2000" dirty="0">
              <a:latin typeface="Arial"/>
              <a:ea typeface="Arial"/>
              <a:cs typeface="Arial"/>
              <a:sym typeface="Arial"/>
            </a:endParaRPr>
          </a:p>
          <a:p>
            <a:r>
              <a:rPr lang="en-US" sz="2000" dirty="0">
                <a:latin typeface="Arial"/>
                <a:ea typeface="Arial"/>
                <a:cs typeface="Arial"/>
                <a:sym typeface="Arial"/>
              </a:rPr>
              <a:t>Image: the hand of a blind women, which is touching a blind handrail. </a:t>
            </a:r>
            <a:endParaRPr sz="2000" dirty="0">
              <a:latin typeface="Arial"/>
              <a:ea typeface="Arial"/>
              <a:cs typeface="Arial"/>
              <a:sym typeface="Arial"/>
            </a:endParaRPr>
          </a:p>
          <a:p>
            <a:pPr>
              <a:lnSpc>
                <a:spcPct val="115000"/>
              </a:lnSpc>
              <a:spcBef>
                <a:spcPts val="325"/>
              </a:spcBef>
            </a:pPr>
            <a:endParaRPr sz="3000" dirty="0">
              <a:solidFill>
                <a:srgbClr val="000000"/>
              </a:solidFill>
              <a:latin typeface="Arial"/>
              <a:ea typeface="Arial"/>
              <a:cs typeface="Arial"/>
              <a:sym typeface="Arial"/>
            </a:endParaRPr>
          </a:p>
          <a:p>
            <a:pPr>
              <a:spcBef>
                <a:spcPts val="1734"/>
              </a:spcBef>
            </a:pPr>
            <a:endParaRPr dirty="0"/>
          </a:p>
        </p:txBody>
      </p:sp>
      <p:sp>
        <p:nvSpPr>
          <p:cNvPr id="141" name="Google Shape;141;g800601a3e3_0_176: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64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srgbClr val="000000"/>
                </a:solidFill>
                <a:cs typeface="Arial"/>
                <a:sym typeface="Arial"/>
              </a:rPr>
              <a:t>The Convention also calls for - </a:t>
            </a:r>
            <a:endParaRPr lang="en-US" sz="2000" dirty="0">
              <a:latin typeface="Arial"/>
              <a:ea typeface="Arial"/>
              <a:cs typeface="Arial"/>
              <a:sym typeface="Arial"/>
            </a:endParaRPr>
          </a:p>
          <a:p>
            <a:r>
              <a:rPr lang="en-US" sz="2000" dirty="0">
                <a:latin typeface="Arial"/>
                <a:ea typeface="Arial"/>
                <a:cs typeface="Arial"/>
                <a:sym typeface="Arial"/>
              </a:rPr>
              <a:t>- Criminal offences sanctioning violence against women: sexual violence and forced </a:t>
            </a:r>
            <a:r>
              <a:rPr lang="en-US" sz="2000" dirty="0" err="1">
                <a:latin typeface="Arial"/>
                <a:ea typeface="Arial"/>
                <a:cs typeface="Arial"/>
                <a:sym typeface="Arial"/>
              </a:rPr>
              <a:t>sterilisation</a:t>
            </a:r>
            <a:endParaRPr sz="2000" dirty="0">
              <a:latin typeface="Arial"/>
              <a:ea typeface="Arial"/>
              <a:cs typeface="Arial"/>
              <a:sym typeface="Arial"/>
            </a:endParaRPr>
          </a:p>
          <a:p>
            <a:r>
              <a:rPr lang="en-US" sz="2000" dirty="0">
                <a:latin typeface="Arial"/>
                <a:ea typeface="Arial"/>
                <a:cs typeface="Arial"/>
                <a:sym typeface="Arial"/>
              </a:rPr>
              <a:t>- Effective response to violence against women with disabilities by law enforcement and judicial services</a:t>
            </a:r>
            <a:endParaRPr sz="2000" dirty="0">
              <a:latin typeface="Arial"/>
              <a:ea typeface="Arial"/>
              <a:cs typeface="Arial"/>
              <a:sym typeface="Arial"/>
            </a:endParaRPr>
          </a:p>
          <a:p>
            <a:r>
              <a:rPr lang="en-US" sz="2000" dirty="0">
                <a:latin typeface="Arial"/>
                <a:ea typeface="Arial"/>
                <a:cs typeface="Arial"/>
                <a:sym typeface="Arial"/>
              </a:rPr>
              <a:t>- Assistance, support and protective measures for victims during legal proceedings </a:t>
            </a:r>
            <a:endParaRPr sz="2000" dirty="0">
              <a:latin typeface="Arial"/>
              <a:ea typeface="Arial"/>
              <a:cs typeface="Arial"/>
              <a:sym typeface="Arial"/>
            </a:endParaRPr>
          </a:p>
          <a:p>
            <a:r>
              <a:rPr lang="en-US" sz="2000" dirty="0">
                <a:latin typeface="Arial"/>
                <a:ea typeface="Arial"/>
                <a:cs typeface="Arial"/>
                <a:sym typeface="Arial"/>
              </a:rPr>
              <a:t>Image: a picture of a statue of the “Lady Justice” which is a symbol of  judicial systems.</a:t>
            </a:r>
            <a:endParaRPr sz="2000" dirty="0">
              <a:latin typeface="Arial"/>
              <a:ea typeface="Aria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87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706459" y="5273315"/>
            <a:ext cx="5651677" cy="4995770"/>
          </a:xfrm>
          <a:prstGeom prst="rect">
            <a:avLst/>
          </a:prstGeom>
        </p:spPr>
        <p:txBody>
          <a:bodyPr spcFirstLastPara="1" wrap="square" lIns="99059" tIns="49516" rIns="99059" bIns="49516" anchor="t" anchorCtr="0">
            <a:noAutofit/>
          </a:bodyPr>
          <a:lstStyle/>
          <a:p>
            <a:r>
              <a:rPr lang="en-US" sz="2000" dirty="0">
                <a:latin typeface="Arial"/>
                <a:ea typeface="Arial"/>
                <a:cs typeface="Arial"/>
                <a:sym typeface="Georgia"/>
              </a:rPr>
              <a:t>Some GREVIO findings and recommendations regarding </a:t>
            </a:r>
            <a:r>
              <a:rPr lang="en-GB" sz="2000" dirty="0">
                <a:latin typeface="Arial"/>
                <a:ea typeface="Arial"/>
                <a:cs typeface="Arial"/>
                <a:sym typeface="Georgia"/>
              </a:rPr>
              <a:t>women and girls with disabilities </a:t>
            </a:r>
            <a:r>
              <a:rPr lang="en-GB" sz="1200" dirty="0">
                <a:latin typeface="Arial"/>
                <a:ea typeface="Arial"/>
                <a:cs typeface="Arial"/>
                <a:sym typeface="Georgia"/>
              </a:rPr>
              <a:t>in Serbia and Finland</a:t>
            </a:r>
            <a:endParaRPr dirty="0"/>
          </a:p>
        </p:txBody>
      </p:sp>
      <p:sp>
        <p:nvSpPr>
          <p:cNvPr id="71" name="Google Shape;71;p2: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06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360000">
              <a:spcBef>
                <a:spcPts val="300"/>
              </a:spcBef>
              <a:buNone/>
            </a:pPr>
            <a:r>
              <a:rPr lang="en-GB" sz="8000" dirty="0">
                <a:solidFill>
                  <a:srgbClr val="000000"/>
                </a:solidFill>
                <a:cs typeface="Arial"/>
                <a:sym typeface="Arial"/>
              </a:rPr>
              <a:t>In </a:t>
            </a:r>
            <a:r>
              <a:rPr lang="en-GB" sz="8000" b="1" dirty="0">
                <a:solidFill>
                  <a:srgbClr val="000000"/>
                </a:solidFill>
                <a:cs typeface="Arial"/>
                <a:sym typeface="Arial"/>
              </a:rPr>
              <a:t>Serbia</a:t>
            </a:r>
            <a:r>
              <a:rPr lang="en-GB" sz="8000" dirty="0">
                <a:solidFill>
                  <a:srgbClr val="000000"/>
                </a:solidFill>
                <a:cs typeface="Arial"/>
                <a:sym typeface="Arial"/>
              </a:rPr>
              <a:t>, GREVIO identified a number of priority issues requiring further action by the authorities to comply fully with the convention’s provision -  in particular regarding women with disabilities:</a:t>
            </a:r>
          </a:p>
          <a:p>
            <a:pPr marL="0" indent="-360000">
              <a:spcBef>
                <a:spcPts val="300"/>
              </a:spcBef>
              <a:buNone/>
            </a:pPr>
            <a:endParaRPr lang="en-GB" sz="8000" dirty="0">
              <a:solidFill>
                <a:srgbClr val="000000"/>
              </a:solidFill>
              <a:cs typeface="Arial"/>
              <a:sym typeface="Arial"/>
            </a:endParaRPr>
          </a:p>
          <a:p>
            <a:pPr marL="97200" indent="-457200">
              <a:spcBef>
                <a:spcPts val="300"/>
              </a:spcBef>
              <a:buFontTx/>
              <a:buChar char="-"/>
            </a:pPr>
            <a:r>
              <a:rPr lang="en-US" sz="8000" dirty="0">
                <a:solidFill>
                  <a:srgbClr val="000000"/>
                </a:solidFill>
                <a:cs typeface="Arial"/>
                <a:sym typeface="Arial"/>
              </a:rPr>
              <a:t>to </a:t>
            </a:r>
            <a:r>
              <a:rPr lang="en-GB" sz="8000" dirty="0">
                <a:solidFill>
                  <a:srgbClr val="000000"/>
                </a:solidFill>
                <a:cs typeface="Arial"/>
                <a:sym typeface="Arial"/>
              </a:rPr>
              <a:t>ensure the provision of specialist women’s support </a:t>
            </a:r>
            <a:r>
              <a:rPr lang="en-GB" sz="8000" b="1" i="1" dirty="0">
                <a:solidFill>
                  <a:srgbClr val="000000"/>
                </a:solidFill>
                <a:cs typeface="Arial"/>
                <a:sym typeface="Arial"/>
              </a:rPr>
              <a:t>services with a gendered approach </a:t>
            </a:r>
            <a:r>
              <a:rPr lang="en-GB" sz="8000" dirty="0">
                <a:solidFill>
                  <a:srgbClr val="000000"/>
                </a:solidFill>
                <a:cs typeface="Arial"/>
                <a:sym typeface="Arial"/>
              </a:rPr>
              <a:t>and to </a:t>
            </a:r>
            <a:r>
              <a:rPr lang="en-GB" sz="8000" b="1" i="1" dirty="0">
                <a:solidFill>
                  <a:srgbClr val="000000"/>
                </a:solidFill>
                <a:cs typeface="Arial"/>
                <a:sym typeface="Arial"/>
              </a:rPr>
              <a:t>expand the provision of shelters. </a:t>
            </a:r>
            <a:r>
              <a:rPr lang="en-GB" sz="8000" dirty="0">
                <a:solidFill>
                  <a:srgbClr val="000000"/>
                </a:solidFill>
                <a:cs typeface="Arial"/>
                <a:sym typeface="Arial"/>
              </a:rPr>
              <a:t>None of the existing shelters were equipped to accommodate women with disabilities.</a:t>
            </a:r>
            <a:endParaRPr lang="en-GB" sz="4400" dirty="0">
              <a:solidFill>
                <a:srgbClr val="000000"/>
              </a:solidFill>
              <a:cs typeface="Arial"/>
              <a:sym typeface="Arial"/>
            </a:endParaRPr>
          </a:p>
          <a:p>
            <a:pPr indent="-390060">
              <a:spcBef>
                <a:spcPts val="325"/>
              </a:spcBef>
            </a:pPr>
            <a:endParaRPr lang="en-GB" sz="2000" dirty="0">
              <a:solidFill>
                <a:srgbClr val="000000"/>
              </a:solidFil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4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360000">
              <a:spcBef>
                <a:spcPts val="300"/>
              </a:spcBef>
              <a:buNone/>
            </a:pPr>
            <a:r>
              <a:rPr lang="en-GB" sz="4400" dirty="0">
                <a:solidFill>
                  <a:srgbClr val="000000"/>
                </a:solidFill>
                <a:cs typeface="Arial"/>
                <a:sym typeface="Arial"/>
              </a:rPr>
              <a:t>Further, to ensure </a:t>
            </a:r>
            <a:r>
              <a:rPr lang="en-GB" sz="4400" b="1" i="1" dirty="0">
                <a:solidFill>
                  <a:srgbClr val="000000"/>
                </a:solidFill>
                <a:cs typeface="Arial"/>
                <a:sym typeface="Arial"/>
              </a:rPr>
              <a:t>heightened respect </a:t>
            </a:r>
            <a:r>
              <a:rPr lang="en-GB" sz="4400" dirty="0">
                <a:solidFill>
                  <a:srgbClr val="000000"/>
                </a:solidFill>
                <a:cs typeface="Arial"/>
                <a:sym typeface="Arial"/>
              </a:rPr>
              <a:t>among legal guardians and medical professionals for women’s informed and free decision-making in relation to medical procedures such as abortion and sterilisation.</a:t>
            </a: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28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360000">
              <a:spcBef>
                <a:spcPts val="300"/>
              </a:spcBef>
              <a:buNone/>
            </a:pPr>
            <a:r>
              <a:rPr lang="en-US" sz="4400" dirty="0">
                <a:solidFill>
                  <a:srgbClr val="000000"/>
                </a:solidFill>
                <a:cs typeface="Arial"/>
                <a:sym typeface="Arial"/>
              </a:rPr>
              <a:t>- </a:t>
            </a:r>
            <a:r>
              <a:rPr lang="en-GB" sz="4400" dirty="0">
                <a:solidFill>
                  <a:srgbClr val="000000"/>
                </a:solidFill>
                <a:cs typeface="Arial"/>
                <a:sym typeface="Arial"/>
              </a:rPr>
              <a:t>Where women with disabilities had been raped, the offence primarily used by prosecutors and law-enforcement agencies is that it is an offence of sexual intercourse with a helpless person - instead of rape.</a:t>
            </a:r>
          </a:p>
          <a:p>
            <a:pPr indent="-390060">
              <a:spcBef>
                <a:spcPts val="325"/>
              </a:spcBef>
            </a:pPr>
            <a:endParaRPr lang="en-GB" sz="2000" dirty="0">
              <a:solidFill>
                <a:srgbClr val="000000"/>
              </a:solidFil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32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360000">
              <a:spcBef>
                <a:spcPts val="300"/>
              </a:spcBef>
              <a:buNone/>
            </a:pPr>
            <a:r>
              <a:rPr lang="en-GB" sz="4400" dirty="0">
                <a:solidFill>
                  <a:srgbClr val="000000"/>
                </a:solidFill>
                <a:cs typeface="Arial"/>
                <a:sym typeface="Arial"/>
              </a:rPr>
              <a:t>In </a:t>
            </a:r>
            <a:r>
              <a:rPr lang="en-GB" sz="4400" b="1" dirty="0">
                <a:solidFill>
                  <a:srgbClr val="000000"/>
                </a:solidFill>
                <a:cs typeface="Arial"/>
                <a:sym typeface="Arial"/>
              </a:rPr>
              <a:t>Finland</a:t>
            </a:r>
            <a:r>
              <a:rPr lang="en-GB" sz="4400" dirty="0">
                <a:solidFill>
                  <a:srgbClr val="000000"/>
                </a:solidFill>
                <a:cs typeface="Arial"/>
                <a:sym typeface="Arial"/>
              </a:rPr>
              <a:t>, GREVIO identified a number of issues requiring further action by the authorities, in particular for women with disabilities.</a:t>
            </a:r>
          </a:p>
          <a:p>
            <a:pPr marL="0" indent="0">
              <a:spcBef>
                <a:spcPts val="300"/>
              </a:spcBef>
              <a:buNone/>
            </a:pPr>
            <a:r>
              <a:rPr lang="en-GB" sz="4400" dirty="0">
                <a:cs typeface="Times New Roman" panose="02020603050405020304" pitchFamily="18" charset="0"/>
              </a:rPr>
              <a:t>Regarding </a:t>
            </a:r>
            <a:r>
              <a:rPr lang="en-GB" sz="4400" b="1" dirty="0">
                <a:cs typeface="Times New Roman" panose="02020603050405020304" pitchFamily="18" charset="0"/>
              </a:rPr>
              <a:t>preventive measures</a:t>
            </a:r>
            <a:r>
              <a:rPr lang="en-GB" sz="4400" dirty="0">
                <a:cs typeface="Times New Roman" panose="02020603050405020304" pitchFamily="18" charset="0"/>
              </a:rPr>
              <a:t>, Article 12, paragraph 3, requires that states shall take into account and address the specific needs of persons made vulnerable by particular circumstances, including women with disabilities. Article 12 further requires programmes and activities for the empowerment of women and girls, including women and girls from these specific groups.</a:t>
            </a:r>
          </a:p>
          <a:p>
            <a:pPr marL="0" indent="0">
              <a:spcBef>
                <a:spcPts val="300"/>
              </a:spcBef>
              <a:buNone/>
            </a:pPr>
            <a:endParaRPr lang="en-GB" sz="4400" dirty="0">
              <a:cs typeface="Times New Roman" panose="02020603050405020304" pitchFamily="18" charset="0"/>
            </a:endParaRPr>
          </a:p>
          <a:p>
            <a:pPr marL="0" indent="0">
              <a:spcBef>
                <a:spcPts val="300"/>
              </a:spcBef>
              <a:buNone/>
            </a:pPr>
            <a:r>
              <a:rPr lang="en-GB" sz="4400" dirty="0">
                <a:solidFill>
                  <a:srgbClr val="000000"/>
                </a:solidFill>
                <a:cs typeface="Arial"/>
                <a:sym typeface="Arial"/>
              </a:rPr>
              <a:t>GREVIO found a lack of general awareness of the needs of women with disabilities</a:t>
            </a:r>
            <a:r>
              <a:rPr lang="en-GB" sz="2000" dirty="0">
                <a:solidFill>
                  <a:srgbClr val="000000"/>
                </a:solidFill>
                <a:cs typeface="Arial"/>
                <a:sym typeface="Arial"/>
              </a:rPr>
              <a:t>.</a:t>
            </a:r>
            <a:endParaRPr lang="en-GB" sz="4400" dirty="0">
              <a:solidFill>
                <a:srgbClr val="000000"/>
              </a:solidFil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49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0">
              <a:spcBef>
                <a:spcPts val="300"/>
              </a:spcBef>
              <a:buNone/>
            </a:pPr>
            <a:r>
              <a:rPr lang="en-GB" sz="8000" dirty="0">
                <a:solidFill>
                  <a:srgbClr val="000000"/>
                </a:solidFill>
                <a:cs typeface="Arial"/>
                <a:sym typeface="Arial"/>
              </a:rPr>
              <a:t>Although measures seek to ensure the availability of places in shelters, disability rights groups point to a number of barriers that persist for disabled women seeking shelter from domestic violence. </a:t>
            </a:r>
          </a:p>
          <a:p>
            <a:pPr marL="0" indent="0">
              <a:spcBef>
                <a:spcPts val="300"/>
              </a:spcBef>
              <a:buNone/>
            </a:pPr>
            <a:endParaRPr lang="en-GB" sz="8000" dirty="0">
              <a:solidFill>
                <a:srgbClr val="000000"/>
              </a:solidFill>
              <a:cs typeface="Arial"/>
              <a:sym typeface="Arial"/>
            </a:endParaRPr>
          </a:p>
          <a:p>
            <a:pPr marL="0" indent="0">
              <a:spcBef>
                <a:spcPts val="300"/>
              </a:spcBef>
              <a:buNone/>
            </a:pPr>
            <a:r>
              <a:rPr lang="en-GB" sz="8000" dirty="0">
                <a:solidFill>
                  <a:srgbClr val="000000"/>
                </a:solidFill>
                <a:cs typeface="Arial"/>
                <a:sym typeface="Arial"/>
              </a:rPr>
              <a:t>These include the lack of timely transport to shelters, inaccessible sanitary facilities and the fact that most shelters do not admit personal disability assistants</a:t>
            </a:r>
            <a:r>
              <a:rPr lang="en-GB" sz="4400" dirty="0">
                <a:solidFill>
                  <a:srgbClr val="000000"/>
                </a:solidFill>
                <a:cs typeface="Arial"/>
                <a:sym typeface="Arial"/>
              </a:rPr>
              <a:t>.</a:t>
            </a:r>
            <a:endParaRPr lang="en-GB" sz="8000" dirty="0">
              <a:solidFill>
                <a:srgbClr val="000000"/>
              </a:solidFil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5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706459" y="5273315"/>
            <a:ext cx="5651677" cy="4995770"/>
          </a:xfrm>
          <a:prstGeom prst="rect">
            <a:avLst/>
          </a:prstGeom>
        </p:spPr>
        <p:txBody>
          <a:bodyPr spcFirstLastPara="1" wrap="square" lIns="99059" tIns="49516" rIns="99059" bIns="49516" anchor="t" anchorCtr="0">
            <a:noAutofit/>
          </a:bodyPr>
          <a:lstStyle/>
          <a:p>
            <a:r>
              <a:rPr lang="en-US" sz="2000" dirty="0">
                <a:latin typeface="Arial"/>
                <a:ea typeface="Arial"/>
                <a:cs typeface="Arial"/>
                <a:sym typeface="Georgia"/>
              </a:rPr>
              <a:t>Panel 2</a:t>
            </a:r>
            <a:r>
              <a:rPr lang="en-US" sz="2000" dirty="0">
                <a:latin typeface="Georgia"/>
                <a:ea typeface="Georgia"/>
                <a:cs typeface="Georgia"/>
                <a:sym typeface="Georgia"/>
              </a:rPr>
              <a:t>: </a:t>
            </a:r>
            <a:r>
              <a:rPr lang="en-US" sz="2000" dirty="0">
                <a:latin typeface="Arial"/>
                <a:ea typeface="Arial"/>
                <a:cs typeface="Arial"/>
                <a:sym typeface="Arial"/>
              </a:rPr>
              <a:t>What is the Istanbul Convention and how is it relevant for women and girls with disabilities?</a:t>
            </a:r>
          </a:p>
          <a:p>
            <a:br>
              <a:rPr lang="en-US" sz="4100" dirty="0">
                <a:solidFill>
                  <a:schemeClr val="accent3"/>
                </a:solidFill>
                <a:latin typeface="Arial"/>
                <a:ea typeface="Arial"/>
                <a:cs typeface="Arial"/>
                <a:sym typeface="Arial"/>
              </a:rPr>
            </a:br>
            <a:endParaRPr dirty="0"/>
          </a:p>
        </p:txBody>
      </p:sp>
      <p:sp>
        <p:nvSpPr>
          <p:cNvPr id="71" name="Google Shape;71;p2: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79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marR="0" lvl="0" indent="-390060" algn="l" defTabSz="914400" rtl="0" eaLnBrk="1" fontAlgn="auto" latinLnBrk="0" hangingPunct="1">
              <a:lnSpc>
                <a:spcPct val="100000"/>
              </a:lnSpc>
              <a:spcBef>
                <a:spcPts val="325"/>
              </a:spcBef>
              <a:spcAft>
                <a:spcPts val="0"/>
              </a:spcAft>
              <a:buClrTx/>
              <a:buSzTx/>
              <a:buFontTx/>
              <a:buNone/>
              <a:tabLst/>
              <a:defRPr/>
            </a:pPr>
            <a:r>
              <a:rPr lang="en-GB" sz="4400" dirty="0">
                <a:cs typeface="Arial"/>
                <a:sym typeface="Arial"/>
              </a:rPr>
              <a:t>Prevalence data point to the heightened exposure to violence against women with disabilities. Yet, GREVIO observes no particular effort in addressing this.</a:t>
            </a: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45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600" dirty="0">
                <a:cs typeface="Arial"/>
                <a:sym typeface="Arial"/>
              </a:rPr>
              <a:t>Although the National Action Plan to Reduce Violence against Women 2010-2015 included measures to protect women with disabilities from violence, it seems that shelters and other counselling services (particularly those online), are often inaccessible to women with disabilities. </a:t>
            </a: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75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600" dirty="0">
                <a:effectLst/>
                <a:latin typeface="Calibri" panose="020F0502020204030204" pitchFamily="34" charset="0"/>
                <a:ea typeface="Calibri" panose="020F0502020204030204" pitchFamily="34" charset="0"/>
                <a:cs typeface="Times New Roman" panose="02020603050405020304" pitchFamily="18" charset="0"/>
              </a:rPr>
              <a:t>I thank you on behalf of GREVIO for sending us shadow reports, as I said earlier, we find these very useful in doing our evaluations.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9600" dirty="0">
                <a:effectLst/>
                <a:latin typeface="Calibri" panose="020F0502020204030204" pitchFamily="34" charset="0"/>
                <a:ea typeface="Calibri" panose="020F0502020204030204" pitchFamily="34" charset="0"/>
                <a:cs typeface="Times New Roman" panose="02020603050405020304" pitchFamily="18" charset="0"/>
              </a:rPr>
              <a:t>I encourage you to continue doing so and to use our reports, and please consider the GREVIO evaluation as an opportunity for you to share your concerns. </a:t>
            </a:r>
          </a:p>
          <a:p>
            <a:pPr marL="0" indent="0">
              <a:lnSpc>
                <a:spcPct val="107000"/>
              </a:lnSpc>
              <a:spcAft>
                <a:spcPts val="800"/>
              </a:spcAft>
              <a:buNone/>
            </a:pPr>
            <a:endParaRPr lang="en-GB" sz="9600" dirty="0">
              <a:cs typeface="Arial"/>
              <a:sym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sym typeface="Arial"/>
              </a:rPr>
              <a:t>Link to information leaflets</a:t>
            </a:r>
            <a:r>
              <a:rPr lang="en-GB" sz="9600" dirty="0">
                <a:cs typeface="Arial"/>
                <a:sym typeface="Arial"/>
              </a:rPr>
              <a:t>: https://www.coe.int/en/web/istanbul-convention/leaflets1</a:t>
            </a:r>
          </a:p>
          <a:p>
            <a:pPr marL="0" indent="0">
              <a:lnSpc>
                <a:spcPct val="107000"/>
              </a:lnSpc>
              <a:spcAft>
                <a:spcPts val="800"/>
              </a:spcAft>
              <a:buNone/>
            </a:pPr>
            <a:endParaRPr lang="en-GB" sz="9600" dirty="0">
              <a:cs typeface="Arial"/>
              <a:sym typeface="Arial"/>
            </a:endParaRPr>
          </a:p>
          <a:p>
            <a:pPr marL="0" indent="0">
              <a:lnSpc>
                <a:spcPct val="107000"/>
              </a:lnSpc>
              <a:spcAft>
                <a:spcPts val="800"/>
              </a:spcAft>
              <a:buNone/>
            </a:pPr>
            <a:endParaRPr lang="en-GB" sz="9600" dirty="0">
              <a:cs typeface="Arial"/>
              <a:sym typeface="Arial"/>
            </a:endParaRPr>
          </a:p>
          <a:p>
            <a:pPr marL="0" indent="0">
              <a:lnSpc>
                <a:spcPct val="107000"/>
              </a:lnSpc>
              <a:spcAft>
                <a:spcPts val="800"/>
              </a:spcAft>
              <a:buNone/>
            </a:pPr>
            <a:endParaRPr lang="en-GB" sz="9600" dirty="0">
              <a:cs typeface="Arial"/>
              <a:sym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9600" dirty="0">
              <a:cs typeface="Arial"/>
              <a:sym typeface="Arial"/>
            </a:endParaRPr>
          </a:p>
          <a:p>
            <a:pPr marL="0" indent="0">
              <a:lnSpc>
                <a:spcPct val="107000"/>
              </a:lnSpc>
              <a:spcAft>
                <a:spcPts val="800"/>
              </a:spcAft>
              <a:buNone/>
            </a:pPr>
            <a:endParaRPr lang="en-GB" sz="9600" dirty="0">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763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00601a3e3_0_185:notes"/>
          <p:cNvSpPr txBox="1">
            <a:spLocks noGrp="1"/>
          </p:cNvSpPr>
          <p:nvPr>
            <p:ph type="body" idx="1"/>
          </p:nvPr>
        </p:nvSpPr>
        <p:spPr>
          <a:xfrm>
            <a:off x="706460" y="5273314"/>
            <a:ext cx="5651552" cy="4995754"/>
          </a:xfrm>
          <a:prstGeom prst="rect">
            <a:avLst/>
          </a:prstGeom>
        </p:spPr>
        <p:txBody>
          <a:bodyPr spcFirstLastPara="1" wrap="square" lIns="99059" tIns="49516" rIns="99059" bIns="49516" anchor="t" anchorCtr="0">
            <a:noAutofit/>
          </a:bodyPr>
          <a:lstStyle/>
          <a:p>
            <a:pPr marL="0" indent="-360000" algn="ctr">
              <a:spcBef>
                <a:spcPts val="300"/>
              </a:spcBef>
              <a:buNone/>
            </a:pPr>
            <a:r>
              <a:rPr lang="en-GB" sz="2000" b="1" dirty="0">
                <a:solidFill>
                  <a:srgbClr val="000000"/>
                </a:solidFill>
                <a:cs typeface="Arial"/>
                <a:sym typeface="Arial"/>
              </a:rPr>
              <a:t>Thank you for your attention </a:t>
            </a:r>
            <a:r>
              <a:rPr lang="en-GB" sz="2000" b="1" dirty="0">
                <a:solidFill>
                  <a:srgbClr val="000000"/>
                </a:solidFill>
                <a:cs typeface="Arial"/>
                <a:sym typeface="Wingdings" panose="05000000000000000000" pitchFamily="2" charset="2"/>
              </a:rPr>
              <a:t> </a:t>
            </a:r>
            <a:endParaRPr lang="en-GB" sz="2000" b="1" dirty="0">
              <a:solidFill>
                <a:srgbClr val="000000"/>
              </a:solidFill>
              <a:cs typeface="Arial"/>
              <a:sym typeface="Arial"/>
            </a:endParaRPr>
          </a:p>
        </p:txBody>
      </p:sp>
      <p:sp>
        <p:nvSpPr>
          <p:cNvPr id="148" name="Google Shape;148;g800601a3e3_0_18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7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706459" y="5273315"/>
            <a:ext cx="5651677" cy="4995770"/>
          </a:xfrm>
          <a:prstGeom prst="rect">
            <a:avLst/>
          </a:prstGeom>
        </p:spPr>
        <p:txBody>
          <a:bodyPr spcFirstLastPara="1" wrap="square" lIns="99059" tIns="49516" rIns="99059" bIns="49516" anchor="t" anchorCtr="0">
            <a:noAutofit/>
          </a:bodyPr>
          <a:lstStyle/>
          <a:p>
            <a:pPr>
              <a:buClr>
                <a:schemeClr val="dk1"/>
              </a:buClr>
              <a:buSzPts val="2300"/>
            </a:pPr>
            <a:r>
              <a:rPr lang="en-US" sz="2000" dirty="0">
                <a:solidFill>
                  <a:srgbClr val="414141"/>
                </a:solidFill>
                <a:latin typeface="Arial"/>
                <a:ea typeface="Arial"/>
                <a:cs typeface="Arial"/>
                <a:sym typeface="Arial"/>
              </a:rPr>
              <a:t>The presentation is in 2 Parts:</a:t>
            </a:r>
          </a:p>
          <a:p>
            <a:pPr>
              <a:buClr>
                <a:schemeClr val="dk1"/>
              </a:buClr>
              <a:buSzPts val="2300"/>
            </a:pPr>
            <a:r>
              <a:rPr lang="en-GB" sz="2000" dirty="0">
                <a:solidFill>
                  <a:srgbClr val="414141"/>
                </a:solidFill>
                <a:latin typeface="Arial"/>
                <a:ea typeface="Arial"/>
                <a:cs typeface="Arial"/>
                <a:sym typeface="Arial"/>
              </a:rPr>
              <a:t>I- The Istanbul Convention:  A comprehensive tool to tackle violence against All women and girls</a:t>
            </a:r>
          </a:p>
          <a:p>
            <a:pPr>
              <a:buClr>
                <a:schemeClr val="dk1"/>
              </a:buClr>
              <a:buSzPts val="2300"/>
            </a:pPr>
            <a:endParaRPr lang="en-GB" sz="2000" dirty="0">
              <a:solidFill>
                <a:srgbClr val="414141"/>
              </a:solidFill>
              <a:latin typeface="Arial"/>
              <a:ea typeface="Arial"/>
              <a:cs typeface="Arial"/>
              <a:sym typeface="Arial"/>
            </a:endParaRPr>
          </a:p>
          <a:p>
            <a:pPr>
              <a:buClr>
                <a:schemeClr val="dk1"/>
              </a:buClr>
              <a:buSzPts val="2300"/>
            </a:pPr>
            <a:r>
              <a:rPr lang="en-GB" sz="2000" dirty="0">
                <a:solidFill>
                  <a:srgbClr val="414141"/>
                </a:solidFill>
                <a:latin typeface="Arial"/>
                <a:ea typeface="Arial"/>
                <a:cs typeface="Arial"/>
                <a:sym typeface="Arial"/>
              </a:rPr>
              <a:t>II- The Istanbul Convention: Its relevance to violence against women and girls with disabilities </a:t>
            </a:r>
          </a:p>
          <a:p>
            <a:pPr>
              <a:buClr>
                <a:schemeClr val="dk1"/>
              </a:buClr>
              <a:buSzPts val="2300"/>
            </a:pPr>
            <a:endParaRPr lang="en-US" sz="2000" dirty="0">
              <a:solidFill>
                <a:srgbClr val="414141"/>
              </a:solidFill>
              <a:latin typeface="Arial"/>
              <a:ea typeface="Arial"/>
              <a:cs typeface="Arial"/>
              <a:sym typeface="Arial"/>
            </a:endParaRPr>
          </a:p>
          <a:p>
            <a:pPr>
              <a:buClr>
                <a:schemeClr val="dk1"/>
              </a:buClr>
              <a:buSzPts val="2300"/>
            </a:pPr>
            <a:r>
              <a:rPr lang="en-US" sz="2000" dirty="0">
                <a:solidFill>
                  <a:srgbClr val="414141"/>
                </a:solidFill>
                <a:latin typeface="Arial"/>
                <a:ea typeface="Arial"/>
                <a:cs typeface="Arial"/>
                <a:sym typeface="Arial"/>
              </a:rPr>
              <a:t>Image: the face of a young women covering her mouth </a:t>
            </a:r>
            <a:r>
              <a:rPr lang="en-US" sz="2000" dirty="0">
                <a:solidFill>
                  <a:srgbClr val="242424"/>
                </a:solidFill>
                <a:latin typeface="Arial"/>
                <a:ea typeface="Arial"/>
                <a:cs typeface="Arial"/>
                <a:sym typeface="Arial"/>
              </a:rPr>
              <a:t>with </a:t>
            </a:r>
            <a:r>
              <a:rPr lang="en-US" sz="2000" dirty="0">
                <a:solidFill>
                  <a:srgbClr val="181818"/>
                </a:solidFill>
                <a:latin typeface="Arial"/>
                <a:ea typeface="Arial"/>
                <a:cs typeface="Arial"/>
                <a:sym typeface="Arial"/>
              </a:rPr>
              <a:t>her</a:t>
            </a:r>
            <a:r>
              <a:rPr lang="en-US" sz="2000" dirty="0">
                <a:solidFill>
                  <a:srgbClr val="0C0C0C"/>
                </a:solidFill>
                <a:latin typeface="Arial"/>
                <a:ea typeface="Arial"/>
                <a:cs typeface="Arial"/>
                <a:sym typeface="Arial"/>
              </a:rPr>
              <a:t> hands</a:t>
            </a:r>
            <a:r>
              <a:rPr lang="en-US" sz="2000" dirty="0">
                <a:solidFill>
                  <a:srgbClr val="181818"/>
                </a:solidFill>
                <a:latin typeface="Arial"/>
                <a:ea typeface="Arial"/>
                <a:cs typeface="Arial"/>
                <a:sym typeface="Arial"/>
              </a:rPr>
              <a:t>. She </a:t>
            </a:r>
            <a:r>
              <a:rPr lang="en-US" sz="2000" dirty="0">
                <a:solidFill>
                  <a:srgbClr val="414141"/>
                </a:solidFill>
                <a:latin typeface="Arial"/>
                <a:ea typeface="Arial"/>
                <a:cs typeface="Arial"/>
                <a:sym typeface="Arial"/>
              </a:rPr>
              <a:t>looks worried and sad.</a:t>
            </a:r>
            <a:endParaRPr sz="2000" dirty="0">
              <a:solidFill>
                <a:srgbClr val="414141"/>
              </a:solidFill>
              <a:latin typeface="Arial"/>
              <a:ea typeface="Arial"/>
              <a:cs typeface="Arial"/>
              <a:sym typeface="Arial"/>
            </a:endParaRPr>
          </a:p>
          <a:p>
            <a:pPr marL="371532" indent="-213287">
              <a:buClr>
                <a:schemeClr val="dk1"/>
              </a:buClr>
              <a:buSzPts val="2300"/>
            </a:pPr>
            <a:endParaRPr sz="2000" dirty="0">
              <a:solidFill>
                <a:srgbClr val="000000"/>
              </a:solidFill>
              <a:latin typeface="Arial"/>
              <a:ea typeface="Arial"/>
              <a:cs typeface="Arial"/>
              <a:sym typeface="Arial"/>
            </a:endParaRPr>
          </a:p>
          <a:p>
            <a:pPr>
              <a:buClr>
                <a:srgbClr val="000000"/>
              </a:buClr>
            </a:pPr>
            <a:endParaRPr sz="2500" dirty="0">
              <a:latin typeface="Georgia"/>
              <a:ea typeface="Georgia"/>
              <a:cs typeface="Georgia"/>
              <a:sym typeface="Georgia"/>
            </a:endParaRPr>
          </a:p>
          <a:p>
            <a:endParaRPr dirty="0"/>
          </a:p>
        </p:txBody>
      </p:sp>
      <p:sp>
        <p:nvSpPr>
          <p:cNvPr id="77" name="Google Shape;77;p3: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77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706459" y="5273315"/>
            <a:ext cx="5651677" cy="4995770"/>
          </a:xfrm>
          <a:prstGeom prst="rect">
            <a:avLst/>
          </a:prstGeom>
        </p:spPr>
        <p:txBody>
          <a:bodyPr spcFirstLastPara="1" wrap="square" lIns="99059" tIns="49516" rIns="99059" bIns="49516" anchor="t" anchorCtr="0">
            <a:noAutofit/>
          </a:bodyPr>
          <a:lstStyle/>
          <a:p>
            <a:r>
              <a:rPr lang="en-US" sz="2000" dirty="0">
                <a:latin typeface="Arial"/>
                <a:ea typeface="Arial"/>
                <a:cs typeface="Arial"/>
                <a:sym typeface="Arial"/>
              </a:rPr>
              <a:t>I- A comprehensive tool to tackle violence against All women and girls </a:t>
            </a:r>
            <a:endParaRPr sz="2000" dirty="0">
              <a:latin typeface="Arial"/>
              <a:ea typeface="Arial"/>
              <a:cs typeface="Arial"/>
              <a:sym typeface="Arial"/>
            </a:endParaRPr>
          </a:p>
          <a:p>
            <a:pPr>
              <a:buClr>
                <a:srgbClr val="000000"/>
              </a:buClr>
            </a:pPr>
            <a:r>
              <a:rPr lang="en-US" sz="2000" dirty="0">
                <a:solidFill>
                  <a:srgbClr val="000000"/>
                </a:solidFill>
                <a:latin typeface="Arial"/>
                <a:ea typeface="Arial"/>
                <a:cs typeface="Arial"/>
                <a:sym typeface="Arial"/>
              </a:rPr>
              <a:t>The Istanbul Convention is a regional treaty adopted within the Council of Europe</a:t>
            </a:r>
            <a:endParaRPr sz="2000" dirty="0">
              <a:solidFill>
                <a:srgbClr val="000000"/>
              </a:solidFill>
              <a:latin typeface="Arial"/>
              <a:ea typeface="Arial"/>
              <a:cs typeface="Arial"/>
              <a:sym typeface="Arial"/>
            </a:endParaRPr>
          </a:p>
          <a:p>
            <a:r>
              <a:rPr lang="en-US" sz="2000" dirty="0">
                <a:latin typeface="Arial"/>
                <a:ea typeface="Arial"/>
                <a:cs typeface="Arial"/>
                <a:sym typeface="Arial"/>
              </a:rPr>
              <a:t>Currently, 34 European countries have ratified it and must implement it.</a:t>
            </a:r>
            <a:endParaRPr sz="2000" dirty="0">
              <a:latin typeface="Arial"/>
              <a:ea typeface="Arial"/>
              <a:cs typeface="Arial"/>
              <a:sym typeface="Arial"/>
            </a:endParaRPr>
          </a:p>
          <a:p>
            <a:r>
              <a:rPr lang="en-US" sz="2000" dirty="0">
                <a:latin typeface="Arial"/>
                <a:ea typeface="Arial"/>
                <a:cs typeface="Arial"/>
                <a:sym typeface="Arial"/>
              </a:rPr>
              <a:t>Image: A Map of Europe which shows (1) the member states of the Council of Europe that have ratified the Istanbul convention (in blue); (2) those that have signed the Istanbul Convention (in red) and (3) those that have neither signed nor ratified it (in grey).</a:t>
            </a:r>
            <a:endParaRPr sz="2000" dirty="0">
              <a:latin typeface="Arial"/>
              <a:ea typeface="Arial"/>
              <a:cs typeface="Arial"/>
              <a:sym typeface="Arial"/>
            </a:endParaRPr>
          </a:p>
        </p:txBody>
      </p:sp>
      <p:sp>
        <p:nvSpPr>
          <p:cNvPr id="84" name="Google Shape;84;p5: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6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706459" y="5273315"/>
            <a:ext cx="5651677" cy="4995770"/>
          </a:xfrm>
          <a:prstGeom prst="rect">
            <a:avLst/>
          </a:prstGeom>
          <a:noFill/>
          <a:ln>
            <a:noFill/>
          </a:ln>
        </p:spPr>
        <p:txBody>
          <a:bodyPr spcFirstLastPara="1" wrap="square" lIns="99059" tIns="49516" rIns="99059" bIns="49516" anchor="t" anchorCtr="0">
            <a:noAutofit/>
          </a:bodyPr>
          <a:lstStyle/>
          <a:p>
            <a:pPr>
              <a:buSzPts val="3600"/>
            </a:pPr>
            <a:r>
              <a:rPr lang="en-US" sz="2000" dirty="0">
                <a:latin typeface="Arial"/>
                <a:ea typeface="Arial"/>
                <a:cs typeface="Arial"/>
                <a:sym typeface="Arial"/>
              </a:rPr>
              <a:t>Main principles, scope, forms of violence and core definitions </a:t>
            </a:r>
            <a:endParaRPr sz="2000" dirty="0">
              <a:latin typeface="Arial"/>
              <a:ea typeface="Arial"/>
              <a:cs typeface="Arial"/>
              <a:sym typeface="Arial"/>
            </a:endParaRPr>
          </a:p>
          <a:p>
            <a:r>
              <a:rPr lang="en-US" sz="2000" dirty="0">
                <a:latin typeface="Arial"/>
                <a:ea typeface="Arial"/>
                <a:cs typeface="Arial"/>
                <a:sym typeface="Arial"/>
              </a:rPr>
              <a:t>Violence Against Women : ‘acts of gender-based violence that result in, or are likely to result in physical, sexual, psychological, economic harm</a:t>
            </a:r>
            <a:endParaRPr sz="2000" dirty="0">
              <a:latin typeface="Arial"/>
              <a:ea typeface="Arial"/>
              <a:cs typeface="Arial"/>
              <a:sym typeface="Arial"/>
            </a:endParaRPr>
          </a:p>
          <a:p>
            <a:r>
              <a:rPr lang="en-US" sz="2000" dirty="0">
                <a:latin typeface="Arial"/>
                <a:ea typeface="Arial"/>
                <a:cs typeface="Arial"/>
                <a:sym typeface="Arial"/>
              </a:rPr>
              <a:t>Gender-based violence: violence directed against women because they are women and that affects them disproportionally </a:t>
            </a:r>
            <a:endParaRPr sz="2000" dirty="0">
              <a:latin typeface="Arial"/>
              <a:ea typeface="Arial"/>
              <a:cs typeface="Arial"/>
              <a:sym typeface="Arial"/>
            </a:endParaRPr>
          </a:p>
          <a:p>
            <a:r>
              <a:rPr lang="en-US" sz="2000" dirty="0">
                <a:latin typeface="Arial"/>
                <a:ea typeface="Arial"/>
                <a:cs typeface="Arial"/>
                <a:sym typeface="Arial"/>
              </a:rPr>
              <a:t>Gender: the socially constructed roles, </a:t>
            </a:r>
            <a:r>
              <a:rPr lang="en-US" sz="2000" dirty="0" err="1">
                <a:latin typeface="Arial"/>
                <a:ea typeface="Arial"/>
                <a:cs typeface="Arial"/>
                <a:sym typeface="Arial"/>
              </a:rPr>
              <a:t>behaviours</a:t>
            </a:r>
            <a:r>
              <a:rPr lang="en-US" sz="2000" dirty="0">
                <a:latin typeface="Arial"/>
                <a:ea typeface="Arial"/>
                <a:cs typeface="Arial"/>
                <a:sym typeface="Arial"/>
              </a:rPr>
              <a:t>, activities and attributes that a given society considers appropriate for women and men</a:t>
            </a:r>
            <a:endParaRPr sz="2000" dirty="0">
              <a:solidFill>
                <a:srgbClr val="414141"/>
              </a:solidFill>
              <a:latin typeface="Arial"/>
              <a:ea typeface="Arial"/>
              <a:cs typeface="Arial"/>
              <a:sym typeface="Arial"/>
            </a:endParaRPr>
          </a:p>
          <a:p>
            <a:pPr>
              <a:buClr>
                <a:schemeClr val="dk1"/>
              </a:buClr>
              <a:buSzPts val="3600"/>
            </a:pPr>
            <a:endParaRPr sz="2000" dirty="0">
              <a:latin typeface="Arial"/>
              <a:ea typeface="Arial"/>
              <a:cs typeface="Arial"/>
              <a:sym typeface="Arial"/>
            </a:endParaRPr>
          </a:p>
        </p:txBody>
      </p:sp>
      <p:sp>
        <p:nvSpPr>
          <p:cNvPr id="92" name="Google Shape;92;p4:notes"/>
          <p:cNvSpPr txBox="1">
            <a:spLocks noGrp="1"/>
          </p:cNvSpPr>
          <p:nvPr>
            <p:ph type="sldNum" idx="12"/>
          </p:nvPr>
        </p:nvSpPr>
        <p:spPr>
          <a:xfrm>
            <a:off x="4001636" y="10544701"/>
            <a:ext cx="3061325" cy="55508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5</a:t>
            </a:fld>
            <a:endParaRPr/>
          </a:p>
        </p:txBody>
      </p:sp>
    </p:spTree>
    <p:extLst>
      <p:ext uri="{BB962C8B-B14F-4D97-AF65-F5344CB8AC3E}">
        <p14:creationId xmlns:p14="http://schemas.microsoft.com/office/powerpoint/2010/main" val="184080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00601a3e3_0_122: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800601a3e3_0_122:notes"/>
          <p:cNvSpPr txBox="1">
            <a:spLocks noGrp="1"/>
          </p:cNvSpPr>
          <p:nvPr>
            <p:ph type="body" idx="1"/>
          </p:nvPr>
        </p:nvSpPr>
        <p:spPr>
          <a:xfrm>
            <a:off x="706460" y="5273314"/>
            <a:ext cx="5651552" cy="4995754"/>
          </a:xfrm>
          <a:prstGeom prst="rect">
            <a:avLst/>
          </a:prstGeom>
          <a:noFill/>
          <a:ln>
            <a:noFill/>
          </a:ln>
        </p:spPr>
        <p:txBody>
          <a:bodyPr spcFirstLastPara="1" wrap="square" lIns="99059" tIns="49516" rIns="99059" bIns="49516" anchor="t" anchorCtr="0">
            <a:noAutofit/>
          </a:bodyPr>
          <a:lstStyle/>
          <a:p>
            <a:pPr>
              <a:buSzPts val="3600"/>
            </a:pPr>
            <a:r>
              <a:rPr lang="en-US" sz="2000" dirty="0">
                <a:latin typeface="Arial"/>
                <a:ea typeface="Arial"/>
                <a:cs typeface="Arial"/>
                <a:sym typeface="Arial"/>
              </a:rPr>
              <a:t>The principle of non-discrimination</a:t>
            </a:r>
            <a:endParaRPr sz="20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srgbClr val="000000"/>
                </a:solidFill>
                <a:cs typeface="Arial"/>
                <a:sym typeface="Arial"/>
              </a:rPr>
              <a:t>Article 4 </a:t>
            </a:r>
            <a:r>
              <a:rPr lang="en-GB" sz="4400" dirty="0">
                <a:solidFill>
                  <a:srgbClr val="000000"/>
                </a:solidFill>
                <a:cs typeface="Arial"/>
                <a:sym typeface="Arial"/>
              </a:rPr>
              <a:t>of</a:t>
            </a:r>
            <a:r>
              <a:rPr lang="en-GB" sz="4400" b="1" dirty="0">
                <a:solidFill>
                  <a:srgbClr val="000000"/>
                </a:solidFill>
                <a:cs typeface="Arial"/>
                <a:sym typeface="Arial"/>
              </a:rPr>
              <a:t> </a:t>
            </a:r>
            <a:r>
              <a:rPr lang="en-GB" sz="4400" dirty="0">
                <a:solidFill>
                  <a:srgbClr val="000000"/>
                </a:solidFill>
                <a:cs typeface="Arial"/>
                <a:sym typeface="Arial"/>
              </a:rPr>
              <a:t>the Istanbul Convention ensures the protection of women without discrimination on the basis of their: </a:t>
            </a:r>
          </a:p>
          <a:p>
            <a:r>
              <a:rPr lang="en-US" sz="2000" dirty="0">
                <a:latin typeface="Arial"/>
                <a:ea typeface="Arial"/>
                <a:cs typeface="Arial"/>
                <a:sym typeface="Arial"/>
              </a:rPr>
              <a:t>sex, gender, race, </a:t>
            </a:r>
            <a:r>
              <a:rPr lang="en-US" sz="2000" dirty="0" err="1">
                <a:latin typeface="Arial"/>
                <a:ea typeface="Arial"/>
                <a:cs typeface="Arial"/>
                <a:sym typeface="Arial"/>
              </a:rPr>
              <a:t>colour</a:t>
            </a:r>
            <a:r>
              <a:rPr lang="en-US" sz="2000" dirty="0">
                <a:latin typeface="Arial"/>
                <a:ea typeface="Arial"/>
                <a:cs typeface="Arial"/>
                <a:sym typeface="Arial"/>
              </a:rPr>
              <a:t>, language, religion, political opinion, national/social origin, sexual orientation, gender identity, age, disability, marital status, migrant or refugee status.</a:t>
            </a:r>
            <a:endParaRPr sz="2000" dirty="0">
              <a:latin typeface="Arial"/>
              <a:ea typeface="Arial"/>
              <a:cs typeface="Arial"/>
              <a:sym typeface="Arial"/>
            </a:endParaRPr>
          </a:p>
          <a:p>
            <a:pPr>
              <a:buClr>
                <a:schemeClr val="dk1"/>
              </a:buClr>
              <a:buSzPts val="3600"/>
            </a:pPr>
            <a:endParaRPr dirty="0"/>
          </a:p>
        </p:txBody>
      </p:sp>
      <p:sp>
        <p:nvSpPr>
          <p:cNvPr id="99" name="Google Shape;99;g800601a3e3_0_122:notes"/>
          <p:cNvSpPr txBox="1">
            <a:spLocks noGrp="1"/>
          </p:cNvSpPr>
          <p:nvPr>
            <p:ph type="sldNum" idx="12"/>
          </p:nvPr>
        </p:nvSpPr>
        <p:spPr>
          <a:xfrm>
            <a:off x="4001637" y="10544701"/>
            <a:ext cx="3061335" cy="55504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6</a:t>
            </a:fld>
            <a:endParaRPr/>
          </a:p>
        </p:txBody>
      </p:sp>
    </p:spTree>
    <p:extLst>
      <p:ext uri="{BB962C8B-B14F-4D97-AF65-F5344CB8AC3E}">
        <p14:creationId xmlns:p14="http://schemas.microsoft.com/office/powerpoint/2010/main" val="164753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1:notes"/>
          <p:cNvSpPr txBox="1">
            <a:spLocks noGrp="1"/>
          </p:cNvSpPr>
          <p:nvPr>
            <p:ph type="body" idx="1"/>
          </p:nvPr>
        </p:nvSpPr>
        <p:spPr>
          <a:xfrm>
            <a:off x="706459" y="5273315"/>
            <a:ext cx="5651677" cy="4995770"/>
          </a:xfrm>
          <a:prstGeom prst="rect">
            <a:avLst/>
          </a:prstGeom>
          <a:noFill/>
          <a:ln>
            <a:noFill/>
          </a:ln>
        </p:spPr>
        <p:txBody>
          <a:bodyPr spcFirstLastPara="1" wrap="square" lIns="99059" tIns="49516" rIns="99059" bIns="49516" anchor="t" anchorCtr="0">
            <a:noAutofit/>
          </a:bodyPr>
          <a:lstStyle/>
          <a:p>
            <a:pPr>
              <a:buClr>
                <a:schemeClr val="dk1"/>
              </a:buClr>
              <a:buSzPts val="3600"/>
            </a:pPr>
            <a:r>
              <a:rPr lang="en-US" sz="2000" dirty="0">
                <a:latin typeface="Arial"/>
                <a:ea typeface="Arial"/>
                <a:cs typeface="Arial"/>
                <a:sym typeface="Arial"/>
              </a:rPr>
              <a:t>The Content of the Convention: An approach based on “4 Ps”: Prevention, Protection, Prosecution and Integrated Policies</a:t>
            </a:r>
            <a:endParaRPr sz="3900" dirty="0">
              <a:solidFill>
                <a:srgbClr val="000000"/>
              </a:solidFill>
              <a:latin typeface="Arial"/>
              <a:ea typeface="Arial"/>
              <a:cs typeface="Arial"/>
              <a:sym typeface="Arial"/>
            </a:endParaRPr>
          </a:p>
          <a:p>
            <a:endParaRPr dirty="0"/>
          </a:p>
        </p:txBody>
      </p:sp>
      <p:sp>
        <p:nvSpPr>
          <p:cNvPr id="106" name="Google Shape;106;p11:notes"/>
          <p:cNvSpPr txBox="1">
            <a:spLocks noGrp="1"/>
          </p:cNvSpPr>
          <p:nvPr>
            <p:ph type="sldNum" idx="12"/>
          </p:nvPr>
        </p:nvSpPr>
        <p:spPr>
          <a:xfrm>
            <a:off x="4001636" y="10544701"/>
            <a:ext cx="3061325" cy="55508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8632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00601a3e3_0_131: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800601a3e3_0_131:notes"/>
          <p:cNvSpPr txBox="1">
            <a:spLocks noGrp="1"/>
          </p:cNvSpPr>
          <p:nvPr>
            <p:ph type="body" idx="1"/>
          </p:nvPr>
        </p:nvSpPr>
        <p:spPr>
          <a:xfrm>
            <a:off x="706460" y="5273314"/>
            <a:ext cx="5651552" cy="4995754"/>
          </a:xfrm>
          <a:prstGeom prst="rect">
            <a:avLst/>
          </a:prstGeom>
          <a:noFill/>
          <a:ln>
            <a:noFill/>
          </a:ln>
        </p:spPr>
        <p:txBody>
          <a:bodyPr spcFirstLastPara="1" wrap="square" lIns="99059" tIns="49516" rIns="99059" bIns="49516" anchor="t" anchorCtr="0">
            <a:noAutofit/>
          </a:bodyPr>
          <a:lstStyle/>
          <a:p>
            <a:pPr>
              <a:lnSpc>
                <a:spcPct val="115000"/>
              </a:lnSpc>
              <a:spcBef>
                <a:spcPts val="325"/>
              </a:spcBef>
            </a:pPr>
            <a:r>
              <a:rPr lang="en-US" sz="2000" dirty="0">
                <a:solidFill>
                  <a:srgbClr val="000000"/>
                </a:solidFill>
                <a:latin typeface="Arial"/>
                <a:ea typeface="Arial"/>
                <a:cs typeface="Arial"/>
                <a:sym typeface="Arial"/>
              </a:rPr>
              <a:t>1. </a:t>
            </a:r>
            <a:r>
              <a:rPr lang="en-US" sz="2000" b="1" dirty="0">
                <a:solidFill>
                  <a:srgbClr val="000000"/>
                </a:solidFill>
                <a:latin typeface="Arial"/>
                <a:ea typeface="Arial"/>
                <a:cs typeface="Arial"/>
                <a:sym typeface="Arial"/>
              </a:rPr>
              <a:t>Prevention</a:t>
            </a:r>
            <a:r>
              <a:rPr lang="en-US" sz="2000" dirty="0">
                <a:solidFill>
                  <a:srgbClr val="000000"/>
                </a:solidFill>
                <a:latin typeface="Arial"/>
                <a:ea typeface="Arial"/>
                <a:cs typeface="Arial"/>
                <a:sym typeface="Arial"/>
              </a:rPr>
              <a:t>: awareness raising campaigns, education, training of professionals</a:t>
            </a:r>
            <a:endParaRPr sz="2000" dirty="0">
              <a:solidFill>
                <a:srgbClr val="000000"/>
              </a:solidFill>
              <a:latin typeface="Arial"/>
              <a:ea typeface="Arial"/>
              <a:cs typeface="Arial"/>
              <a:sym typeface="Arial"/>
            </a:endParaRPr>
          </a:p>
          <a:p>
            <a:pPr>
              <a:lnSpc>
                <a:spcPct val="115000"/>
              </a:lnSpc>
              <a:spcBef>
                <a:spcPts val="325"/>
              </a:spcBef>
            </a:pPr>
            <a:r>
              <a:rPr lang="en-US" sz="2000" dirty="0">
                <a:solidFill>
                  <a:srgbClr val="000000"/>
                </a:solidFill>
                <a:latin typeface="Arial"/>
                <a:ea typeface="Arial"/>
                <a:cs typeface="Arial"/>
                <a:sym typeface="Arial"/>
              </a:rPr>
              <a:t>2. </a:t>
            </a:r>
            <a:r>
              <a:rPr lang="en-US" sz="2000" b="1" dirty="0">
                <a:solidFill>
                  <a:srgbClr val="000000"/>
                </a:solidFill>
                <a:latin typeface="Arial"/>
                <a:ea typeface="Arial"/>
                <a:cs typeface="Arial"/>
                <a:sym typeface="Arial"/>
              </a:rPr>
              <a:t>Protection</a:t>
            </a:r>
            <a:r>
              <a:rPr lang="en-US" sz="2000" dirty="0">
                <a:solidFill>
                  <a:srgbClr val="000000"/>
                </a:solidFill>
                <a:latin typeface="Arial"/>
                <a:ea typeface="Arial"/>
                <a:cs typeface="Arial"/>
                <a:sym typeface="Arial"/>
              </a:rPr>
              <a:t>: provision of support services and information:</a:t>
            </a:r>
            <a:endParaRPr sz="2000" dirty="0">
              <a:solidFill>
                <a:srgbClr val="000000"/>
              </a:solidFill>
              <a:latin typeface="Arial"/>
              <a:ea typeface="Arial"/>
              <a:cs typeface="Arial"/>
              <a:sym typeface="Arial"/>
            </a:endParaRPr>
          </a:p>
          <a:p>
            <a:pPr marL="495376" indent="-371532">
              <a:lnSpc>
                <a:spcPct val="115000"/>
              </a:lnSpc>
              <a:spcBef>
                <a:spcPts val="325"/>
              </a:spcBef>
              <a:buClr>
                <a:srgbClr val="000000"/>
              </a:buClr>
              <a:buSzPts val="1800"/>
              <a:buFont typeface="Arial"/>
              <a:buChar char="-"/>
            </a:pPr>
            <a:r>
              <a:rPr lang="en-US" sz="2000" dirty="0">
                <a:solidFill>
                  <a:srgbClr val="000000"/>
                </a:solidFill>
                <a:latin typeface="Arial"/>
                <a:ea typeface="Arial"/>
                <a:cs typeface="Arial"/>
                <a:sym typeface="Arial"/>
              </a:rPr>
              <a:t>General services: health and social services</a:t>
            </a:r>
            <a:endParaRPr sz="2000" dirty="0">
              <a:solidFill>
                <a:srgbClr val="000000"/>
              </a:solidFill>
              <a:latin typeface="Arial"/>
              <a:ea typeface="Arial"/>
              <a:cs typeface="Arial"/>
              <a:sym typeface="Arial"/>
            </a:endParaRPr>
          </a:p>
          <a:p>
            <a:pPr marL="495376" indent="-371532">
              <a:lnSpc>
                <a:spcPct val="115000"/>
              </a:lnSpc>
              <a:buClr>
                <a:srgbClr val="000000"/>
              </a:buClr>
              <a:buSzPts val="1800"/>
              <a:buFont typeface="Arial"/>
              <a:buChar char="-"/>
            </a:pPr>
            <a:r>
              <a:rPr lang="en-US" sz="2000" dirty="0" err="1">
                <a:solidFill>
                  <a:srgbClr val="000000"/>
                </a:solidFill>
                <a:latin typeface="Arial"/>
                <a:ea typeface="Arial"/>
                <a:cs typeface="Arial"/>
                <a:sym typeface="Arial"/>
              </a:rPr>
              <a:t>Specialised</a:t>
            </a:r>
            <a:r>
              <a:rPr lang="en-US" sz="2000" dirty="0">
                <a:solidFill>
                  <a:srgbClr val="000000"/>
                </a:solidFill>
                <a:latin typeface="Arial"/>
                <a:ea typeface="Arial"/>
                <a:cs typeface="Arial"/>
                <a:sym typeface="Arial"/>
              </a:rPr>
              <a:t> services for women victims of violence</a:t>
            </a:r>
            <a:endParaRPr sz="2000" dirty="0">
              <a:solidFill>
                <a:srgbClr val="000000"/>
              </a:solidFill>
              <a:latin typeface="Arial"/>
              <a:ea typeface="Arial"/>
              <a:cs typeface="Arial"/>
              <a:sym typeface="Arial"/>
            </a:endParaRPr>
          </a:p>
          <a:p>
            <a:pPr marL="495376" indent="-371532">
              <a:lnSpc>
                <a:spcPct val="115000"/>
              </a:lnSpc>
              <a:buClr>
                <a:srgbClr val="000000"/>
              </a:buClr>
              <a:buSzPts val="1800"/>
              <a:buFont typeface="Arial"/>
              <a:buChar char="-"/>
            </a:pPr>
            <a:r>
              <a:rPr lang="en-US" sz="2000" dirty="0">
                <a:solidFill>
                  <a:srgbClr val="000000"/>
                </a:solidFill>
                <a:latin typeface="Arial"/>
                <a:ea typeface="Arial"/>
                <a:cs typeface="Arial"/>
                <a:sym typeface="Arial"/>
              </a:rPr>
              <a:t>Shelters</a:t>
            </a:r>
            <a:endParaRPr sz="2000" dirty="0">
              <a:solidFill>
                <a:srgbClr val="000000"/>
              </a:solidFill>
              <a:latin typeface="Arial"/>
              <a:ea typeface="Arial"/>
              <a:cs typeface="Arial"/>
              <a:sym typeface="Arial"/>
            </a:endParaRPr>
          </a:p>
          <a:p>
            <a:pPr marL="495376" indent="-371532">
              <a:lnSpc>
                <a:spcPct val="115000"/>
              </a:lnSpc>
              <a:buClr>
                <a:srgbClr val="000000"/>
              </a:buClr>
              <a:buSzPts val="1800"/>
              <a:buFont typeface="Arial"/>
              <a:buChar char="-"/>
            </a:pPr>
            <a:r>
              <a:rPr lang="en-US" sz="2000" dirty="0">
                <a:solidFill>
                  <a:srgbClr val="000000"/>
                </a:solidFill>
                <a:latin typeface="Arial"/>
                <a:ea typeface="Arial"/>
                <a:cs typeface="Arial"/>
                <a:sym typeface="Arial"/>
              </a:rPr>
              <a:t>Support for victims of sexual violence</a:t>
            </a:r>
            <a:endParaRPr sz="2000" dirty="0">
              <a:solidFill>
                <a:srgbClr val="000000"/>
              </a:solidFill>
              <a:latin typeface="Arial"/>
              <a:ea typeface="Arial"/>
              <a:cs typeface="Arial"/>
              <a:sym typeface="Arial"/>
            </a:endParaRPr>
          </a:p>
          <a:p>
            <a:pPr marL="495376" indent="-371532">
              <a:lnSpc>
                <a:spcPct val="115000"/>
              </a:lnSpc>
              <a:spcBef>
                <a:spcPts val="325"/>
              </a:spcBef>
              <a:spcAft>
                <a:spcPts val="1734"/>
              </a:spcAft>
              <a:buClr>
                <a:srgbClr val="000000"/>
              </a:buClr>
              <a:buSzPts val="1800"/>
              <a:buFont typeface="Arial"/>
              <a:buChar char="-"/>
            </a:pPr>
            <a:r>
              <a:rPr lang="en-US" sz="2000" dirty="0">
                <a:solidFill>
                  <a:srgbClr val="000000"/>
                </a:solidFill>
                <a:latin typeface="Arial"/>
                <a:ea typeface="Arial"/>
                <a:cs typeface="Arial"/>
                <a:sym typeface="Arial"/>
              </a:rPr>
              <a:t>Protection and support for child witnesses </a:t>
            </a:r>
          </a:p>
          <a:p>
            <a:pPr marL="123844" defTabSz="990752">
              <a:lnSpc>
                <a:spcPct val="115000"/>
              </a:lnSpc>
              <a:spcBef>
                <a:spcPts val="325"/>
              </a:spcBef>
              <a:spcAft>
                <a:spcPts val="1734"/>
              </a:spcAft>
              <a:buClr>
                <a:srgbClr val="000000"/>
              </a:buClr>
              <a:buSzPts val="1800"/>
              <a:defRPr/>
            </a:pPr>
            <a:r>
              <a:rPr lang="en-GB" sz="2000" dirty="0">
                <a:latin typeface="Arial"/>
                <a:ea typeface="Arial"/>
                <a:cs typeface="Arial"/>
                <a:sym typeface="Arial"/>
              </a:rPr>
              <a:t>Image: The following message is written: “Safe from Fear, Safe from Violence”. </a:t>
            </a:r>
          </a:p>
          <a:p>
            <a:pPr marL="123844">
              <a:lnSpc>
                <a:spcPct val="115000"/>
              </a:lnSpc>
              <a:spcBef>
                <a:spcPts val="325"/>
              </a:spcBef>
              <a:spcAft>
                <a:spcPts val="1734"/>
              </a:spcAft>
              <a:buClr>
                <a:srgbClr val="000000"/>
              </a:buClr>
              <a:buSzPts val="1800"/>
            </a:pPr>
            <a:endParaRPr lang="en-US" sz="2000" dirty="0">
              <a:solidFill>
                <a:srgbClr val="000000"/>
              </a:solidFill>
              <a:latin typeface="Arial"/>
              <a:ea typeface="Arial"/>
              <a:cs typeface="Arial"/>
              <a:sym typeface="Arial"/>
            </a:endParaRPr>
          </a:p>
        </p:txBody>
      </p:sp>
      <p:sp>
        <p:nvSpPr>
          <p:cNvPr id="123" name="Google Shape;123;g800601a3e3_0_131:notes"/>
          <p:cNvSpPr txBox="1">
            <a:spLocks noGrp="1"/>
          </p:cNvSpPr>
          <p:nvPr>
            <p:ph type="sldNum" idx="12"/>
          </p:nvPr>
        </p:nvSpPr>
        <p:spPr>
          <a:xfrm>
            <a:off x="4001637" y="10544701"/>
            <a:ext cx="3061335" cy="55504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371451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00601a3e3_0_141:notes"/>
          <p:cNvSpPr>
            <a:spLocks noGrp="1" noRot="1" noChangeAspect="1"/>
          </p:cNvSpPr>
          <p:nvPr>
            <p:ph type="sldImg" idx="2"/>
          </p:nvPr>
        </p:nvSpPr>
        <p:spPr>
          <a:xfrm>
            <a:off x="-166688" y="833438"/>
            <a:ext cx="7397751" cy="416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800601a3e3_0_141:notes"/>
          <p:cNvSpPr txBox="1">
            <a:spLocks noGrp="1"/>
          </p:cNvSpPr>
          <p:nvPr>
            <p:ph type="body" idx="1"/>
          </p:nvPr>
        </p:nvSpPr>
        <p:spPr>
          <a:xfrm>
            <a:off x="706460" y="5273314"/>
            <a:ext cx="5651552" cy="4995754"/>
          </a:xfrm>
          <a:prstGeom prst="rect">
            <a:avLst/>
          </a:prstGeom>
          <a:noFill/>
          <a:ln>
            <a:noFill/>
          </a:ln>
        </p:spPr>
        <p:txBody>
          <a:bodyPr spcFirstLastPara="1" wrap="square" lIns="99059" tIns="49516" rIns="99059" bIns="49516" anchor="t" anchorCtr="0">
            <a:noAutofit/>
          </a:bodyPr>
          <a:lstStyle/>
          <a:p>
            <a:r>
              <a:rPr lang="en-US" sz="2000" dirty="0">
                <a:latin typeface="Arial"/>
                <a:ea typeface="Arial"/>
                <a:cs typeface="Arial"/>
                <a:sym typeface="Arial"/>
              </a:rPr>
              <a:t>3. Prosecution (and investigation): </a:t>
            </a:r>
            <a:r>
              <a:rPr lang="en-US" sz="2000" dirty="0" err="1">
                <a:latin typeface="Arial"/>
                <a:ea typeface="Arial"/>
                <a:cs typeface="Arial"/>
                <a:sym typeface="Arial"/>
              </a:rPr>
              <a:t>criminalisation</a:t>
            </a:r>
            <a:r>
              <a:rPr lang="en-US" sz="2000" dirty="0">
                <a:latin typeface="Arial"/>
                <a:ea typeface="Arial"/>
                <a:cs typeface="Arial"/>
                <a:sym typeface="Arial"/>
              </a:rPr>
              <a:t> of forms of violence, custody and visitation rights, effective investigation and immediate response by law enforcement, special protection measures, judicial aid</a:t>
            </a:r>
            <a:endParaRPr sz="2000" dirty="0">
              <a:latin typeface="Arial"/>
              <a:ea typeface="Arial"/>
              <a:cs typeface="Arial"/>
              <a:sym typeface="Arial"/>
            </a:endParaRPr>
          </a:p>
          <a:p>
            <a:r>
              <a:rPr lang="en-US" sz="2000" dirty="0">
                <a:latin typeface="Arial"/>
                <a:ea typeface="Arial"/>
                <a:cs typeface="Arial"/>
                <a:sym typeface="Arial"/>
              </a:rPr>
              <a:t>4. Integrated Policies: allocation of appropriate funding, support of NGOs and civil society, national coordinating bodies, data collection and research</a:t>
            </a:r>
            <a:endParaRPr sz="2000" dirty="0">
              <a:latin typeface="Arial"/>
              <a:ea typeface="Arial"/>
              <a:cs typeface="Arial"/>
              <a:sym typeface="Arial"/>
            </a:endParaRPr>
          </a:p>
          <a:p>
            <a:r>
              <a:rPr lang="en-US" sz="2000" dirty="0">
                <a:latin typeface="Arial"/>
                <a:ea typeface="Arial"/>
                <a:cs typeface="Arial"/>
                <a:sym typeface="Arial"/>
              </a:rPr>
              <a:t>Image: A group of women demonstrating in the street with signs. The following message is written on one of the sign: “Protect rape survivors”. </a:t>
            </a:r>
            <a:endParaRPr sz="2000" dirty="0">
              <a:latin typeface="Arial"/>
              <a:ea typeface="Arial"/>
              <a:cs typeface="Arial"/>
              <a:sym typeface="Arial"/>
            </a:endParaRPr>
          </a:p>
          <a:p>
            <a:endParaRPr dirty="0"/>
          </a:p>
        </p:txBody>
      </p:sp>
      <p:sp>
        <p:nvSpPr>
          <p:cNvPr id="129" name="Google Shape;129;g800601a3e3_0_141:notes"/>
          <p:cNvSpPr txBox="1">
            <a:spLocks noGrp="1"/>
          </p:cNvSpPr>
          <p:nvPr>
            <p:ph type="sldNum" idx="12"/>
          </p:nvPr>
        </p:nvSpPr>
        <p:spPr>
          <a:xfrm>
            <a:off x="4001637" y="10544701"/>
            <a:ext cx="3061335" cy="555046"/>
          </a:xfrm>
          <a:prstGeom prst="rect">
            <a:avLst/>
          </a:prstGeom>
          <a:noFill/>
          <a:ln>
            <a:noFill/>
          </a:ln>
        </p:spPr>
        <p:txBody>
          <a:bodyPr spcFirstLastPara="1" wrap="square" lIns="99059" tIns="49516" rIns="99059" bIns="49516" anchor="b"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17933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02-12-20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02-12-20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02-12-20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02-12-20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02-12-20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02-12-20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02-12-20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02-12-20</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e.int/en/web/istanbul-convention/leaflets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899" y="3318387"/>
            <a:ext cx="9144000" cy="1648849"/>
          </a:xfrm>
        </p:spPr>
        <p:txBody>
          <a:bodyPr>
            <a:noAutofit/>
          </a:bodyPr>
          <a:lstStyle/>
          <a:p>
            <a:r>
              <a:rPr lang="en-GB" sz="3600" dirty="0"/>
              <a:t>The Istanbul Convention:</a:t>
            </a:r>
            <a:br>
              <a:rPr lang="en-GB" sz="3600" dirty="0"/>
            </a:br>
            <a:r>
              <a:rPr lang="en-GB" sz="3600" dirty="0"/>
              <a:t>a fundamental instrument to eliminate violence</a:t>
            </a:r>
            <a:endParaRPr lang="fr-BE" sz="3600" b="1" dirty="0">
              <a:solidFill>
                <a:srgbClr val="0070C0"/>
              </a:solidFill>
            </a:endParaRPr>
          </a:p>
        </p:txBody>
      </p:sp>
      <p:sp>
        <p:nvSpPr>
          <p:cNvPr id="3" name="Subtitle 2"/>
          <p:cNvSpPr>
            <a:spLocks noGrp="1"/>
          </p:cNvSpPr>
          <p:nvPr>
            <p:ph type="subTitle" idx="1"/>
          </p:nvPr>
        </p:nvSpPr>
        <p:spPr>
          <a:xfrm>
            <a:off x="1555899" y="5169336"/>
            <a:ext cx="9144000" cy="1168476"/>
          </a:xfrm>
        </p:spPr>
        <p:txBody>
          <a:bodyPr>
            <a:normAutofit fontScale="85000" lnSpcReduction="20000"/>
          </a:bodyPr>
          <a:lstStyle/>
          <a:p>
            <a:r>
              <a:rPr lang="en-US" sz="2800" dirty="0"/>
              <a:t>Rachel Eapen Paul</a:t>
            </a:r>
          </a:p>
          <a:p>
            <a:r>
              <a:rPr lang="en-US" sz="2800" dirty="0"/>
              <a:t>Member of GREVIO – </a:t>
            </a:r>
            <a:r>
              <a:rPr lang="en-US" sz="2800" dirty="0" err="1"/>
              <a:t>CoE</a:t>
            </a:r>
            <a:r>
              <a:rPr lang="en-US" sz="2800" dirty="0"/>
              <a:t> </a:t>
            </a:r>
          </a:p>
          <a:p>
            <a:r>
              <a:rPr lang="en-US" dirty="0"/>
              <a:t>24</a:t>
            </a:r>
            <a:r>
              <a:rPr lang="en-US" baseline="30000" dirty="0"/>
              <a:t>th</a:t>
            </a:r>
            <a:r>
              <a:rPr lang="en-US" dirty="0"/>
              <a:t> November 2020</a:t>
            </a:r>
            <a:endParaRPr lang="en-GB" sz="2800" dirty="0"/>
          </a:p>
        </p:txBody>
      </p:sp>
      <p:pic>
        <p:nvPicPr>
          <p:cNvPr id="6" name="Picture 5" descr="EDF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51" y="446173"/>
            <a:ext cx="2595744" cy="2872214"/>
          </a:xfrm>
          <a:prstGeom prst="rect">
            <a:avLst/>
          </a:prstGeom>
        </p:spPr>
      </p:pic>
      <p:pic>
        <p:nvPicPr>
          <p:cNvPr id="4" name="Picture 3" descr="Council of Europe logo ">
            <a:extLst>
              <a:ext uri="{FF2B5EF4-FFF2-40B4-BE49-F238E27FC236}">
                <a16:creationId xmlns:a16="http://schemas.microsoft.com/office/drawing/2014/main" id="{5BC0AAAB-D4FD-4DCB-84F9-E696D807F222}"/>
              </a:ext>
            </a:extLst>
          </p:cNvPr>
          <p:cNvPicPr>
            <a:picLocks noChangeAspect="1"/>
          </p:cNvPicPr>
          <p:nvPr/>
        </p:nvPicPr>
        <p:blipFill>
          <a:blip r:embed="rId4"/>
          <a:stretch>
            <a:fillRect/>
          </a:stretch>
        </p:blipFill>
        <p:spPr>
          <a:xfrm>
            <a:off x="8206293" y="761901"/>
            <a:ext cx="2731338" cy="2240757"/>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267037" y="907014"/>
            <a:ext cx="11626707" cy="2904335"/>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kumimoji="0" lang="en-US" sz="3400" b="1" i="0" u="none" strike="noStrike" kern="1200" cap="none" spc="0" normalizeH="0" baseline="0" noProof="0" dirty="0">
                <a:ln>
                  <a:noFill/>
                </a:ln>
                <a:solidFill>
                  <a:srgbClr val="000000"/>
                </a:solidFill>
                <a:effectLst/>
                <a:uLnTx/>
                <a:uFillTx/>
                <a:latin typeface="Arial"/>
                <a:ea typeface="Arial"/>
                <a:cs typeface="Arial"/>
                <a:sym typeface="Arial"/>
              </a:rPr>
              <a:t>II. The Istanbul Convention:</a:t>
            </a:r>
            <a:br>
              <a:rPr kumimoji="0" lang="en-US" sz="3400" b="1" i="0" u="none" strike="noStrike" kern="1200" cap="none" spc="0" normalizeH="0" baseline="0" noProof="0" dirty="0">
                <a:ln>
                  <a:noFill/>
                </a:ln>
                <a:solidFill>
                  <a:srgbClr val="000000"/>
                </a:solidFill>
                <a:effectLst/>
                <a:uLnTx/>
                <a:uFillTx/>
                <a:latin typeface="Arial"/>
                <a:ea typeface="Arial"/>
                <a:cs typeface="Arial"/>
                <a:sym typeface="Arial"/>
              </a:rPr>
            </a:br>
            <a:r>
              <a:rPr kumimoji="0" lang="en-US" sz="3400" b="1" i="0" u="none" strike="noStrike" kern="1200" cap="none" spc="0" normalizeH="0" baseline="0" noProof="0" dirty="0">
                <a:ln>
                  <a:noFill/>
                </a:ln>
                <a:solidFill>
                  <a:srgbClr val="000000"/>
                </a:solidFill>
                <a:effectLst/>
                <a:uLnTx/>
                <a:uFillTx/>
                <a:latin typeface="Arial"/>
                <a:ea typeface="Arial"/>
                <a:cs typeface="Arial"/>
                <a:sym typeface="Arial"/>
              </a:rPr>
              <a:t>Its relevance to violence against women and girls with disabilities </a:t>
            </a:r>
            <a:endParaRPr dirty="0">
              <a:solidFill>
                <a:srgbClr val="000000"/>
              </a:solidFill>
              <a:cs typeface="Arial"/>
              <a:sym typeface="Arial"/>
            </a:endParaRPr>
          </a:p>
        </p:txBody>
      </p:sp>
    </p:spTree>
    <p:extLst>
      <p:ext uri="{BB962C8B-B14F-4D97-AF65-F5344CB8AC3E}">
        <p14:creationId xmlns:p14="http://schemas.microsoft.com/office/powerpoint/2010/main" val="139771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3"/>
          <p:cNvSpPr txBox="1">
            <a:spLocks noGrp="1"/>
          </p:cNvSpPr>
          <p:nvPr>
            <p:ph type="body" idx="1"/>
          </p:nvPr>
        </p:nvSpPr>
        <p:spPr>
          <a:xfrm>
            <a:off x="1215230" y="1023323"/>
            <a:ext cx="10303479" cy="5336534"/>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lang="en-US" dirty="0">
                <a:solidFill>
                  <a:srgbClr val="000000"/>
                </a:solidFill>
                <a:cs typeface="Arial"/>
                <a:sym typeface="Arial"/>
              </a:rPr>
              <a:t>Regarding the rights of women and girls with disabilities, the IC calls for:</a:t>
            </a:r>
          </a:p>
          <a:p>
            <a:pPr marL="0" indent="0">
              <a:spcBef>
                <a:spcPts val="300"/>
              </a:spcBef>
              <a:buNone/>
            </a:pPr>
            <a:endParaRPr lang="en-US" dirty="0">
              <a:solidFill>
                <a:srgbClr val="000000"/>
              </a:solidFill>
              <a:cs typeface="Arial"/>
              <a:sym typeface="Arial"/>
            </a:endParaRPr>
          </a:p>
          <a:p>
            <a:pPr>
              <a:spcBef>
                <a:spcPts val="300"/>
              </a:spcBef>
              <a:buFontTx/>
              <a:buChar char="-"/>
            </a:pPr>
            <a:r>
              <a:rPr lang="en-US" dirty="0">
                <a:solidFill>
                  <a:srgbClr val="000000"/>
                </a:solidFill>
                <a:cs typeface="Arial"/>
                <a:sym typeface="Arial"/>
              </a:rPr>
              <a:t>The need to develop </a:t>
            </a:r>
            <a:r>
              <a:rPr lang="en-US" b="1" i="1" dirty="0">
                <a:solidFill>
                  <a:srgbClr val="000000"/>
                </a:solidFill>
                <a:cs typeface="Arial"/>
                <a:sym typeface="Arial"/>
              </a:rPr>
              <a:t>integrated and gender sensitive measures </a:t>
            </a:r>
            <a:r>
              <a:rPr lang="en-US" dirty="0">
                <a:solidFill>
                  <a:srgbClr val="000000"/>
                </a:solidFill>
                <a:cs typeface="Arial"/>
                <a:sym typeface="Arial"/>
              </a:rPr>
              <a:t>on violence against women with disabilities</a:t>
            </a:r>
            <a:endParaRPr dirty="0">
              <a:solidFill>
                <a:srgbClr val="000000"/>
              </a:solidFill>
              <a:cs typeface="Arial"/>
              <a:sym typeface="Arial"/>
            </a:endParaRPr>
          </a:p>
          <a:p>
            <a:pPr marL="0" indent="0">
              <a:spcBef>
                <a:spcPts val="1600"/>
              </a:spcBef>
              <a:buNone/>
            </a:pPr>
            <a:r>
              <a:rPr lang="en-US" dirty="0">
                <a:solidFill>
                  <a:srgbClr val="000000"/>
                </a:solidFill>
                <a:cs typeface="Arial"/>
                <a:sym typeface="Arial"/>
              </a:rPr>
              <a:t>- States’ duty to support and appropriately </a:t>
            </a:r>
            <a:r>
              <a:rPr lang="en-US" b="1" i="1" dirty="0">
                <a:solidFill>
                  <a:srgbClr val="000000"/>
                </a:solidFill>
                <a:cs typeface="Arial"/>
                <a:sym typeface="Arial"/>
              </a:rPr>
              <a:t>fund</a:t>
            </a:r>
            <a:r>
              <a:rPr lang="en-US" dirty="0">
                <a:solidFill>
                  <a:srgbClr val="000000"/>
                </a:solidFill>
                <a:cs typeface="Arial"/>
                <a:sym typeface="Arial"/>
              </a:rPr>
              <a:t> NGOs representing women with disabilities in dealing with violence against women, and to </a:t>
            </a:r>
            <a:r>
              <a:rPr lang="en-US" i="1" dirty="0">
                <a:solidFill>
                  <a:srgbClr val="000000"/>
                </a:solidFill>
                <a:cs typeface="Arial"/>
                <a:sym typeface="Arial"/>
              </a:rPr>
              <a:t>cooperate</a:t>
            </a:r>
            <a:r>
              <a:rPr lang="en-US" dirty="0">
                <a:solidFill>
                  <a:srgbClr val="000000"/>
                </a:solidFill>
                <a:cs typeface="Arial"/>
                <a:sym typeface="Arial"/>
              </a:rPr>
              <a:t> with them </a:t>
            </a:r>
            <a:endParaRPr dirty="0">
              <a:solidFill>
                <a:srgbClr val="000000"/>
              </a:solidFill>
              <a:cs typeface="Arial"/>
              <a:sym typeface="Arial"/>
            </a:endParaRPr>
          </a:p>
          <a:p>
            <a:pPr marL="0" indent="0">
              <a:spcBef>
                <a:spcPts val="1600"/>
              </a:spcBef>
              <a:buNone/>
            </a:pPr>
            <a:r>
              <a:rPr lang="en-US" dirty="0">
                <a:solidFill>
                  <a:srgbClr val="000000"/>
                </a:solidFill>
                <a:cs typeface="Arial"/>
                <a:sym typeface="Arial"/>
              </a:rPr>
              <a:t>- States’ obligation to </a:t>
            </a:r>
            <a:r>
              <a:rPr lang="en-US" b="1" i="1" dirty="0">
                <a:solidFill>
                  <a:srgbClr val="000000"/>
                </a:solidFill>
                <a:cs typeface="Arial"/>
                <a:sym typeface="Arial"/>
              </a:rPr>
              <a:t>develop data collection and research</a:t>
            </a:r>
            <a:r>
              <a:rPr lang="en-US" dirty="0">
                <a:solidFill>
                  <a:srgbClr val="000000"/>
                </a:solidFill>
                <a:cs typeface="Arial"/>
                <a:sym typeface="Arial"/>
              </a:rPr>
              <a:t> on the situation of women with disabilities</a:t>
            </a:r>
            <a:endParaRPr dirty="0">
              <a:solidFill>
                <a:srgbClr val="000000"/>
              </a:solidFill>
              <a:cs typeface="Arial"/>
              <a:sym typeface="Arial"/>
            </a:endParaRPr>
          </a:p>
        </p:txBody>
      </p:sp>
    </p:spTree>
    <p:extLst>
      <p:ext uri="{BB962C8B-B14F-4D97-AF65-F5344CB8AC3E}">
        <p14:creationId xmlns:p14="http://schemas.microsoft.com/office/powerpoint/2010/main" val="393598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body" idx="1"/>
          </p:nvPr>
        </p:nvSpPr>
        <p:spPr>
          <a:xfrm>
            <a:off x="4257312" y="2401899"/>
            <a:ext cx="7575298" cy="4149028"/>
          </a:xfrm>
          <a:prstGeom prst="rect">
            <a:avLst/>
          </a:prstGeom>
          <a:noFill/>
          <a:ln>
            <a:noFill/>
          </a:ln>
        </p:spPr>
        <p:txBody>
          <a:bodyPr spcFirstLastPara="1" vert="horz" wrap="square" lIns="91425" tIns="45700" rIns="91425" bIns="45700" rtlCol="0" anchor="t" anchorCtr="0">
            <a:noAutofit/>
          </a:bodyPr>
          <a:lstStyle/>
          <a:p>
            <a:pPr marL="0" indent="0">
              <a:spcBef>
                <a:spcPts val="1600"/>
              </a:spcBef>
              <a:buNone/>
            </a:pPr>
            <a:r>
              <a:rPr lang="en-US" dirty="0">
                <a:solidFill>
                  <a:srgbClr val="000000"/>
                </a:solidFill>
                <a:cs typeface="Arial"/>
                <a:sym typeface="Arial"/>
              </a:rPr>
              <a:t>- States’ duty to encourage companies and media to handle violence against women with disabilities </a:t>
            </a:r>
            <a:endParaRPr dirty="0">
              <a:solidFill>
                <a:srgbClr val="000000"/>
              </a:solidFill>
              <a:cs typeface="Arial"/>
              <a:sym typeface="Arial"/>
            </a:endParaRPr>
          </a:p>
          <a:p>
            <a:pPr>
              <a:spcBef>
                <a:spcPts val="1600"/>
              </a:spcBef>
              <a:buFontTx/>
              <a:buChar char="-"/>
            </a:pPr>
            <a:r>
              <a:rPr lang="en-US" dirty="0">
                <a:solidFill>
                  <a:srgbClr val="000000"/>
                </a:solidFill>
                <a:cs typeface="Arial"/>
                <a:sym typeface="Arial"/>
              </a:rPr>
              <a:t> Victims’ right to information on legal remedies</a:t>
            </a:r>
          </a:p>
          <a:p>
            <a:pPr>
              <a:spcBef>
                <a:spcPts val="1600"/>
              </a:spcBef>
              <a:buFontTx/>
              <a:buChar char="-"/>
            </a:pPr>
            <a:r>
              <a:rPr lang="en-GB" dirty="0">
                <a:solidFill>
                  <a:srgbClr val="000000"/>
                </a:solidFill>
                <a:cs typeface="Arial"/>
                <a:sym typeface="Arial"/>
              </a:rPr>
              <a:t> Victims’ right to be able to access support services sensitive to the human rights and needs of women with disabilities</a:t>
            </a:r>
            <a:endParaRPr dirty="0">
              <a:solidFill>
                <a:srgbClr val="000000"/>
              </a:solidFill>
              <a:cs typeface="Arial"/>
              <a:sym typeface="Arial"/>
            </a:endParaRPr>
          </a:p>
          <a:p>
            <a:pPr marL="0" indent="0">
              <a:spcBef>
                <a:spcPts val="1600"/>
              </a:spcBef>
              <a:buNone/>
            </a:pPr>
            <a:endParaRPr dirty="0">
              <a:solidFill>
                <a:srgbClr val="000000"/>
              </a:solidFill>
              <a:cs typeface="Arial"/>
              <a:sym typeface="Arial"/>
            </a:endParaRPr>
          </a:p>
          <a:p>
            <a:pPr marL="0" indent="0">
              <a:spcBef>
                <a:spcPts val="1600"/>
              </a:spcBef>
              <a:buNone/>
            </a:pPr>
            <a:endParaRPr dirty="0">
              <a:solidFill>
                <a:srgbClr val="000000"/>
              </a:solidFill>
              <a:cs typeface="Arial"/>
              <a:sym typeface="Arial"/>
            </a:endParaRPr>
          </a:p>
          <a:p>
            <a:pPr marL="0" indent="0">
              <a:spcBef>
                <a:spcPts val="1600"/>
              </a:spcBef>
              <a:spcAft>
                <a:spcPts val="1600"/>
              </a:spcAft>
              <a:buNone/>
            </a:pPr>
            <a:endParaRPr dirty="0">
              <a:solidFill>
                <a:srgbClr val="000000"/>
              </a:solidFill>
              <a:cs typeface="Arial"/>
              <a:sym typeface="Arial"/>
            </a:endParaRPr>
          </a:p>
        </p:txBody>
      </p:sp>
      <p:pic>
        <p:nvPicPr>
          <p:cNvPr id="145" name="Google Shape;145;p24" descr="the hand of a blind women, which is touching a blind handrail. &#10;"/>
          <p:cNvPicPr preferRelativeResize="0"/>
          <p:nvPr/>
        </p:nvPicPr>
        <p:blipFill>
          <a:blip r:embed="rId3">
            <a:alphaModFix/>
          </a:blip>
          <a:stretch>
            <a:fillRect/>
          </a:stretch>
        </p:blipFill>
        <p:spPr>
          <a:xfrm>
            <a:off x="184029" y="3965097"/>
            <a:ext cx="3838162" cy="2747693"/>
          </a:xfrm>
          <a:prstGeom prst="rect">
            <a:avLst/>
          </a:prstGeom>
          <a:noFill/>
          <a:ln>
            <a:noFill/>
          </a:ln>
        </p:spPr>
      </p:pic>
      <p:sp>
        <p:nvSpPr>
          <p:cNvPr id="6" name="Google Shape;143;p24">
            <a:extLst>
              <a:ext uri="{FF2B5EF4-FFF2-40B4-BE49-F238E27FC236}">
                <a16:creationId xmlns:a16="http://schemas.microsoft.com/office/drawing/2014/main" id="{424F5017-42EC-46B6-A1B4-B68E59A4D082}"/>
              </a:ext>
            </a:extLst>
          </p:cNvPr>
          <p:cNvSpPr txBox="1">
            <a:spLocks/>
          </p:cNvSpPr>
          <p:nvPr/>
        </p:nvSpPr>
        <p:spPr>
          <a:xfrm>
            <a:off x="609258" y="457485"/>
            <a:ext cx="11223352" cy="212183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Font typeface="Arial" panose="020B0604020202020204" pitchFamily="34" charset="0"/>
              <a:buNone/>
            </a:pPr>
            <a:r>
              <a:rPr lang="en-GB" dirty="0">
                <a:solidFill>
                  <a:srgbClr val="000000"/>
                </a:solidFill>
                <a:cs typeface="Arial"/>
                <a:sym typeface="Arial"/>
              </a:rPr>
              <a:t>Further the IC calls on,</a:t>
            </a:r>
          </a:p>
          <a:p>
            <a:pPr marL="0" indent="0">
              <a:spcBef>
                <a:spcPts val="300"/>
              </a:spcBef>
              <a:buFont typeface="Arial" panose="020B0604020202020204" pitchFamily="34" charset="0"/>
              <a:buNone/>
            </a:pPr>
            <a:r>
              <a:rPr lang="en-GB" dirty="0">
                <a:solidFill>
                  <a:srgbClr val="000000"/>
                </a:solidFill>
                <a:cs typeface="Arial"/>
                <a:sym typeface="Arial"/>
              </a:rPr>
              <a:t>- the requirement to train professionals (health staff, police, judges) to detect and handle situations of violence against women with disabilities</a:t>
            </a:r>
          </a:p>
          <a:p>
            <a:pPr marL="0" indent="0">
              <a:spcBef>
                <a:spcPts val="1600"/>
              </a:spcBef>
              <a:buFont typeface="Arial" panose="020B0604020202020204" pitchFamily="34" charset="0"/>
              <a:buNone/>
            </a:pPr>
            <a:endParaRPr lang="en-GB" dirty="0">
              <a:solidFill>
                <a:srgbClr val="000000"/>
              </a:solidFill>
              <a:cs typeface="Arial"/>
              <a:sym typeface="Arial"/>
            </a:endParaRPr>
          </a:p>
          <a:p>
            <a:pPr marL="0" indent="0">
              <a:spcBef>
                <a:spcPts val="1600"/>
              </a:spcBef>
              <a:buFont typeface="Arial" panose="020B0604020202020204" pitchFamily="34" charset="0"/>
              <a:buNone/>
            </a:pPr>
            <a:endParaRPr lang="en-GB" dirty="0">
              <a:solidFill>
                <a:srgbClr val="000000"/>
              </a:solidFill>
              <a:cs typeface="Arial"/>
              <a:sym typeface="Arial"/>
            </a:endParaRPr>
          </a:p>
          <a:p>
            <a:pPr marL="0" indent="0">
              <a:spcBef>
                <a:spcPts val="1600"/>
              </a:spcBef>
              <a:spcAft>
                <a:spcPts val="1600"/>
              </a:spcAft>
              <a:buFont typeface="Arial" panose="020B0604020202020204" pitchFamily="34" charset="0"/>
              <a:buNone/>
            </a:pPr>
            <a:endParaRPr lang="en-GB" dirty="0">
              <a:solidFill>
                <a:srgbClr val="000000"/>
              </a:solidFill>
              <a:cs typeface="Arial"/>
              <a:sym typeface="Arial"/>
            </a:endParaRPr>
          </a:p>
        </p:txBody>
      </p:sp>
    </p:spTree>
    <p:extLst>
      <p:ext uri="{BB962C8B-B14F-4D97-AF65-F5344CB8AC3E}">
        <p14:creationId xmlns:p14="http://schemas.microsoft.com/office/powerpoint/2010/main" val="370712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4476584" y="1535927"/>
            <a:ext cx="7354957" cy="4784641"/>
          </a:xfrm>
          <a:prstGeom prst="rect">
            <a:avLst/>
          </a:prstGeom>
          <a:noFill/>
          <a:ln>
            <a:noFill/>
          </a:ln>
        </p:spPr>
        <p:txBody>
          <a:bodyPr spcFirstLastPara="1" vert="horz" wrap="square" lIns="91425" tIns="45700" rIns="91425" bIns="45700" rtlCol="0" anchor="t" anchorCtr="0">
            <a:noAutofit/>
          </a:bodyPr>
          <a:lstStyle/>
          <a:p>
            <a:pPr marL="0" indent="-360000">
              <a:spcBef>
                <a:spcPts val="300"/>
              </a:spcBef>
              <a:buNone/>
            </a:pPr>
            <a:r>
              <a:rPr lang="en-US" dirty="0">
                <a:solidFill>
                  <a:srgbClr val="000000"/>
                </a:solidFill>
                <a:cs typeface="Arial"/>
                <a:sym typeface="Arial"/>
              </a:rPr>
              <a:t>The Convention also calls for - </a:t>
            </a:r>
          </a:p>
          <a:p>
            <a:pPr marL="0" indent="-360000">
              <a:spcBef>
                <a:spcPts val="300"/>
              </a:spcBef>
              <a:buNone/>
            </a:pPr>
            <a:r>
              <a:rPr lang="en-US" dirty="0">
                <a:solidFill>
                  <a:srgbClr val="000000"/>
                </a:solidFill>
                <a:cs typeface="Arial"/>
                <a:sym typeface="Arial"/>
              </a:rPr>
              <a:t>- Criminal offences sanctioning violence against women: sexual violence and forced sterilization</a:t>
            </a:r>
            <a:endParaRPr dirty="0">
              <a:solidFill>
                <a:srgbClr val="000000"/>
              </a:solidFill>
              <a:cs typeface="Arial"/>
              <a:sym typeface="Arial"/>
            </a:endParaRPr>
          </a:p>
          <a:p>
            <a:pPr marL="0" indent="-360000">
              <a:spcBef>
                <a:spcPts val="1600"/>
              </a:spcBef>
              <a:buNone/>
            </a:pPr>
            <a:r>
              <a:rPr lang="en-US" dirty="0">
                <a:solidFill>
                  <a:srgbClr val="000000"/>
                </a:solidFill>
                <a:cs typeface="Arial"/>
                <a:sym typeface="Arial"/>
              </a:rPr>
              <a:t>- Effective response to violence against women with disabilities by law enforcement and judicial services</a:t>
            </a:r>
            <a:endParaRPr dirty="0">
              <a:solidFill>
                <a:srgbClr val="000000"/>
              </a:solidFill>
              <a:cs typeface="Arial"/>
              <a:sym typeface="Arial"/>
            </a:endParaRPr>
          </a:p>
          <a:p>
            <a:pPr marL="0" indent="-360000">
              <a:spcBef>
                <a:spcPts val="1600"/>
              </a:spcBef>
              <a:buNone/>
            </a:pPr>
            <a:r>
              <a:rPr lang="en-US" dirty="0">
                <a:solidFill>
                  <a:srgbClr val="000000"/>
                </a:solidFill>
                <a:cs typeface="Arial"/>
                <a:sym typeface="Arial"/>
              </a:rPr>
              <a:t>- Assistance, support and protective measures for victims during legal proceedings </a:t>
            </a:r>
            <a:endParaRPr dirty="0">
              <a:solidFill>
                <a:srgbClr val="000000"/>
              </a:solidFill>
              <a:cs typeface="Arial"/>
              <a:sym typeface="Arial"/>
            </a:endParaRPr>
          </a:p>
          <a:p>
            <a:pPr marL="0" indent="-360000">
              <a:spcBef>
                <a:spcPts val="1600"/>
              </a:spcBef>
              <a:spcAft>
                <a:spcPts val="1600"/>
              </a:spcAft>
              <a:buNone/>
            </a:pPr>
            <a:endParaRPr dirty="0">
              <a:cs typeface="Arial"/>
              <a:sym typeface="Arial"/>
            </a:endParaRPr>
          </a:p>
        </p:txBody>
      </p:sp>
      <p:pic>
        <p:nvPicPr>
          <p:cNvPr id="151" name="Google Shape;151;p25" descr="a picture of a statue of the “Lady Justice” which is a symbol of  judicial systems"/>
          <p:cNvPicPr preferRelativeResize="0"/>
          <p:nvPr/>
        </p:nvPicPr>
        <p:blipFill rotWithShape="1">
          <a:blip r:embed="rId3">
            <a:alphaModFix/>
          </a:blip>
          <a:srcRect/>
          <a:stretch/>
        </p:blipFill>
        <p:spPr>
          <a:xfrm>
            <a:off x="222622" y="1535927"/>
            <a:ext cx="4015424" cy="4026351"/>
          </a:xfrm>
          <a:prstGeom prst="rect">
            <a:avLst/>
          </a:prstGeom>
          <a:noFill/>
          <a:ln>
            <a:noFill/>
          </a:ln>
        </p:spPr>
      </p:pic>
    </p:spTree>
    <p:extLst>
      <p:ext uri="{BB962C8B-B14F-4D97-AF65-F5344CB8AC3E}">
        <p14:creationId xmlns:p14="http://schemas.microsoft.com/office/powerpoint/2010/main" val="76606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26996" y="1620690"/>
            <a:ext cx="9999406" cy="2101645"/>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lt1"/>
              </a:buClr>
              <a:buSzPts val="3600"/>
            </a:pPr>
            <a:br>
              <a:rPr lang="en-US" sz="4000" dirty="0">
                <a:latin typeface="Georgia"/>
                <a:ea typeface="Georgia"/>
                <a:cs typeface="Georgia"/>
                <a:sym typeface="Georgia"/>
              </a:rPr>
            </a:br>
            <a:r>
              <a:rPr lang="en-US" sz="4000" dirty="0">
                <a:latin typeface="Arial"/>
                <a:cs typeface="Arial"/>
                <a:sym typeface="Georgia"/>
              </a:rPr>
              <a:t>Some</a:t>
            </a:r>
            <a:r>
              <a:rPr lang="en-US" sz="4000" dirty="0">
                <a:latin typeface="Georgia"/>
                <a:ea typeface="Georgia"/>
                <a:cs typeface="Georgia"/>
                <a:sym typeface="Georgia"/>
              </a:rPr>
              <a:t> </a:t>
            </a:r>
            <a:r>
              <a:rPr lang="en-US" sz="4000" dirty="0">
                <a:latin typeface="Arial"/>
                <a:ea typeface="Arial"/>
                <a:cs typeface="Arial"/>
                <a:sym typeface="Georgia"/>
              </a:rPr>
              <a:t>GREVIO findings and recommendations regarding </a:t>
            </a:r>
            <a:r>
              <a:rPr lang="en-GB" sz="4000" dirty="0">
                <a:latin typeface="Arial"/>
                <a:ea typeface="Arial"/>
                <a:cs typeface="Arial"/>
                <a:sym typeface="Georgia"/>
              </a:rPr>
              <a:t>women and girls with disabilities</a:t>
            </a:r>
            <a:br>
              <a:rPr lang="en-GB" sz="4000" dirty="0">
                <a:latin typeface="Arial"/>
                <a:ea typeface="Arial"/>
                <a:cs typeface="Arial"/>
                <a:sym typeface="Georgia"/>
              </a:rPr>
            </a:br>
            <a:r>
              <a:rPr lang="en-GB" sz="4000" dirty="0">
                <a:latin typeface="Arial"/>
                <a:ea typeface="Arial"/>
                <a:cs typeface="Arial"/>
                <a:sym typeface="Georgia"/>
              </a:rPr>
              <a:t>in Serbia and Finland</a:t>
            </a:r>
            <a:endParaRPr sz="4000" dirty="0">
              <a:latin typeface="Arial"/>
              <a:ea typeface="Arial"/>
              <a:cs typeface="Arial"/>
              <a:sym typeface="Arial"/>
            </a:endParaRPr>
          </a:p>
        </p:txBody>
      </p:sp>
    </p:spTree>
    <p:extLst>
      <p:ext uri="{BB962C8B-B14F-4D97-AF65-F5344CB8AC3E}">
        <p14:creationId xmlns:p14="http://schemas.microsoft.com/office/powerpoint/2010/main" val="74796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931627" y="1208460"/>
            <a:ext cx="10328745" cy="4182406"/>
          </a:xfrm>
          <a:prstGeom prst="rect">
            <a:avLst/>
          </a:prstGeom>
          <a:noFill/>
          <a:ln>
            <a:noFill/>
          </a:ln>
        </p:spPr>
        <p:txBody>
          <a:bodyPr spcFirstLastPara="1" vert="horz" wrap="square" lIns="91425" tIns="45700" rIns="91425" bIns="45700" rtlCol="0" anchor="t" anchorCtr="0">
            <a:noAutofit/>
          </a:bodyPr>
          <a:lstStyle/>
          <a:p>
            <a:pPr marL="0" indent="-360000">
              <a:spcBef>
                <a:spcPts val="300"/>
              </a:spcBef>
              <a:buNone/>
            </a:pPr>
            <a:r>
              <a:rPr lang="en-GB" dirty="0">
                <a:solidFill>
                  <a:srgbClr val="000000"/>
                </a:solidFill>
                <a:cs typeface="Arial"/>
                <a:sym typeface="Arial"/>
              </a:rPr>
              <a:t>In </a:t>
            </a:r>
            <a:r>
              <a:rPr lang="en-GB" b="1" dirty="0">
                <a:solidFill>
                  <a:srgbClr val="000000"/>
                </a:solidFill>
                <a:cs typeface="Arial"/>
                <a:sym typeface="Arial"/>
              </a:rPr>
              <a:t>Serbia</a:t>
            </a:r>
            <a:r>
              <a:rPr lang="en-GB" dirty="0">
                <a:solidFill>
                  <a:srgbClr val="000000"/>
                </a:solidFill>
                <a:cs typeface="Arial"/>
                <a:sym typeface="Arial"/>
              </a:rPr>
              <a:t>, GREVIO identified a number of priority issues requiring further action by the authorities to comply fully with the convention’s provision -  in particular regarding women with disabilities:</a:t>
            </a:r>
          </a:p>
          <a:p>
            <a:pPr marL="0" indent="-360000">
              <a:spcBef>
                <a:spcPts val="300"/>
              </a:spcBef>
              <a:buNone/>
            </a:pPr>
            <a:endParaRPr lang="en-GB" dirty="0">
              <a:solidFill>
                <a:srgbClr val="000000"/>
              </a:solidFill>
              <a:cs typeface="Arial"/>
              <a:sym typeface="Arial"/>
            </a:endParaRPr>
          </a:p>
          <a:p>
            <a:pPr marL="97200" indent="-457200">
              <a:spcBef>
                <a:spcPts val="300"/>
              </a:spcBef>
              <a:buFontTx/>
              <a:buChar char="-"/>
            </a:pPr>
            <a:r>
              <a:rPr lang="en-US" dirty="0">
                <a:solidFill>
                  <a:srgbClr val="000000"/>
                </a:solidFill>
                <a:cs typeface="Arial"/>
                <a:sym typeface="Arial"/>
              </a:rPr>
              <a:t>to </a:t>
            </a:r>
            <a:r>
              <a:rPr lang="en-GB" dirty="0">
                <a:solidFill>
                  <a:srgbClr val="000000"/>
                </a:solidFill>
                <a:cs typeface="Arial"/>
                <a:sym typeface="Arial"/>
              </a:rPr>
              <a:t>ensure the provision of specialist women’s support </a:t>
            </a:r>
            <a:r>
              <a:rPr lang="en-GB" b="1" i="1" dirty="0">
                <a:solidFill>
                  <a:srgbClr val="000000"/>
                </a:solidFill>
                <a:cs typeface="Arial"/>
                <a:sym typeface="Arial"/>
              </a:rPr>
              <a:t>services with a gendered approach </a:t>
            </a:r>
            <a:r>
              <a:rPr lang="en-GB" dirty="0">
                <a:solidFill>
                  <a:srgbClr val="000000"/>
                </a:solidFill>
                <a:cs typeface="Arial"/>
                <a:sym typeface="Arial"/>
              </a:rPr>
              <a:t>and to </a:t>
            </a:r>
            <a:r>
              <a:rPr lang="en-GB" b="1" i="1" dirty="0">
                <a:solidFill>
                  <a:srgbClr val="000000"/>
                </a:solidFill>
                <a:cs typeface="Arial"/>
                <a:sym typeface="Arial"/>
              </a:rPr>
              <a:t>expand the provision of shelters. </a:t>
            </a:r>
            <a:r>
              <a:rPr lang="en-GB" dirty="0">
                <a:solidFill>
                  <a:srgbClr val="000000"/>
                </a:solidFill>
                <a:cs typeface="Arial"/>
                <a:sym typeface="Arial"/>
              </a:rPr>
              <a:t>None of the existing shelters were equipped to accommodate women with disabilities.</a:t>
            </a:r>
            <a:endParaRPr b="1" i="1" dirty="0">
              <a:solidFill>
                <a:srgbClr val="000000"/>
              </a:solidFill>
              <a:cs typeface="Arial"/>
              <a:sym typeface="Arial"/>
            </a:endParaRPr>
          </a:p>
        </p:txBody>
      </p:sp>
    </p:spTree>
    <p:extLst>
      <p:ext uri="{BB962C8B-B14F-4D97-AF65-F5344CB8AC3E}">
        <p14:creationId xmlns:p14="http://schemas.microsoft.com/office/powerpoint/2010/main" val="29485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59958" y="2144499"/>
            <a:ext cx="10328745" cy="2168194"/>
          </a:xfrm>
          <a:prstGeom prst="rect">
            <a:avLst/>
          </a:prstGeom>
          <a:noFill/>
          <a:ln>
            <a:noFill/>
          </a:ln>
        </p:spPr>
        <p:txBody>
          <a:bodyPr spcFirstLastPara="1" vert="horz" wrap="square" lIns="91425" tIns="45700" rIns="91425" bIns="45700" rtlCol="0" anchor="t" anchorCtr="0">
            <a:noAutofit/>
          </a:bodyPr>
          <a:lstStyle/>
          <a:p>
            <a:pPr marL="0" indent="-360000">
              <a:spcBef>
                <a:spcPts val="300"/>
              </a:spcBef>
              <a:buNone/>
            </a:pPr>
            <a:r>
              <a:rPr lang="en-GB" dirty="0">
                <a:solidFill>
                  <a:srgbClr val="000000"/>
                </a:solidFill>
                <a:cs typeface="Arial"/>
                <a:sym typeface="Arial"/>
              </a:rPr>
              <a:t>Further, to ensure </a:t>
            </a:r>
            <a:r>
              <a:rPr lang="en-GB" b="1" i="1" dirty="0">
                <a:solidFill>
                  <a:srgbClr val="000000"/>
                </a:solidFill>
                <a:cs typeface="Arial"/>
                <a:sym typeface="Arial"/>
              </a:rPr>
              <a:t>heightened respect </a:t>
            </a:r>
            <a:r>
              <a:rPr lang="en-GB" dirty="0">
                <a:solidFill>
                  <a:srgbClr val="000000"/>
                </a:solidFill>
                <a:cs typeface="Arial"/>
                <a:sym typeface="Arial"/>
              </a:rPr>
              <a:t>among legal guardians and medical professionals for women’s informed and free decision-making in relation to medical procedures such as abortion and sterilisation.</a:t>
            </a:r>
          </a:p>
        </p:txBody>
      </p:sp>
    </p:spTree>
    <p:extLst>
      <p:ext uri="{BB962C8B-B14F-4D97-AF65-F5344CB8AC3E}">
        <p14:creationId xmlns:p14="http://schemas.microsoft.com/office/powerpoint/2010/main" val="288302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59958" y="2385846"/>
            <a:ext cx="10328745" cy="2086307"/>
          </a:xfrm>
          <a:prstGeom prst="rect">
            <a:avLst/>
          </a:prstGeom>
          <a:noFill/>
          <a:ln>
            <a:noFill/>
          </a:ln>
        </p:spPr>
        <p:txBody>
          <a:bodyPr spcFirstLastPara="1" vert="horz" wrap="square" lIns="91425" tIns="45700" rIns="91425" bIns="45700" rtlCol="0" anchor="t" anchorCtr="0">
            <a:noAutofit/>
          </a:bodyPr>
          <a:lstStyle/>
          <a:p>
            <a:pPr marL="0" indent="-360000">
              <a:spcBef>
                <a:spcPts val="300"/>
              </a:spcBef>
              <a:buNone/>
            </a:pPr>
            <a:r>
              <a:rPr lang="en-US" dirty="0">
                <a:solidFill>
                  <a:srgbClr val="000000"/>
                </a:solidFill>
                <a:cs typeface="Arial"/>
                <a:sym typeface="Arial"/>
              </a:rPr>
              <a:t>- </a:t>
            </a:r>
            <a:r>
              <a:rPr lang="en-GB" dirty="0">
                <a:solidFill>
                  <a:srgbClr val="000000"/>
                </a:solidFill>
                <a:cs typeface="Arial"/>
                <a:sym typeface="Arial"/>
              </a:rPr>
              <a:t>Where women with disabilities had been </a:t>
            </a:r>
            <a:r>
              <a:rPr lang="en-GB" b="1" dirty="0">
                <a:solidFill>
                  <a:srgbClr val="000000"/>
                </a:solidFill>
                <a:cs typeface="Arial"/>
                <a:sym typeface="Arial"/>
              </a:rPr>
              <a:t>raped</a:t>
            </a:r>
            <a:r>
              <a:rPr lang="en-GB" dirty="0">
                <a:solidFill>
                  <a:srgbClr val="000000"/>
                </a:solidFill>
                <a:cs typeface="Arial"/>
                <a:sym typeface="Arial"/>
              </a:rPr>
              <a:t>, the offence primarily used by prosecutors and law-enforcement agencies is that it is an offence of sexual intercourse with a helpless person - instead of rape.</a:t>
            </a:r>
          </a:p>
          <a:p>
            <a:pPr marL="0" indent="-360000">
              <a:spcBef>
                <a:spcPts val="1600"/>
              </a:spcBef>
              <a:spcAft>
                <a:spcPts val="1600"/>
              </a:spcAft>
              <a:buNone/>
            </a:pPr>
            <a:endParaRPr dirty="0">
              <a:cs typeface="Arial"/>
              <a:sym typeface="Arial"/>
            </a:endParaRPr>
          </a:p>
        </p:txBody>
      </p:sp>
    </p:spTree>
    <p:extLst>
      <p:ext uri="{BB962C8B-B14F-4D97-AF65-F5344CB8AC3E}">
        <p14:creationId xmlns:p14="http://schemas.microsoft.com/office/powerpoint/2010/main" val="206209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75860" y="915725"/>
            <a:ext cx="10328745" cy="5717087"/>
          </a:xfrm>
          <a:prstGeom prst="rect">
            <a:avLst/>
          </a:prstGeom>
          <a:noFill/>
          <a:ln>
            <a:noFill/>
          </a:ln>
        </p:spPr>
        <p:txBody>
          <a:bodyPr spcFirstLastPara="1" vert="horz" wrap="square" lIns="91425" tIns="45700" rIns="91425" bIns="45700" rtlCol="0" anchor="t" anchorCtr="0">
            <a:noAutofit/>
          </a:bodyPr>
          <a:lstStyle/>
          <a:p>
            <a:pPr marL="0" indent="-360000">
              <a:spcBef>
                <a:spcPts val="300"/>
              </a:spcBef>
              <a:buNone/>
            </a:pPr>
            <a:r>
              <a:rPr lang="en-GB" dirty="0">
                <a:solidFill>
                  <a:srgbClr val="000000"/>
                </a:solidFill>
                <a:cs typeface="Arial"/>
                <a:sym typeface="Arial"/>
              </a:rPr>
              <a:t>In </a:t>
            </a:r>
            <a:r>
              <a:rPr lang="en-GB" b="1" dirty="0">
                <a:solidFill>
                  <a:srgbClr val="000000"/>
                </a:solidFill>
                <a:cs typeface="Arial"/>
                <a:sym typeface="Arial"/>
              </a:rPr>
              <a:t>Finland</a:t>
            </a:r>
            <a:r>
              <a:rPr lang="en-GB" dirty="0">
                <a:solidFill>
                  <a:srgbClr val="000000"/>
                </a:solidFill>
                <a:cs typeface="Arial"/>
                <a:sym typeface="Arial"/>
              </a:rPr>
              <a:t>, GREVIO identified a number of issues requiring further action by the authorities, in particular for women with disabilities.</a:t>
            </a:r>
          </a:p>
          <a:p>
            <a:pPr marL="0" indent="0">
              <a:spcBef>
                <a:spcPts val="300"/>
              </a:spcBef>
              <a:buNone/>
            </a:pPr>
            <a:r>
              <a:rPr lang="en-GB" dirty="0">
                <a:cs typeface="Times New Roman" panose="02020603050405020304" pitchFamily="18" charset="0"/>
              </a:rPr>
              <a:t>Regarding </a:t>
            </a:r>
            <a:r>
              <a:rPr lang="en-GB" b="1" dirty="0">
                <a:cs typeface="Times New Roman" panose="02020603050405020304" pitchFamily="18" charset="0"/>
              </a:rPr>
              <a:t>preventive measures</a:t>
            </a:r>
            <a:r>
              <a:rPr lang="en-GB" dirty="0">
                <a:cs typeface="Times New Roman" panose="02020603050405020304" pitchFamily="18" charset="0"/>
              </a:rPr>
              <a:t>, Article 12, paragraph 3, requires that states shall take into account and address the specific needs of persons made vulnerable by particular circumstances, including women with disabilities. Article 12 further requires programmes and activities for the empowerment of women and girls, including women and girls from these specific groups.</a:t>
            </a:r>
          </a:p>
          <a:p>
            <a:pPr marL="0" indent="0">
              <a:spcBef>
                <a:spcPts val="300"/>
              </a:spcBef>
              <a:buNone/>
            </a:pPr>
            <a:endParaRPr lang="en-GB" dirty="0">
              <a:cs typeface="Times New Roman" panose="02020603050405020304" pitchFamily="18" charset="0"/>
            </a:endParaRPr>
          </a:p>
          <a:p>
            <a:pPr marL="0" indent="0">
              <a:spcBef>
                <a:spcPts val="300"/>
              </a:spcBef>
              <a:buNone/>
            </a:pPr>
            <a:r>
              <a:rPr lang="en-GB" dirty="0">
                <a:solidFill>
                  <a:srgbClr val="000000"/>
                </a:solidFill>
                <a:cs typeface="Arial"/>
                <a:sym typeface="Arial"/>
              </a:rPr>
              <a:t>GREVIO found a lack of general awareness of the needs of women with disabilities.</a:t>
            </a:r>
          </a:p>
          <a:p>
            <a:pPr marL="97200" indent="-457200">
              <a:spcBef>
                <a:spcPts val="300"/>
              </a:spcBef>
              <a:buFontTx/>
              <a:buChar char="-"/>
            </a:pPr>
            <a:endParaRPr lang="en-GB" dirty="0">
              <a:solidFill>
                <a:srgbClr val="000000"/>
              </a:solidFill>
              <a:cs typeface="Arial"/>
              <a:sym typeface="Arial"/>
            </a:endParaRPr>
          </a:p>
          <a:p>
            <a:pPr marL="0" indent="-360000">
              <a:spcBef>
                <a:spcPts val="1600"/>
              </a:spcBef>
              <a:spcAft>
                <a:spcPts val="1600"/>
              </a:spcAft>
              <a:buNone/>
            </a:pPr>
            <a:endParaRPr dirty="0">
              <a:cs typeface="Arial"/>
              <a:sym typeface="Arial"/>
            </a:endParaRPr>
          </a:p>
        </p:txBody>
      </p:sp>
    </p:spTree>
    <p:extLst>
      <p:ext uri="{BB962C8B-B14F-4D97-AF65-F5344CB8AC3E}">
        <p14:creationId xmlns:p14="http://schemas.microsoft.com/office/powerpoint/2010/main" val="107672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931627" y="1873817"/>
            <a:ext cx="10328745" cy="3544344"/>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lang="en-GB" dirty="0">
                <a:solidFill>
                  <a:srgbClr val="000000"/>
                </a:solidFill>
                <a:cs typeface="Arial"/>
                <a:sym typeface="Arial"/>
              </a:rPr>
              <a:t>Although measures seek to ensure the availability of places in shelters, disability rights groups point to a number of barriers that persist for disabled women seeking shelter from domestic violence. </a:t>
            </a:r>
          </a:p>
          <a:p>
            <a:pPr marL="0" indent="0">
              <a:spcBef>
                <a:spcPts val="300"/>
              </a:spcBef>
              <a:buNone/>
            </a:pPr>
            <a:endParaRPr lang="en-GB" dirty="0">
              <a:solidFill>
                <a:srgbClr val="000000"/>
              </a:solidFill>
              <a:cs typeface="Arial"/>
              <a:sym typeface="Arial"/>
            </a:endParaRPr>
          </a:p>
          <a:p>
            <a:pPr marL="0" indent="0">
              <a:spcBef>
                <a:spcPts val="300"/>
              </a:spcBef>
              <a:buNone/>
            </a:pPr>
            <a:r>
              <a:rPr lang="en-GB" dirty="0">
                <a:solidFill>
                  <a:srgbClr val="000000"/>
                </a:solidFill>
                <a:cs typeface="Arial"/>
                <a:sym typeface="Arial"/>
              </a:rPr>
              <a:t>These include the lack of timely transport to shelters, inaccessible sanitary facilities and the fact that most shelters do not admit personal disability assistants.</a:t>
            </a:r>
          </a:p>
          <a:p>
            <a:pPr marL="0" indent="0">
              <a:spcBef>
                <a:spcPts val="300"/>
              </a:spcBef>
              <a:buNone/>
            </a:pPr>
            <a:endParaRPr lang="en-GB" sz="28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spcBef>
                <a:spcPts val="300"/>
              </a:spcBef>
              <a:buNone/>
            </a:pPr>
            <a:endParaRPr lang="en-GB" dirty="0">
              <a:solidFill>
                <a:srgbClr val="000000"/>
              </a:solidFill>
              <a:cs typeface="Arial"/>
              <a:sym typeface="Arial"/>
            </a:endParaRPr>
          </a:p>
          <a:p>
            <a:pPr marL="0" indent="-360000">
              <a:spcBef>
                <a:spcPts val="1600"/>
              </a:spcBef>
              <a:spcAft>
                <a:spcPts val="1600"/>
              </a:spcAft>
              <a:buNone/>
            </a:pPr>
            <a:endParaRPr dirty="0">
              <a:cs typeface="Arial"/>
              <a:sym typeface="Arial"/>
            </a:endParaRPr>
          </a:p>
        </p:txBody>
      </p:sp>
    </p:spTree>
    <p:extLst>
      <p:ext uri="{BB962C8B-B14F-4D97-AF65-F5344CB8AC3E}">
        <p14:creationId xmlns:p14="http://schemas.microsoft.com/office/powerpoint/2010/main" val="154604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26996" y="1620690"/>
            <a:ext cx="9999406" cy="2101645"/>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lt1"/>
              </a:buClr>
              <a:buSzPts val="3600"/>
            </a:pPr>
            <a:br>
              <a:rPr lang="en-US" sz="4000">
                <a:latin typeface="Georgia"/>
                <a:ea typeface="Georgia"/>
                <a:cs typeface="Georgia"/>
                <a:sym typeface="Georgia"/>
              </a:rPr>
            </a:br>
            <a:r>
              <a:rPr lang="en-US" sz="4000">
                <a:latin typeface="Arial"/>
                <a:ea typeface="Arial"/>
                <a:cs typeface="Arial"/>
                <a:sym typeface="Arial"/>
              </a:rPr>
              <a:t>What </a:t>
            </a:r>
            <a:r>
              <a:rPr lang="en-US" sz="4000" dirty="0">
                <a:latin typeface="Arial"/>
                <a:ea typeface="Arial"/>
                <a:cs typeface="Arial"/>
                <a:sym typeface="Arial"/>
              </a:rPr>
              <a:t>is the Istanbul Convention and how is it relevant for women and girls with disabilities?</a:t>
            </a:r>
            <a:endParaRPr sz="4000" dirty="0">
              <a:latin typeface="Arial"/>
              <a:ea typeface="Arial"/>
              <a:cs typeface="Arial"/>
              <a:sym typeface="Arial"/>
            </a:endParaRPr>
          </a:p>
        </p:txBody>
      </p:sp>
    </p:spTree>
    <p:extLst>
      <p:ext uri="{BB962C8B-B14F-4D97-AF65-F5344CB8AC3E}">
        <p14:creationId xmlns:p14="http://schemas.microsoft.com/office/powerpoint/2010/main" val="136643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74473" y="2002971"/>
            <a:ext cx="11038556" cy="2409372"/>
          </a:xfrm>
          <a:prstGeom prst="rect">
            <a:avLst/>
          </a:prstGeom>
          <a:noFill/>
          <a:ln>
            <a:noFill/>
          </a:ln>
        </p:spPr>
        <p:txBody>
          <a:bodyPr spcFirstLastPara="1" vert="horz" wrap="square" lIns="91425" tIns="45700" rIns="91425" bIns="45700" rtlCol="0" anchor="t" anchorCtr="0">
            <a:noAutofit/>
          </a:bodyPr>
          <a:lstStyle/>
          <a:p>
            <a:pPr marL="0" indent="0">
              <a:lnSpc>
                <a:spcPct val="107000"/>
              </a:lnSpc>
              <a:spcAft>
                <a:spcPts val="800"/>
              </a:spcAft>
              <a:buNone/>
            </a:pPr>
            <a:r>
              <a:rPr lang="en-GB" dirty="0">
                <a:cs typeface="Arial"/>
                <a:sym typeface="Arial"/>
              </a:rPr>
              <a:t>Prevalence data point to the heightened exposure to violence against women with disabilities. Yet, GREVIO observed no particular effort in addressing this.</a:t>
            </a:r>
          </a:p>
          <a:p>
            <a:pPr marL="0" indent="0">
              <a:lnSpc>
                <a:spcPct val="107000"/>
              </a:lnSpc>
              <a:spcAft>
                <a:spcPts val="800"/>
              </a:spcAft>
              <a:buNone/>
            </a:pPr>
            <a:endParaRPr dirty="0">
              <a:cs typeface="Arial"/>
              <a:sym typeface="Arial"/>
            </a:endParaRPr>
          </a:p>
        </p:txBody>
      </p:sp>
    </p:spTree>
    <p:extLst>
      <p:ext uri="{BB962C8B-B14F-4D97-AF65-F5344CB8AC3E}">
        <p14:creationId xmlns:p14="http://schemas.microsoft.com/office/powerpoint/2010/main" val="362924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74473" y="1233713"/>
            <a:ext cx="10328745" cy="3933373"/>
          </a:xfrm>
          <a:prstGeom prst="rect">
            <a:avLst/>
          </a:prstGeom>
          <a:noFill/>
          <a:ln>
            <a:noFill/>
          </a:ln>
        </p:spPr>
        <p:txBody>
          <a:bodyPr spcFirstLastPara="1" vert="horz" wrap="square" lIns="91425" tIns="45700" rIns="91425" bIns="45700" rtlCol="0" anchor="t" anchorCtr="0">
            <a:noAutofit/>
          </a:bodyPr>
          <a:lstStyle/>
          <a:p>
            <a:pPr marL="0" indent="0">
              <a:lnSpc>
                <a:spcPct val="107000"/>
              </a:lnSpc>
              <a:spcAft>
                <a:spcPts val="800"/>
              </a:spcAft>
              <a:buNone/>
            </a:pPr>
            <a:endParaRPr lang="en-GB" dirty="0">
              <a:cs typeface="Arial"/>
              <a:sym typeface="Arial"/>
            </a:endParaRPr>
          </a:p>
          <a:p>
            <a:pPr marL="0" indent="0">
              <a:lnSpc>
                <a:spcPct val="107000"/>
              </a:lnSpc>
              <a:spcAft>
                <a:spcPts val="800"/>
              </a:spcAft>
              <a:buNone/>
            </a:pPr>
            <a:r>
              <a:rPr lang="en-GB" dirty="0">
                <a:cs typeface="Arial"/>
                <a:sym typeface="Arial"/>
              </a:rPr>
              <a:t>Although the National Action Plan to Reduce Violence against Women 2010-2015 included measures to protect women with disabilities from violence, it seems that shelters and other counselling services (particularly those online), are often inaccessible to women with disabilities. </a:t>
            </a:r>
          </a:p>
          <a:p>
            <a:pPr marL="0" indent="0">
              <a:lnSpc>
                <a:spcPct val="107000"/>
              </a:lnSpc>
              <a:spcAft>
                <a:spcPts val="800"/>
              </a:spcAft>
              <a:buNone/>
            </a:pPr>
            <a:endParaRPr lang="en-GB" dirty="0">
              <a:cs typeface="Arial"/>
              <a:sym typeface="Arial"/>
            </a:endParaRPr>
          </a:p>
          <a:p>
            <a:pPr marL="0" indent="0">
              <a:lnSpc>
                <a:spcPct val="107000"/>
              </a:lnSpc>
              <a:spcAft>
                <a:spcPts val="800"/>
              </a:spcAft>
              <a:buNone/>
            </a:pPr>
            <a:endParaRPr dirty="0">
              <a:cs typeface="Arial"/>
              <a:sym typeface="Arial"/>
            </a:endParaRPr>
          </a:p>
        </p:txBody>
      </p:sp>
    </p:spTree>
    <p:extLst>
      <p:ext uri="{BB962C8B-B14F-4D97-AF65-F5344CB8AC3E}">
        <p14:creationId xmlns:p14="http://schemas.microsoft.com/office/powerpoint/2010/main" val="100399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674473" y="1233713"/>
            <a:ext cx="10328745" cy="3933373"/>
          </a:xfrm>
          <a:prstGeom prst="rect">
            <a:avLst/>
          </a:prstGeom>
          <a:noFill/>
          <a:ln>
            <a:noFill/>
          </a:ln>
        </p:spPr>
        <p:txBody>
          <a:bodyPr spcFirstLastPara="1" vert="horz" wrap="square" lIns="91425" tIns="45700" rIns="91425" bIns="45700" rtlCol="0" anchor="t" anchorCtr="0">
            <a:noAutofit/>
          </a:bodyPr>
          <a:lstStyle/>
          <a:p>
            <a:pPr marL="0" indent="0">
              <a:lnSpc>
                <a:spcPct val="107000"/>
              </a:lnSpc>
              <a:spcAft>
                <a:spcPts val="800"/>
              </a:spcAft>
              <a:buNone/>
            </a:pPr>
            <a:endParaRPr lang="en-GB" dirty="0">
              <a:cs typeface="Arial"/>
              <a:sym typeface="Arial"/>
            </a:endParaRPr>
          </a:p>
          <a:p>
            <a:pPr marL="0" indent="0">
              <a:lnSpc>
                <a:spcPct val="107000"/>
              </a:lnSpc>
              <a:spcAft>
                <a:spcPts val="800"/>
              </a:spcAft>
              <a:buNone/>
            </a:pPr>
            <a:endParaRPr dirty="0">
              <a:cs typeface="Arial"/>
              <a:sym typeface="Arial"/>
            </a:endParaRPr>
          </a:p>
        </p:txBody>
      </p:sp>
      <p:sp>
        <p:nvSpPr>
          <p:cNvPr id="6" name="TextBox 5">
            <a:extLst>
              <a:ext uri="{FF2B5EF4-FFF2-40B4-BE49-F238E27FC236}">
                <a16:creationId xmlns:a16="http://schemas.microsoft.com/office/drawing/2014/main" id="{24501857-31E7-4976-9BFE-6B614712A8D6}"/>
              </a:ext>
            </a:extLst>
          </p:cNvPr>
          <p:cNvSpPr txBox="1"/>
          <p:nvPr/>
        </p:nvSpPr>
        <p:spPr>
          <a:xfrm>
            <a:off x="1414230" y="2767394"/>
            <a:ext cx="8849229" cy="1896288"/>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sym typeface="Arial"/>
              </a:rPr>
              <a:t>Link to information leaflets:</a:t>
            </a:r>
          </a:p>
          <a:p>
            <a:pPr>
              <a:lnSpc>
                <a:spcPct val="107000"/>
              </a:lnSpc>
              <a:spcBef>
                <a:spcPts val="1000"/>
              </a:spcBef>
              <a:spcAft>
                <a:spcPts val="800"/>
              </a:spcAft>
              <a:defRPr/>
            </a:pPr>
            <a:r>
              <a:rPr lang="en-GB" sz="2800" dirty="0">
                <a:cs typeface="Arial"/>
                <a:sym typeface="Arial"/>
                <a:hlinkClick r:id="rId3"/>
              </a:rPr>
              <a:t>https://www.coe.int/en/web/istanbul-convention/leaflets1</a:t>
            </a:r>
            <a:endParaRPr lang="en-GB" sz="2800" dirty="0">
              <a:cs typeface="Arial"/>
              <a:sym typeface="Arial"/>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lang="en-GB" sz="2800" dirty="0">
              <a:solidFill>
                <a:prstClr val="black"/>
              </a:solidFill>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399190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733917" y="2682177"/>
            <a:ext cx="10328745" cy="1425366"/>
          </a:xfrm>
          <a:prstGeom prst="rect">
            <a:avLst/>
          </a:prstGeom>
          <a:noFill/>
          <a:ln>
            <a:noFill/>
          </a:ln>
        </p:spPr>
        <p:txBody>
          <a:bodyPr spcFirstLastPara="1" vert="horz" wrap="square" lIns="91425" tIns="45700" rIns="91425" bIns="45700" rtlCol="0" anchor="t" anchorCtr="0">
            <a:noAutofit/>
          </a:bodyPr>
          <a:lstStyle/>
          <a:p>
            <a:pPr marL="0" indent="-360000" algn="ctr">
              <a:spcBef>
                <a:spcPts val="300"/>
              </a:spcBef>
              <a:buNone/>
            </a:pPr>
            <a:r>
              <a:rPr lang="en-GB" sz="4400" b="1" dirty="0">
                <a:solidFill>
                  <a:srgbClr val="000000"/>
                </a:solidFill>
                <a:cs typeface="Arial"/>
                <a:sym typeface="Arial"/>
              </a:rPr>
              <a:t>Thank you for your attention </a:t>
            </a:r>
            <a:r>
              <a:rPr lang="en-GB" sz="4400" b="1" dirty="0">
                <a:solidFill>
                  <a:srgbClr val="000000"/>
                </a:solidFill>
                <a:cs typeface="Arial"/>
                <a:sym typeface="Wingdings" panose="05000000000000000000" pitchFamily="2" charset="2"/>
              </a:rPr>
              <a:t> </a:t>
            </a:r>
            <a:endParaRPr lang="en-GB" sz="4400" b="1" dirty="0">
              <a:solidFill>
                <a:srgbClr val="000000"/>
              </a:solidFill>
              <a:cs typeface="Arial"/>
              <a:sym typeface="Arial"/>
            </a:endParaRPr>
          </a:p>
          <a:p>
            <a:pPr marL="0" indent="-360000" algn="ctr">
              <a:spcBef>
                <a:spcPts val="300"/>
              </a:spcBef>
              <a:buNone/>
            </a:pPr>
            <a:endParaRPr lang="en-GB" sz="4400" b="1" dirty="0">
              <a:solidFill>
                <a:srgbClr val="000000"/>
              </a:solidFill>
              <a:cs typeface="Arial"/>
              <a:sym typeface="Arial"/>
            </a:endParaRPr>
          </a:p>
          <a:p>
            <a:pPr marL="0" indent="-360000" algn="ctr">
              <a:spcBef>
                <a:spcPts val="1600"/>
              </a:spcBef>
              <a:spcAft>
                <a:spcPts val="1600"/>
              </a:spcAft>
              <a:buNone/>
            </a:pPr>
            <a:endParaRPr sz="4400" b="1" dirty="0">
              <a:cs typeface="Arial"/>
              <a:sym typeface="Arial"/>
            </a:endParaRPr>
          </a:p>
        </p:txBody>
      </p:sp>
    </p:spTree>
    <p:extLst>
      <p:ext uri="{BB962C8B-B14F-4D97-AF65-F5344CB8AC3E}">
        <p14:creationId xmlns:p14="http://schemas.microsoft.com/office/powerpoint/2010/main" val="423123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595249" y="389208"/>
            <a:ext cx="8229600" cy="10668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000"/>
            </a:pPr>
            <a:r>
              <a:rPr lang="en-US" sz="3600" dirty="0">
                <a:solidFill>
                  <a:srgbClr val="000000"/>
                </a:solidFill>
                <a:latin typeface="Arial"/>
                <a:ea typeface="Arial"/>
                <a:cs typeface="Arial"/>
                <a:sym typeface="Arial"/>
              </a:rPr>
              <a:t>Outline </a:t>
            </a:r>
            <a:endParaRPr sz="3600" dirty="0">
              <a:solidFill>
                <a:srgbClr val="000000"/>
              </a:solidFill>
              <a:latin typeface="Arial"/>
              <a:ea typeface="Arial"/>
              <a:cs typeface="Arial"/>
              <a:sym typeface="Arial"/>
            </a:endParaRPr>
          </a:p>
        </p:txBody>
      </p:sp>
      <p:pic>
        <p:nvPicPr>
          <p:cNvPr id="80" name="Google Shape;80;p16">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595249" y="1543472"/>
            <a:ext cx="2458052" cy="4658210"/>
          </a:xfrm>
          <a:prstGeom prst="rect">
            <a:avLst/>
          </a:prstGeom>
          <a:noFill/>
          <a:ln>
            <a:noFill/>
          </a:ln>
        </p:spPr>
      </p:pic>
      <p:sp>
        <p:nvSpPr>
          <p:cNvPr id="81" name="Google Shape;81;p16"/>
          <p:cNvSpPr txBox="1"/>
          <p:nvPr/>
        </p:nvSpPr>
        <p:spPr>
          <a:xfrm>
            <a:off x="4094730" y="1543472"/>
            <a:ext cx="7363100" cy="3626241"/>
          </a:xfrm>
          <a:prstGeom prst="rect">
            <a:avLst/>
          </a:prstGeom>
          <a:noFill/>
          <a:ln>
            <a:noFill/>
          </a:ln>
        </p:spPr>
        <p:txBody>
          <a:bodyPr spcFirstLastPara="1" wrap="square" lIns="91425" tIns="45700" rIns="91425" bIns="45700" anchor="t" anchorCtr="0">
            <a:noAutofit/>
          </a:bodyPr>
          <a:lstStyle/>
          <a:p>
            <a:pPr>
              <a:buClr>
                <a:schemeClr val="dk1"/>
              </a:buClr>
              <a:buSzPts val="2300"/>
            </a:pPr>
            <a:r>
              <a:rPr lang="en-US" sz="2800" dirty="0">
                <a:latin typeface="Verdana" panose="020B0604030504040204" pitchFamily="34" charset="0"/>
                <a:ea typeface="Verdana" panose="020B0604030504040204" pitchFamily="34" charset="0"/>
              </a:rPr>
              <a:t>I- The Istanbul Convention: </a:t>
            </a:r>
          </a:p>
          <a:p>
            <a:pPr>
              <a:buClr>
                <a:schemeClr val="dk1"/>
              </a:buClr>
              <a:buSzPts val="2300"/>
            </a:pPr>
            <a:r>
              <a:rPr lang="en-US" sz="2800" dirty="0">
                <a:latin typeface="Verdana" panose="020B0604030504040204" pitchFamily="34" charset="0"/>
                <a:ea typeface="Verdana" panose="020B0604030504040204" pitchFamily="34" charset="0"/>
              </a:rPr>
              <a:t>A comprehensive tool to tackle violence against </a:t>
            </a:r>
            <a:r>
              <a:rPr lang="en-US" sz="2800" b="1" dirty="0">
                <a:latin typeface="Verdana" panose="020B0604030504040204" pitchFamily="34" charset="0"/>
                <a:ea typeface="Verdana" panose="020B0604030504040204" pitchFamily="34" charset="0"/>
              </a:rPr>
              <a:t>All</a:t>
            </a:r>
            <a:r>
              <a:rPr lang="en-US" sz="2800"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women and girls</a:t>
            </a:r>
            <a:endParaRPr sz="2800" dirty="0">
              <a:latin typeface="Verdana" panose="020B0604030504040204" pitchFamily="34" charset="0"/>
              <a:ea typeface="Verdana" panose="020B0604030504040204" pitchFamily="34" charset="0"/>
            </a:endParaRPr>
          </a:p>
          <a:p>
            <a:pPr marL="146050">
              <a:buClr>
                <a:schemeClr val="dk1"/>
              </a:buClr>
              <a:buSzPts val="2300"/>
            </a:pPr>
            <a:endParaRPr sz="2800" dirty="0">
              <a:latin typeface="Verdana" panose="020B0604030504040204" pitchFamily="34" charset="0"/>
              <a:ea typeface="Verdana" panose="020B0604030504040204" pitchFamily="34" charset="0"/>
            </a:endParaRPr>
          </a:p>
          <a:p>
            <a:pPr>
              <a:buClr>
                <a:schemeClr val="dk1"/>
              </a:buClr>
              <a:buSzPts val="2300"/>
            </a:pPr>
            <a:r>
              <a:rPr lang="en-US" sz="2800" dirty="0">
                <a:latin typeface="Verdana" panose="020B0604030504040204" pitchFamily="34" charset="0"/>
                <a:ea typeface="Verdana" panose="020B0604030504040204" pitchFamily="34" charset="0"/>
              </a:rPr>
              <a:t>II- The Istanbul Convention:</a:t>
            </a:r>
          </a:p>
          <a:p>
            <a:pPr>
              <a:buClr>
                <a:schemeClr val="dk1"/>
              </a:buClr>
              <a:buSzPts val="2300"/>
            </a:pPr>
            <a:r>
              <a:rPr lang="en-US" sz="2800" dirty="0">
                <a:latin typeface="Verdana" panose="020B0604030504040204" pitchFamily="34" charset="0"/>
                <a:ea typeface="Verdana" panose="020B0604030504040204" pitchFamily="34" charset="0"/>
              </a:rPr>
              <a:t>Its relevance to violence against </a:t>
            </a:r>
            <a:r>
              <a:rPr lang="en-US" sz="2800" b="1" dirty="0">
                <a:latin typeface="Verdana" panose="020B0604030504040204" pitchFamily="34" charset="0"/>
                <a:ea typeface="Verdana" panose="020B0604030504040204" pitchFamily="34" charset="0"/>
              </a:rPr>
              <a:t>women and girls with disabilities </a:t>
            </a:r>
            <a:endParaRPr sz="2800" dirty="0">
              <a:latin typeface="Verdana" panose="020B0604030504040204" pitchFamily="34" charset="0"/>
              <a:ea typeface="Verdana" panose="020B0604030504040204" pitchFamily="34" charset="0"/>
            </a:endParaRPr>
          </a:p>
          <a:p>
            <a:endParaRPr sz="2800" dirty="0">
              <a:latin typeface="Verdana" panose="020B0604030504040204" pitchFamily="34" charset="0"/>
              <a:ea typeface="Verdana" panose="020B0604030504040204" pitchFamily="34" charset="0"/>
              <a:cs typeface="Georgia"/>
              <a:sym typeface="Georgia"/>
            </a:endParaRPr>
          </a:p>
        </p:txBody>
      </p:sp>
    </p:spTree>
    <p:extLst>
      <p:ext uri="{BB962C8B-B14F-4D97-AF65-F5344CB8AC3E}">
        <p14:creationId xmlns:p14="http://schemas.microsoft.com/office/powerpoint/2010/main" val="380757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548900" y="233100"/>
            <a:ext cx="9094200" cy="10668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2300"/>
            </a:pPr>
            <a:r>
              <a:rPr lang="en-US" sz="3400">
                <a:solidFill>
                  <a:srgbClr val="000000"/>
                </a:solidFill>
                <a:latin typeface="Arial"/>
                <a:ea typeface="Arial"/>
                <a:cs typeface="Arial"/>
                <a:sym typeface="Arial"/>
              </a:rPr>
              <a:t>I- A comprehensive tool to tackle violence against All women and girls</a:t>
            </a:r>
            <a:r>
              <a:rPr lang="en-US" sz="3400">
                <a:solidFill>
                  <a:srgbClr val="414141"/>
                </a:solidFill>
                <a:latin typeface="Arial"/>
                <a:ea typeface="Arial"/>
                <a:cs typeface="Arial"/>
                <a:sym typeface="Arial"/>
              </a:rPr>
              <a:t> </a:t>
            </a:r>
            <a:endParaRPr sz="3400">
              <a:solidFill>
                <a:schemeClr val="dk1"/>
              </a:solidFill>
              <a:latin typeface="Arial"/>
              <a:ea typeface="Arial"/>
              <a:cs typeface="Arial"/>
              <a:sym typeface="Arial"/>
            </a:endParaRPr>
          </a:p>
        </p:txBody>
      </p:sp>
      <p:pic>
        <p:nvPicPr>
          <p:cNvPr id="87" name="Google Shape;87;p17" descr="A Map of Europe which shows (1) the member states of the Council of Europe that have ratified the Istanbul convention (in blue); (2) those that have signed the Istanbul Convention (in red) and (3) those that have neither signed nor ratified it (in grey).&#10;"/>
          <p:cNvPicPr preferRelativeResize="0">
            <a:picLocks noGrp="1"/>
          </p:cNvPicPr>
          <p:nvPr>
            <p:ph type="body" idx="1"/>
          </p:nvPr>
        </p:nvPicPr>
        <p:blipFill rotWithShape="1">
          <a:blip r:embed="rId3">
            <a:alphaModFix/>
          </a:blip>
          <a:srcRect/>
          <a:stretch/>
        </p:blipFill>
        <p:spPr>
          <a:xfrm>
            <a:off x="187560" y="2013112"/>
            <a:ext cx="5249400" cy="3231300"/>
          </a:xfrm>
          <a:prstGeom prst="rect">
            <a:avLst/>
          </a:prstGeom>
          <a:noFill/>
          <a:ln>
            <a:noFill/>
          </a:ln>
        </p:spPr>
      </p:pic>
      <p:sp>
        <p:nvSpPr>
          <p:cNvPr id="88" name="Google Shape;88;p17"/>
          <p:cNvSpPr txBox="1"/>
          <p:nvPr/>
        </p:nvSpPr>
        <p:spPr>
          <a:xfrm>
            <a:off x="5648964" y="2013112"/>
            <a:ext cx="5800914" cy="3330165"/>
          </a:xfrm>
          <a:prstGeom prst="rect">
            <a:avLst/>
          </a:prstGeom>
          <a:noFill/>
          <a:ln>
            <a:noFill/>
          </a:ln>
        </p:spPr>
        <p:txBody>
          <a:bodyPr spcFirstLastPara="1" wrap="square" lIns="91425" tIns="45700" rIns="91425" bIns="45700" anchor="t" anchorCtr="0">
            <a:noAutofit/>
          </a:bodyPr>
          <a:lstStyle/>
          <a:p>
            <a:r>
              <a:rPr lang="en-US" sz="2800" dirty="0">
                <a:latin typeface="Verdana" panose="020B0604030504040204" pitchFamily="34" charset="0"/>
                <a:ea typeface="Verdana" panose="020B0604030504040204" pitchFamily="34" charset="0"/>
              </a:rPr>
              <a:t>The Istanbul Convention is a regional treaty adopted within the Council of Europe</a:t>
            </a:r>
            <a:endParaRPr sz="2800" dirty="0">
              <a:latin typeface="Verdana" panose="020B0604030504040204" pitchFamily="34" charset="0"/>
              <a:ea typeface="Verdana" panose="020B0604030504040204" pitchFamily="34" charset="0"/>
            </a:endParaRPr>
          </a:p>
          <a:p>
            <a:endParaRPr sz="2800" b="1"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Currently, 34 European countries have ratified it and must implement it.</a:t>
            </a:r>
            <a:endParaRPr sz="2800" dirty="0">
              <a:latin typeface="Verdana" panose="020B0604030504040204" pitchFamily="34" charset="0"/>
              <a:ea typeface="Verdana" panose="020B0604030504040204" pitchFamily="34" charset="0"/>
            </a:endParaRPr>
          </a:p>
          <a:p>
            <a:endParaRPr sz="2800" dirty="0">
              <a:solidFill>
                <a:schemeClr val="dk1"/>
              </a:solidFill>
              <a:latin typeface="Verdana" panose="020B0604030504040204" pitchFamily="34" charset="0"/>
              <a:ea typeface="Verdana" panose="020B0604030504040204" pitchFamily="34" charset="0"/>
              <a:cs typeface="Georgia"/>
              <a:sym typeface="Georgia"/>
            </a:endParaRPr>
          </a:p>
        </p:txBody>
      </p:sp>
    </p:spTree>
    <p:extLst>
      <p:ext uri="{BB962C8B-B14F-4D97-AF65-F5344CB8AC3E}">
        <p14:creationId xmlns:p14="http://schemas.microsoft.com/office/powerpoint/2010/main" val="239974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063552" y="620688"/>
            <a:ext cx="8225346" cy="10668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600"/>
            </a:pPr>
            <a:r>
              <a:rPr lang="en-US" sz="3600" dirty="0">
                <a:solidFill>
                  <a:srgbClr val="000000"/>
                </a:solidFill>
                <a:latin typeface="Arial"/>
                <a:ea typeface="Arial"/>
                <a:cs typeface="Arial"/>
                <a:sym typeface="Arial"/>
              </a:rPr>
              <a:t>Main principles, scope, forms of violence and core definitions </a:t>
            </a:r>
            <a:endParaRPr dirty="0">
              <a:solidFill>
                <a:srgbClr val="000000"/>
              </a:solidFill>
              <a:latin typeface="Arial"/>
              <a:ea typeface="Arial"/>
              <a:cs typeface="Arial"/>
              <a:sym typeface="Arial"/>
            </a:endParaRPr>
          </a:p>
        </p:txBody>
      </p:sp>
      <p:sp>
        <p:nvSpPr>
          <p:cNvPr id="95" name="Google Shape;95;p18"/>
          <p:cNvSpPr txBox="1">
            <a:spLocks noGrp="1"/>
          </p:cNvSpPr>
          <p:nvPr>
            <p:ph type="body" idx="1"/>
          </p:nvPr>
        </p:nvSpPr>
        <p:spPr>
          <a:xfrm>
            <a:off x="588397" y="1798653"/>
            <a:ext cx="11322657" cy="4594196"/>
          </a:xfrm>
          <a:prstGeom prst="rect">
            <a:avLst/>
          </a:prstGeom>
          <a:noFill/>
          <a:ln>
            <a:noFill/>
          </a:ln>
        </p:spPr>
        <p:txBody>
          <a:bodyPr spcFirstLastPara="1" vert="horz" wrap="square" lIns="91425" tIns="45700" rIns="91425" bIns="45700" rtlCol="0" anchor="t" anchorCtr="0">
            <a:noAutofit/>
          </a:bodyPr>
          <a:lstStyle/>
          <a:p>
            <a:pPr marL="365760" indent="0">
              <a:lnSpc>
                <a:spcPct val="80000"/>
              </a:lnSpc>
              <a:spcBef>
                <a:spcPts val="0"/>
              </a:spcBef>
              <a:buNone/>
            </a:pPr>
            <a:endParaRPr dirty="0">
              <a:solidFill>
                <a:srgbClr val="414141"/>
              </a:solidFill>
              <a:cs typeface="Arial"/>
              <a:sym typeface="Arial"/>
            </a:endParaRPr>
          </a:p>
          <a:p>
            <a:pPr marL="365760" indent="0">
              <a:lnSpc>
                <a:spcPct val="80000"/>
              </a:lnSpc>
              <a:spcBef>
                <a:spcPts val="300"/>
              </a:spcBef>
              <a:buNone/>
            </a:pPr>
            <a:r>
              <a:rPr lang="en-US" b="1" dirty="0">
                <a:solidFill>
                  <a:srgbClr val="000000"/>
                </a:solidFill>
                <a:cs typeface="Arial"/>
                <a:sym typeface="Arial"/>
              </a:rPr>
              <a:t>Violence Against Women</a:t>
            </a:r>
            <a:r>
              <a:rPr lang="en-US" dirty="0">
                <a:solidFill>
                  <a:srgbClr val="000000"/>
                </a:solidFill>
                <a:cs typeface="Arial"/>
                <a:sym typeface="Arial"/>
              </a:rPr>
              <a:t>: acts of gender-based violence that result in, or are likely to result in physical, sexual, psychological, and / or economic harm to women</a:t>
            </a:r>
            <a:endParaRPr dirty="0">
              <a:solidFill>
                <a:srgbClr val="000000"/>
              </a:solidFill>
              <a:cs typeface="Arial"/>
              <a:sym typeface="Arial"/>
            </a:endParaRPr>
          </a:p>
          <a:p>
            <a:pPr marL="571500" indent="-438658">
              <a:lnSpc>
                <a:spcPct val="80000"/>
              </a:lnSpc>
              <a:spcBef>
                <a:spcPts val="300"/>
              </a:spcBef>
              <a:buSzPts val="2092"/>
              <a:buNone/>
            </a:pPr>
            <a:endParaRPr dirty="0">
              <a:solidFill>
                <a:srgbClr val="000000"/>
              </a:solidFill>
              <a:cs typeface="Arial"/>
              <a:sym typeface="Arial"/>
            </a:endParaRPr>
          </a:p>
          <a:p>
            <a:pPr marL="365760" indent="0">
              <a:lnSpc>
                <a:spcPct val="80000"/>
              </a:lnSpc>
              <a:spcBef>
                <a:spcPts val="300"/>
              </a:spcBef>
              <a:buNone/>
            </a:pPr>
            <a:r>
              <a:rPr lang="en-US" b="1" dirty="0">
                <a:solidFill>
                  <a:srgbClr val="000000"/>
                </a:solidFill>
                <a:cs typeface="Arial"/>
                <a:sym typeface="Arial"/>
              </a:rPr>
              <a:t>Gender-based violence </a:t>
            </a:r>
            <a:r>
              <a:rPr lang="en-US" dirty="0">
                <a:solidFill>
                  <a:srgbClr val="000000"/>
                </a:solidFill>
                <a:cs typeface="Arial"/>
                <a:sym typeface="Arial"/>
              </a:rPr>
              <a:t>against women: violence directed against women because they are women and that affects them disproportionally </a:t>
            </a:r>
            <a:endParaRPr dirty="0">
              <a:solidFill>
                <a:srgbClr val="000000"/>
              </a:solidFill>
              <a:cs typeface="Arial"/>
              <a:sym typeface="Arial"/>
            </a:endParaRPr>
          </a:p>
          <a:p>
            <a:pPr marL="571500" indent="-438658">
              <a:lnSpc>
                <a:spcPct val="80000"/>
              </a:lnSpc>
              <a:spcBef>
                <a:spcPts val="300"/>
              </a:spcBef>
              <a:buSzPts val="2092"/>
              <a:buNone/>
            </a:pPr>
            <a:endParaRPr dirty="0">
              <a:solidFill>
                <a:srgbClr val="000000"/>
              </a:solidFill>
              <a:cs typeface="Arial"/>
              <a:sym typeface="Arial"/>
            </a:endParaRPr>
          </a:p>
          <a:p>
            <a:pPr marL="365760" indent="0">
              <a:lnSpc>
                <a:spcPct val="80000"/>
              </a:lnSpc>
              <a:spcBef>
                <a:spcPts val="300"/>
              </a:spcBef>
              <a:buNone/>
            </a:pPr>
            <a:r>
              <a:rPr lang="en-US" b="1" dirty="0">
                <a:solidFill>
                  <a:srgbClr val="000000"/>
                </a:solidFill>
                <a:cs typeface="Arial"/>
                <a:sym typeface="Arial"/>
              </a:rPr>
              <a:t>Gender: </a:t>
            </a:r>
            <a:r>
              <a:rPr lang="en-US" dirty="0">
                <a:solidFill>
                  <a:srgbClr val="000000"/>
                </a:solidFill>
                <a:cs typeface="Arial"/>
                <a:sym typeface="Arial"/>
              </a:rPr>
              <a:t>the socially constructed roles, </a:t>
            </a:r>
            <a:r>
              <a:rPr lang="en-US" dirty="0" err="1">
                <a:solidFill>
                  <a:srgbClr val="000000"/>
                </a:solidFill>
                <a:cs typeface="Arial"/>
                <a:sym typeface="Arial"/>
              </a:rPr>
              <a:t>behaviours</a:t>
            </a:r>
            <a:r>
              <a:rPr lang="en-US" dirty="0">
                <a:solidFill>
                  <a:srgbClr val="000000"/>
                </a:solidFill>
                <a:cs typeface="Arial"/>
                <a:sym typeface="Arial"/>
              </a:rPr>
              <a:t>, activities and attributes that a given society considers appropriate for women and men</a:t>
            </a:r>
            <a:endParaRPr dirty="0">
              <a:solidFill>
                <a:srgbClr val="000000"/>
              </a:solidFill>
              <a:cs typeface="Arial"/>
              <a:sym typeface="Arial"/>
            </a:endParaRPr>
          </a:p>
          <a:p>
            <a:pPr marL="571500" indent="-438658">
              <a:lnSpc>
                <a:spcPct val="80000"/>
              </a:lnSpc>
              <a:spcBef>
                <a:spcPts val="300"/>
              </a:spcBef>
              <a:buSzPts val="2092"/>
              <a:buNone/>
            </a:pPr>
            <a:endParaRPr dirty="0"/>
          </a:p>
          <a:p>
            <a:pPr marL="365760" indent="-167449">
              <a:lnSpc>
                <a:spcPct val="80000"/>
              </a:lnSpc>
              <a:spcBef>
                <a:spcPts val="300"/>
              </a:spcBef>
              <a:buSzPts val="1395"/>
              <a:buNone/>
            </a:pPr>
            <a:endParaRPr dirty="0"/>
          </a:p>
          <a:p>
            <a:pPr marL="365760" indent="-118236">
              <a:lnSpc>
                <a:spcPct val="80000"/>
              </a:lnSpc>
              <a:spcBef>
                <a:spcPts val="300"/>
              </a:spcBef>
              <a:spcAft>
                <a:spcPts val="1600"/>
              </a:spcAft>
              <a:buSzPts val="2170"/>
              <a:buNone/>
            </a:pPr>
            <a:endParaRPr dirty="0"/>
          </a:p>
        </p:txBody>
      </p:sp>
    </p:spTree>
    <p:extLst>
      <p:ext uri="{BB962C8B-B14F-4D97-AF65-F5344CB8AC3E}">
        <p14:creationId xmlns:p14="http://schemas.microsoft.com/office/powerpoint/2010/main" val="48273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007893" y="270831"/>
            <a:ext cx="8225400" cy="10668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600"/>
            </a:pPr>
            <a:r>
              <a:rPr lang="en-US" sz="3600" dirty="0">
                <a:solidFill>
                  <a:srgbClr val="000000"/>
                </a:solidFill>
                <a:latin typeface="Arial"/>
                <a:ea typeface="Arial"/>
                <a:cs typeface="Arial"/>
                <a:sym typeface="Arial"/>
              </a:rPr>
              <a:t>The principle of non-discrimination </a:t>
            </a:r>
            <a:endParaRPr b="1" dirty="0">
              <a:solidFill>
                <a:srgbClr val="000000"/>
              </a:solidFill>
              <a:latin typeface="Arial"/>
              <a:ea typeface="Arial"/>
              <a:cs typeface="Arial"/>
              <a:sym typeface="Arial"/>
            </a:endParaRPr>
          </a:p>
        </p:txBody>
      </p:sp>
      <p:sp>
        <p:nvSpPr>
          <p:cNvPr id="102" name="Google Shape;102;p19"/>
          <p:cNvSpPr txBox="1">
            <a:spLocks noGrp="1"/>
          </p:cNvSpPr>
          <p:nvPr>
            <p:ph type="body" idx="1"/>
          </p:nvPr>
        </p:nvSpPr>
        <p:spPr>
          <a:xfrm>
            <a:off x="1081377" y="1987825"/>
            <a:ext cx="10273086" cy="3681455"/>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lang="en-US" b="1" dirty="0">
                <a:solidFill>
                  <a:srgbClr val="000000"/>
                </a:solidFill>
                <a:cs typeface="Arial"/>
                <a:sym typeface="Arial"/>
              </a:rPr>
              <a:t>Article 4 </a:t>
            </a:r>
            <a:r>
              <a:rPr lang="en-US" dirty="0">
                <a:solidFill>
                  <a:srgbClr val="000000"/>
                </a:solidFill>
                <a:cs typeface="Arial"/>
                <a:sym typeface="Arial"/>
              </a:rPr>
              <a:t>of</a:t>
            </a:r>
            <a:r>
              <a:rPr lang="en-US" b="1" dirty="0">
                <a:solidFill>
                  <a:srgbClr val="000000"/>
                </a:solidFill>
                <a:cs typeface="Arial"/>
                <a:sym typeface="Arial"/>
              </a:rPr>
              <a:t> </a:t>
            </a:r>
            <a:r>
              <a:rPr lang="en-US" dirty="0">
                <a:solidFill>
                  <a:srgbClr val="000000"/>
                </a:solidFill>
                <a:cs typeface="Arial"/>
                <a:sym typeface="Arial"/>
              </a:rPr>
              <a:t>the Istanbul Convention ensures the protection of women without discrimination on the basis of their: </a:t>
            </a:r>
            <a:endParaRPr dirty="0">
              <a:solidFill>
                <a:srgbClr val="000000"/>
              </a:solidFill>
              <a:cs typeface="Arial"/>
              <a:sym typeface="Arial"/>
            </a:endParaRPr>
          </a:p>
          <a:p>
            <a:pPr marL="0" indent="0" algn="ctr">
              <a:spcBef>
                <a:spcPts val="300"/>
              </a:spcBef>
              <a:buNone/>
            </a:pPr>
            <a:r>
              <a:rPr lang="en-US" dirty="0">
                <a:solidFill>
                  <a:srgbClr val="000000"/>
                </a:solidFill>
                <a:cs typeface="Arial"/>
                <a:sym typeface="Arial"/>
              </a:rPr>
              <a:t>sex, gender, race, </a:t>
            </a:r>
            <a:r>
              <a:rPr lang="en-US" dirty="0" err="1">
                <a:solidFill>
                  <a:srgbClr val="000000"/>
                </a:solidFill>
                <a:cs typeface="Arial"/>
                <a:sym typeface="Arial"/>
              </a:rPr>
              <a:t>colour</a:t>
            </a:r>
            <a:r>
              <a:rPr lang="en-US" dirty="0">
                <a:solidFill>
                  <a:srgbClr val="000000"/>
                </a:solidFill>
                <a:cs typeface="Arial"/>
                <a:sym typeface="Arial"/>
              </a:rPr>
              <a:t>, language, religion, political opinion, national/social origin, sexual orientation, gender identity, age, </a:t>
            </a:r>
            <a:r>
              <a:rPr lang="en-US" b="1" dirty="0">
                <a:solidFill>
                  <a:srgbClr val="000000"/>
                </a:solidFill>
                <a:cs typeface="Arial"/>
                <a:sym typeface="Arial"/>
              </a:rPr>
              <a:t>disability,</a:t>
            </a:r>
            <a:r>
              <a:rPr lang="en-US" dirty="0">
                <a:solidFill>
                  <a:srgbClr val="000000"/>
                </a:solidFill>
                <a:cs typeface="Arial"/>
                <a:sym typeface="Arial"/>
              </a:rPr>
              <a:t> marital status, migrant or refugee status…</a:t>
            </a:r>
            <a:endParaRPr dirty="0">
              <a:solidFill>
                <a:srgbClr val="000000"/>
              </a:solidFill>
              <a:cs typeface="Arial"/>
              <a:sym typeface="Arial"/>
            </a:endParaRPr>
          </a:p>
        </p:txBody>
      </p:sp>
    </p:spTree>
    <p:extLst>
      <p:ext uri="{BB962C8B-B14F-4D97-AF65-F5344CB8AC3E}">
        <p14:creationId xmlns:p14="http://schemas.microsoft.com/office/powerpoint/2010/main" val="17661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947323" y="400633"/>
            <a:ext cx="8297354" cy="10668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600"/>
            </a:pPr>
            <a:r>
              <a:rPr lang="en-US" sz="3600" dirty="0">
                <a:solidFill>
                  <a:srgbClr val="000000"/>
                </a:solidFill>
                <a:latin typeface="Arial"/>
                <a:ea typeface="Arial"/>
                <a:cs typeface="Arial"/>
                <a:sym typeface="Arial"/>
              </a:rPr>
              <a:t>The Content of the Convention:</a:t>
            </a:r>
            <a:br>
              <a:rPr lang="en-US" sz="3600" dirty="0">
                <a:solidFill>
                  <a:srgbClr val="000000"/>
                </a:solidFill>
                <a:latin typeface="Arial"/>
                <a:ea typeface="Arial"/>
                <a:cs typeface="Arial"/>
                <a:sym typeface="Arial"/>
              </a:rPr>
            </a:br>
            <a:r>
              <a:rPr lang="en-US" sz="3600" dirty="0">
                <a:solidFill>
                  <a:srgbClr val="000000"/>
                </a:solidFill>
                <a:latin typeface="Arial"/>
                <a:ea typeface="Arial"/>
                <a:cs typeface="Arial"/>
                <a:sym typeface="Arial"/>
              </a:rPr>
              <a:t>An approach based on “4 Ps”</a:t>
            </a:r>
            <a:endParaRPr dirty="0">
              <a:solidFill>
                <a:srgbClr val="000000"/>
              </a:solidFill>
              <a:latin typeface="Arial"/>
              <a:ea typeface="Arial"/>
              <a:cs typeface="Arial"/>
              <a:sym typeface="Arial"/>
            </a:endParaRPr>
          </a:p>
        </p:txBody>
      </p:sp>
      <p:grpSp>
        <p:nvGrpSpPr>
          <p:cNvPr id="109" name="Google Shape;109;p20">
            <a:extLst>
              <a:ext uri="{C183D7F6-B498-43B3-948B-1728B52AA6E4}">
                <adec:decorative xmlns:adec="http://schemas.microsoft.com/office/drawing/2017/decorative" val="1"/>
              </a:ext>
            </a:extLst>
          </p:cNvPr>
          <p:cNvGrpSpPr/>
          <p:nvPr/>
        </p:nvGrpSpPr>
        <p:grpSpPr>
          <a:xfrm>
            <a:off x="2063526" y="2241224"/>
            <a:ext cx="8147275" cy="4368252"/>
            <a:chOff x="82325" y="-8264"/>
            <a:chExt cx="8147275" cy="4368252"/>
          </a:xfrm>
        </p:grpSpPr>
        <p:sp>
          <p:nvSpPr>
            <p:cNvPr id="110" name="Google Shape;110;p20"/>
            <p:cNvSpPr/>
            <p:nvPr/>
          </p:nvSpPr>
          <p:spPr>
            <a:xfrm rot="-5400000">
              <a:off x="1058649" y="-984577"/>
              <a:ext cx="2162175" cy="4114800"/>
            </a:xfrm>
            <a:prstGeom prst="round1Rect">
              <a:avLst>
                <a:gd name="adj" fmla="val 16667"/>
              </a:avLst>
            </a:prstGeom>
            <a:solidFill>
              <a:schemeClr val="lt1"/>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endParaRPr sz="2800">
                <a:latin typeface="Verdana" panose="020B0604030504040204" pitchFamily="34" charset="0"/>
                <a:ea typeface="Verdana" panose="020B0604030504040204" pitchFamily="34" charset="0"/>
              </a:endParaRPr>
            </a:p>
          </p:txBody>
        </p:sp>
        <p:sp>
          <p:nvSpPr>
            <p:cNvPr id="111" name="Google Shape;111;p20"/>
            <p:cNvSpPr txBox="1"/>
            <p:nvPr/>
          </p:nvSpPr>
          <p:spPr>
            <a:xfrm>
              <a:off x="82325" y="-8191"/>
              <a:ext cx="4114800" cy="2063400"/>
            </a:xfrm>
            <a:prstGeom prst="rect">
              <a:avLst/>
            </a:prstGeom>
            <a:noFill/>
            <a:ln w="9525" cap="flat" cmpd="sng">
              <a:solidFill>
                <a:srgbClr val="000000"/>
              </a:solidFill>
              <a:prstDash val="solid"/>
              <a:round/>
              <a:headEnd type="none" w="sm" len="sm"/>
              <a:tailEnd type="none" w="sm" len="sm"/>
            </a:ln>
          </p:spPr>
          <p:txBody>
            <a:bodyPr spcFirstLastPara="1" wrap="square" lIns="170675" tIns="170675" rIns="170675" bIns="170675" anchor="ctr" anchorCtr="0">
              <a:noAutofit/>
            </a:bodyPr>
            <a:lstStyle/>
            <a:p>
              <a:pPr algn="ctr">
                <a:lnSpc>
                  <a:spcPct val="90000"/>
                </a:lnSpc>
                <a:buClr>
                  <a:schemeClr val="lt1"/>
                </a:buClr>
                <a:buSzPts val="2400"/>
              </a:pPr>
              <a:endParaRPr sz="2800" b="1" u="sng">
                <a:latin typeface="Verdana" panose="020B0604030504040204" pitchFamily="34" charset="0"/>
                <a:ea typeface="Verdana" panose="020B0604030504040204" pitchFamily="34" charset="0"/>
              </a:endParaRPr>
            </a:p>
            <a:p>
              <a:pPr algn="ctr">
                <a:lnSpc>
                  <a:spcPct val="90000"/>
                </a:lnSpc>
                <a:buClr>
                  <a:schemeClr val="lt1"/>
                </a:buClr>
                <a:buSzPts val="2400"/>
              </a:pPr>
              <a:r>
                <a:rPr lang="en-US" sz="2800" b="1" u="sng">
                  <a:latin typeface="Verdana" panose="020B0604030504040204" pitchFamily="34" charset="0"/>
                  <a:ea typeface="Verdana" panose="020B0604030504040204" pitchFamily="34" charset="0"/>
                </a:rPr>
                <a:t>P</a:t>
              </a:r>
              <a:r>
                <a:rPr lang="en-US" sz="2800">
                  <a:latin typeface="Verdana" panose="020B0604030504040204" pitchFamily="34" charset="0"/>
                  <a:ea typeface="Verdana" panose="020B0604030504040204" pitchFamily="34" charset="0"/>
                </a:rPr>
                <a:t>revention</a:t>
              </a:r>
              <a:endParaRPr sz="2800">
                <a:latin typeface="Verdana" panose="020B0604030504040204" pitchFamily="34" charset="0"/>
                <a:ea typeface="Verdana" panose="020B0604030504040204" pitchFamily="34" charset="0"/>
              </a:endParaRPr>
            </a:p>
            <a:p>
              <a:pPr algn="ctr">
                <a:lnSpc>
                  <a:spcPct val="90000"/>
                </a:lnSpc>
                <a:spcBef>
                  <a:spcPts val="840"/>
                </a:spcBef>
                <a:buClr>
                  <a:schemeClr val="dk1"/>
                </a:buClr>
                <a:buSzPts val="1600"/>
              </a:pPr>
              <a:endParaRPr sz="2800">
                <a:solidFill>
                  <a:schemeClr val="lt1"/>
                </a:solidFill>
                <a:highlight>
                  <a:srgbClr val="000000"/>
                </a:highlight>
                <a:latin typeface="Verdana" panose="020B0604030504040204" pitchFamily="34" charset="0"/>
                <a:ea typeface="Verdana" panose="020B0604030504040204" pitchFamily="34" charset="0"/>
                <a:cs typeface="Georgia"/>
                <a:sym typeface="Georgia"/>
              </a:endParaRPr>
            </a:p>
            <a:p>
              <a:pPr algn="ctr">
                <a:lnSpc>
                  <a:spcPct val="90000"/>
                </a:lnSpc>
                <a:spcBef>
                  <a:spcPts val="560"/>
                </a:spcBef>
                <a:buClr>
                  <a:schemeClr val="lt1"/>
                </a:buClr>
                <a:buSzPts val="1600"/>
              </a:pPr>
              <a:endParaRPr sz="2800">
                <a:highlight>
                  <a:srgbClr val="000000"/>
                </a:highlight>
                <a:latin typeface="Verdana" panose="020B0604030504040204" pitchFamily="34" charset="0"/>
                <a:ea typeface="Verdana" panose="020B0604030504040204" pitchFamily="34" charset="0"/>
              </a:endParaRPr>
            </a:p>
          </p:txBody>
        </p:sp>
        <p:sp>
          <p:nvSpPr>
            <p:cNvPr id="112" name="Google Shape;112;p20"/>
            <p:cNvSpPr/>
            <p:nvPr/>
          </p:nvSpPr>
          <p:spPr>
            <a:xfrm>
              <a:off x="4114800" y="-8243"/>
              <a:ext cx="4114800" cy="2162175"/>
            </a:xfrm>
            <a:prstGeom prst="round1Rect">
              <a:avLst>
                <a:gd name="adj" fmla="val 16667"/>
              </a:avLst>
            </a:prstGeom>
            <a:solidFill>
              <a:schemeClr val="lt1"/>
            </a:solidFill>
            <a:ln>
              <a:noFill/>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endParaRPr sz="2800">
                <a:latin typeface="Verdana" panose="020B0604030504040204" pitchFamily="34" charset="0"/>
                <a:ea typeface="Verdana" panose="020B0604030504040204" pitchFamily="34" charset="0"/>
              </a:endParaRPr>
            </a:p>
          </p:txBody>
        </p:sp>
        <p:sp>
          <p:nvSpPr>
            <p:cNvPr id="113" name="Google Shape;113;p20"/>
            <p:cNvSpPr txBox="1"/>
            <p:nvPr/>
          </p:nvSpPr>
          <p:spPr>
            <a:xfrm>
              <a:off x="4114800" y="-8237"/>
              <a:ext cx="4114800" cy="2063400"/>
            </a:xfrm>
            <a:prstGeom prst="rect">
              <a:avLst/>
            </a:prstGeom>
            <a:noFill/>
            <a:ln w="9525" cap="flat" cmpd="sng">
              <a:solidFill>
                <a:srgbClr val="000000"/>
              </a:solidFill>
              <a:prstDash val="solid"/>
              <a:round/>
              <a:headEnd type="none" w="sm" len="sm"/>
              <a:tailEnd type="none" w="sm" len="sm"/>
            </a:ln>
          </p:spPr>
          <p:txBody>
            <a:bodyPr spcFirstLastPara="1" wrap="square" lIns="170675" tIns="170675" rIns="170675" bIns="170675" anchor="ctr" anchorCtr="0">
              <a:noAutofit/>
            </a:bodyPr>
            <a:lstStyle/>
            <a:p>
              <a:pPr algn="ctr">
                <a:lnSpc>
                  <a:spcPct val="90000"/>
                </a:lnSpc>
                <a:buClr>
                  <a:schemeClr val="dk1"/>
                </a:buClr>
                <a:buSzPts val="2400"/>
              </a:pPr>
              <a:endParaRPr sz="2800" b="1" u="sng" dirty="0">
                <a:solidFill>
                  <a:schemeClr val="lt1"/>
                </a:solidFill>
                <a:latin typeface="Verdana" panose="020B0604030504040204" pitchFamily="34" charset="0"/>
                <a:ea typeface="Verdana" panose="020B0604030504040204" pitchFamily="34" charset="0"/>
                <a:cs typeface="Georgia"/>
                <a:sym typeface="Georgia"/>
              </a:endParaRPr>
            </a:p>
            <a:p>
              <a:pPr algn="ctr">
                <a:lnSpc>
                  <a:spcPct val="90000"/>
                </a:lnSpc>
                <a:spcBef>
                  <a:spcPts val="840"/>
                </a:spcBef>
                <a:buClr>
                  <a:schemeClr val="lt1"/>
                </a:buClr>
                <a:buSzPts val="2400"/>
              </a:pPr>
              <a:r>
                <a:rPr lang="en-US" sz="2800" b="1" u="sng" dirty="0">
                  <a:latin typeface="Verdana" panose="020B0604030504040204" pitchFamily="34" charset="0"/>
                  <a:ea typeface="Verdana" panose="020B0604030504040204" pitchFamily="34" charset="0"/>
                </a:rPr>
                <a:t>P</a:t>
              </a:r>
              <a:r>
                <a:rPr lang="en-US" sz="2800" dirty="0">
                  <a:latin typeface="Verdana" panose="020B0604030504040204" pitchFamily="34" charset="0"/>
                  <a:ea typeface="Verdana" panose="020B0604030504040204" pitchFamily="34" charset="0"/>
                </a:rPr>
                <a:t>rotection</a:t>
              </a:r>
              <a:endParaRPr sz="2800" dirty="0">
                <a:latin typeface="Verdana" panose="020B0604030504040204" pitchFamily="34" charset="0"/>
                <a:ea typeface="Verdana" panose="020B0604030504040204" pitchFamily="34" charset="0"/>
              </a:endParaRPr>
            </a:p>
            <a:p>
              <a:pPr algn="ctr">
                <a:lnSpc>
                  <a:spcPct val="90000"/>
                </a:lnSpc>
                <a:spcBef>
                  <a:spcPts val="840"/>
                </a:spcBef>
                <a:buClr>
                  <a:schemeClr val="dk1"/>
                </a:buClr>
                <a:buSzPts val="1400"/>
              </a:pPr>
              <a:endParaRPr sz="2800" dirty="0">
                <a:latin typeface="Verdana" panose="020B0604030504040204" pitchFamily="34" charset="0"/>
                <a:ea typeface="Verdana" panose="020B0604030504040204" pitchFamily="34" charset="0"/>
                <a:cs typeface="Georgia"/>
                <a:sym typeface="Georgia"/>
              </a:endParaRPr>
            </a:p>
            <a:p>
              <a:pPr algn="ctr">
                <a:lnSpc>
                  <a:spcPct val="90000"/>
                </a:lnSpc>
                <a:spcBef>
                  <a:spcPts val="490"/>
                </a:spcBef>
                <a:buClr>
                  <a:schemeClr val="lt1"/>
                </a:buClr>
                <a:buSzPts val="1600"/>
              </a:pPr>
              <a:endParaRPr sz="2800" dirty="0">
                <a:latin typeface="Verdana" panose="020B0604030504040204" pitchFamily="34" charset="0"/>
                <a:ea typeface="Verdana" panose="020B0604030504040204" pitchFamily="34" charset="0"/>
              </a:endParaRPr>
            </a:p>
          </p:txBody>
        </p:sp>
        <p:sp>
          <p:nvSpPr>
            <p:cNvPr id="114" name="Google Shape;114;p20"/>
            <p:cNvSpPr/>
            <p:nvPr/>
          </p:nvSpPr>
          <p:spPr>
            <a:xfrm rot="10800000">
              <a:off x="82337" y="2055260"/>
              <a:ext cx="4114800" cy="2304727"/>
            </a:xfrm>
            <a:prstGeom prst="round1Rect">
              <a:avLst>
                <a:gd name="adj" fmla="val 16667"/>
              </a:avLst>
            </a:prstGeom>
            <a:solidFill>
              <a:schemeClr val="lt1"/>
            </a:solidFill>
            <a:ln w="9525" cap="flat" cmpd="sng">
              <a:solidFill>
                <a:srgbClr val="000000"/>
              </a:solidFill>
              <a:prstDash val="solid"/>
              <a:round/>
              <a:headEnd type="none" w="sm" len="sm"/>
              <a:tailEnd type="none" w="sm" len="sm"/>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endParaRPr sz="2800">
                <a:latin typeface="Verdana" panose="020B0604030504040204" pitchFamily="34" charset="0"/>
                <a:ea typeface="Verdana" panose="020B0604030504040204" pitchFamily="34" charset="0"/>
              </a:endParaRPr>
            </a:p>
          </p:txBody>
        </p:sp>
        <p:sp>
          <p:nvSpPr>
            <p:cNvPr id="115" name="Google Shape;115;p20"/>
            <p:cNvSpPr txBox="1"/>
            <p:nvPr/>
          </p:nvSpPr>
          <p:spPr>
            <a:xfrm>
              <a:off x="82337" y="2631442"/>
              <a:ext cx="4114800" cy="1728545"/>
            </a:xfrm>
            <a:prstGeom prst="rect">
              <a:avLst/>
            </a:prstGeom>
            <a:noFill/>
            <a:ln>
              <a:noFill/>
            </a:ln>
          </p:spPr>
          <p:txBody>
            <a:bodyPr spcFirstLastPara="1" wrap="square" lIns="170675" tIns="170675" rIns="170675" bIns="170675" anchor="ctr" anchorCtr="0">
              <a:noAutofit/>
            </a:bodyPr>
            <a:lstStyle/>
            <a:p>
              <a:pPr algn="ctr">
                <a:lnSpc>
                  <a:spcPct val="90000"/>
                </a:lnSpc>
                <a:buClr>
                  <a:schemeClr val="lt1"/>
                </a:buClr>
                <a:buSzPts val="2400"/>
              </a:pPr>
              <a:r>
                <a:rPr lang="en-US" sz="2800" b="1" u="sng">
                  <a:latin typeface="Verdana" panose="020B0604030504040204" pitchFamily="34" charset="0"/>
                  <a:ea typeface="Verdana" panose="020B0604030504040204" pitchFamily="34" charset="0"/>
                </a:rPr>
                <a:t>P</a:t>
              </a:r>
              <a:r>
                <a:rPr lang="en-US" sz="2800">
                  <a:latin typeface="Verdana" panose="020B0604030504040204" pitchFamily="34" charset="0"/>
                  <a:ea typeface="Verdana" panose="020B0604030504040204" pitchFamily="34" charset="0"/>
                </a:rPr>
                <a:t>rosecution</a:t>
              </a:r>
              <a:endParaRPr sz="2800">
                <a:latin typeface="Verdana" panose="020B0604030504040204" pitchFamily="34" charset="0"/>
                <a:ea typeface="Verdana" panose="020B0604030504040204" pitchFamily="34" charset="0"/>
              </a:endParaRPr>
            </a:p>
            <a:p>
              <a:pPr algn="ctr">
                <a:lnSpc>
                  <a:spcPct val="90000"/>
                </a:lnSpc>
                <a:spcBef>
                  <a:spcPts val="840"/>
                </a:spcBef>
                <a:buClr>
                  <a:schemeClr val="lt1"/>
                </a:buClr>
                <a:buSzPts val="1600"/>
              </a:pPr>
              <a:r>
                <a:rPr lang="en-US" sz="2800">
                  <a:solidFill>
                    <a:schemeClr val="lt1"/>
                  </a:solidFill>
                  <a:latin typeface="Verdana" panose="020B0604030504040204" pitchFamily="34" charset="0"/>
                  <a:ea typeface="Verdana" panose="020B0604030504040204" pitchFamily="34" charset="0"/>
                  <a:cs typeface="Georgia"/>
                  <a:sym typeface="Georgia"/>
                </a:rPr>
                <a:t>the complaint</a:t>
              </a:r>
              <a:endParaRPr sz="2800">
                <a:latin typeface="Verdana" panose="020B0604030504040204" pitchFamily="34" charset="0"/>
                <a:ea typeface="Verdana" panose="020B0604030504040204" pitchFamily="34" charset="0"/>
              </a:endParaRPr>
            </a:p>
          </p:txBody>
        </p:sp>
        <p:sp>
          <p:nvSpPr>
            <p:cNvPr id="116" name="Google Shape;116;p20"/>
            <p:cNvSpPr/>
            <p:nvPr/>
          </p:nvSpPr>
          <p:spPr>
            <a:xfrm rot="5400000">
              <a:off x="5026376" y="1150224"/>
              <a:ext cx="2291646" cy="4114800"/>
            </a:xfrm>
            <a:prstGeom prst="round1Rect">
              <a:avLst>
                <a:gd name="adj" fmla="val 16667"/>
              </a:avLst>
            </a:prstGeom>
            <a:solidFill>
              <a:schemeClr val="lt1"/>
            </a:solidFill>
            <a:ln w="9525" cap="flat" cmpd="sng">
              <a:solidFill>
                <a:srgbClr val="000000"/>
              </a:solidFill>
              <a:prstDash val="solid"/>
              <a:round/>
              <a:headEnd type="none" w="sm" len="sm"/>
              <a:tailEnd type="none" w="sm" len="sm"/>
            </a:ln>
            <a:effectLst>
              <a:outerShdw blurRad="50800" dist="25400" dir="5400000" rotWithShape="0">
                <a:srgbClr val="000000">
                  <a:alpha val="44705"/>
                </a:srgbClr>
              </a:outerShdw>
            </a:effectLst>
          </p:spPr>
          <p:txBody>
            <a:bodyPr spcFirstLastPara="1" wrap="square" lIns="91425" tIns="91425" rIns="91425" bIns="91425" anchor="ctr" anchorCtr="0">
              <a:noAutofit/>
            </a:bodyPr>
            <a:lstStyle/>
            <a:p>
              <a:endParaRPr sz="2800">
                <a:latin typeface="Verdana" panose="020B0604030504040204" pitchFamily="34" charset="0"/>
                <a:ea typeface="Verdana" panose="020B0604030504040204" pitchFamily="34" charset="0"/>
              </a:endParaRPr>
            </a:p>
          </p:txBody>
        </p:sp>
        <p:sp>
          <p:nvSpPr>
            <p:cNvPr id="117" name="Google Shape;117;p20"/>
            <p:cNvSpPr txBox="1"/>
            <p:nvPr/>
          </p:nvSpPr>
          <p:spPr>
            <a:xfrm>
              <a:off x="4114799" y="2634713"/>
              <a:ext cx="4114800" cy="1718734"/>
            </a:xfrm>
            <a:prstGeom prst="rect">
              <a:avLst/>
            </a:prstGeom>
            <a:noFill/>
            <a:ln>
              <a:noFill/>
            </a:ln>
          </p:spPr>
          <p:txBody>
            <a:bodyPr spcFirstLastPara="1" wrap="square" lIns="170675" tIns="170675" rIns="170675" bIns="170675" anchor="ctr" anchorCtr="0">
              <a:noAutofit/>
            </a:bodyPr>
            <a:lstStyle/>
            <a:p>
              <a:pPr algn="ctr">
                <a:lnSpc>
                  <a:spcPct val="90000"/>
                </a:lnSpc>
                <a:buClr>
                  <a:schemeClr val="lt1"/>
                </a:buClr>
                <a:buSzPts val="2400"/>
              </a:pPr>
              <a:r>
                <a:rPr lang="en-US" sz="2800">
                  <a:latin typeface="Verdana" panose="020B0604030504040204" pitchFamily="34" charset="0"/>
                  <a:ea typeface="Verdana" panose="020B0604030504040204" pitchFamily="34" charset="0"/>
                </a:rPr>
                <a:t>Integrated </a:t>
              </a:r>
              <a:r>
                <a:rPr lang="en-US" sz="2800" b="1" u="sng">
                  <a:latin typeface="Verdana" panose="020B0604030504040204" pitchFamily="34" charset="0"/>
                  <a:ea typeface="Verdana" panose="020B0604030504040204" pitchFamily="34" charset="0"/>
                </a:rPr>
                <a:t>P</a:t>
              </a:r>
              <a:r>
                <a:rPr lang="en-US" sz="2800">
                  <a:latin typeface="Verdana" panose="020B0604030504040204" pitchFamily="34" charset="0"/>
                  <a:ea typeface="Verdana" panose="020B0604030504040204" pitchFamily="34" charset="0"/>
                </a:rPr>
                <a:t>olicies</a:t>
              </a:r>
              <a:endParaRPr sz="2800">
                <a:latin typeface="Verdana" panose="020B0604030504040204" pitchFamily="34" charset="0"/>
                <a:ea typeface="Verdana" panose="020B0604030504040204" pitchFamily="34" charset="0"/>
              </a:endParaRPr>
            </a:p>
            <a:p>
              <a:pPr algn="ctr">
                <a:lnSpc>
                  <a:spcPct val="90000"/>
                </a:lnSpc>
                <a:spcBef>
                  <a:spcPts val="840"/>
                </a:spcBef>
                <a:buClr>
                  <a:schemeClr val="lt1"/>
                </a:buClr>
                <a:buSzPts val="1600"/>
              </a:pPr>
              <a:endParaRPr sz="2800">
                <a:latin typeface="Verdana" panose="020B0604030504040204" pitchFamily="34" charset="0"/>
                <a:ea typeface="Verdana" panose="020B0604030504040204" pitchFamily="34" charset="0"/>
              </a:endParaRPr>
            </a:p>
          </p:txBody>
        </p:sp>
        <p:sp>
          <p:nvSpPr>
            <p:cNvPr id="118" name="Google Shape;118;p20"/>
            <p:cNvSpPr/>
            <p:nvPr/>
          </p:nvSpPr>
          <p:spPr>
            <a:xfrm>
              <a:off x="2818650" y="1755577"/>
              <a:ext cx="2592299" cy="813194"/>
            </a:xfrm>
            <a:prstGeom prst="roundRect">
              <a:avLst>
                <a:gd name="adj" fmla="val 16667"/>
              </a:avLst>
            </a:prstGeom>
            <a:solidFill>
              <a:srgbClr val="D9B1A9"/>
            </a:solidFill>
            <a:ln>
              <a:noFill/>
            </a:ln>
          </p:spPr>
          <p:txBody>
            <a:bodyPr spcFirstLastPara="1" wrap="square" lIns="91425" tIns="91425" rIns="91425" bIns="91425" anchor="ctr" anchorCtr="0">
              <a:noAutofit/>
            </a:bodyPr>
            <a:lstStyle/>
            <a:p>
              <a:endParaRPr sz="2800">
                <a:latin typeface="Verdana" panose="020B0604030504040204" pitchFamily="34" charset="0"/>
                <a:ea typeface="Verdana" panose="020B0604030504040204" pitchFamily="34" charset="0"/>
              </a:endParaRPr>
            </a:p>
          </p:txBody>
        </p:sp>
        <p:sp>
          <p:nvSpPr>
            <p:cNvPr id="119" name="Google Shape;119;p20"/>
            <p:cNvSpPr txBox="1"/>
            <p:nvPr/>
          </p:nvSpPr>
          <p:spPr>
            <a:xfrm>
              <a:off x="2713375" y="1636712"/>
              <a:ext cx="2657700" cy="1152900"/>
            </a:xfrm>
            <a:prstGeom prst="rect">
              <a:avLst/>
            </a:prstGeom>
            <a:noFill/>
            <a:ln>
              <a:noFill/>
            </a:ln>
          </p:spPr>
          <p:txBody>
            <a:bodyPr spcFirstLastPara="1" wrap="square" lIns="91425" tIns="91425" rIns="91425" bIns="91425" anchor="ctr" anchorCtr="0">
              <a:noAutofit/>
            </a:bodyPr>
            <a:lstStyle/>
            <a:p>
              <a:pPr algn="ctr">
                <a:lnSpc>
                  <a:spcPct val="90000"/>
                </a:lnSpc>
                <a:buClr>
                  <a:schemeClr val="dk1"/>
                </a:buClr>
                <a:buSzPts val="2400"/>
              </a:pPr>
              <a:endParaRPr sz="280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57113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body" idx="1"/>
          </p:nvPr>
        </p:nvSpPr>
        <p:spPr>
          <a:xfrm>
            <a:off x="194209" y="422540"/>
            <a:ext cx="7096715" cy="3817687"/>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lang="en-US" dirty="0">
                <a:solidFill>
                  <a:srgbClr val="000000"/>
                </a:solidFill>
                <a:cs typeface="Arial"/>
                <a:sym typeface="Arial"/>
              </a:rPr>
              <a:t>1. </a:t>
            </a:r>
            <a:r>
              <a:rPr lang="en-US" b="1" dirty="0">
                <a:solidFill>
                  <a:srgbClr val="000000"/>
                </a:solidFill>
                <a:cs typeface="Arial"/>
                <a:sym typeface="Arial"/>
              </a:rPr>
              <a:t>Prevention</a:t>
            </a:r>
            <a:r>
              <a:rPr lang="en-US" dirty="0">
                <a:solidFill>
                  <a:srgbClr val="000000"/>
                </a:solidFill>
                <a:cs typeface="Arial"/>
                <a:sym typeface="Arial"/>
              </a:rPr>
              <a:t>: awareness raising campaigns, education, training of professionals</a:t>
            </a:r>
            <a:endParaRPr dirty="0">
              <a:solidFill>
                <a:srgbClr val="000000"/>
              </a:solidFill>
              <a:cs typeface="Arial"/>
              <a:sym typeface="Arial"/>
            </a:endParaRPr>
          </a:p>
          <a:p>
            <a:pPr marL="0" indent="0" algn="ctr">
              <a:spcBef>
                <a:spcPts val="300"/>
              </a:spcBef>
              <a:buNone/>
            </a:pPr>
            <a:endParaRPr dirty="0">
              <a:solidFill>
                <a:srgbClr val="000000"/>
              </a:solidFill>
              <a:cs typeface="Arial"/>
              <a:sym typeface="Arial"/>
            </a:endParaRPr>
          </a:p>
          <a:p>
            <a:pPr marL="0" indent="0">
              <a:spcBef>
                <a:spcPts val="300"/>
              </a:spcBef>
              <a:buNone/>
            </a:pPr>
            <a:r>
              <a:rPr lang="en-US" dirty="0">
                <a:solidFill>
                  <a:srgbClr val="000000"/>
                </a:solidFill>
                <a:cs typeface="Arial"/>
                <a:sym typeface="Arial"/>
              </a:rPr>
              <a:t>2. </a:t>
            </a:r>
            <a:r>
              <a:rPr lang="en-US" b="1" dirty="0">
                <a:solidFill>
                  <a:srgbClr val="000000"/>
                </a:solidFill>
                <a:cs typeface="Arial"/>
                <a:sym typeface="Arial"/>
              </a:rPr>
              <a:t>Protection</a:t>
            </a:r>
            <a:r>
              <a:rPr lang="en-US" dirty="0">
                <a:solidFill>
                  <a:srgbClr val="000000"/>
                </a:solidFill>
                <a:cs typeface="Arial"/>
                <a:sym typeface="Arial"/>
              </a:rPr>
              <a:t>: provision of support services and information:</a:t>
            </a:r>
            <a:endParaRPr dirty="0">
              <a:solidFill>
                <a:srgbClr val="000000"/>
              </a:solidFill>
              <a:cs typeface="Arial"/>
              <a:sym typeface="Arial"/>
            </a:endParaRPr>
          </a:p>
          <a:p>
            <a:pPr marL="457200" indent="-406400">
              <a:spcBef>
                <a:spcPts val="300"/>
              </a:spcBef>
              <a:buClr>
                <a:srgbClr val="000000"/>
              </a:buClr>
              <a:buSzPts val="2800"/>
              <a:buFont typeface="Arial"/>
              <a:buChar char="-"/>
            </a:pPr>
            <a:r>
              <a:rPr lang="en-US" dirty="0">
                <a:solidFill>
                  <a:srgbClr val="000000"/>
                </a:solidFill>
                <a:cs typeface="Arial"/>
                <a:sym typeface="Arial"/>
              </a:rPr>
              <a:t>General services: health and social services</a:t>
            </a:r>
            <a:endParaRPr dirty="0">
              <a:solidFill>
                <a:srgbClr val="000000"/>
              </a:solidFill>
              <a:cs typeface="Arial"/>
              <a:sym typeface="Arial"/>
            </a:endParaRPr>
          </a:p>
          <a:p>
            <a:pPr marL="457200" indent="-406400">
              <a:spcBef>
                <a:spcPts val="0"/>
              </a:spcBef>
              <a:buClr>
                <a:srgbClr val="000000"/>
              </a:buClr>
              <a:buSzPts val="2800"/>
              <a:buFont typeface="Arial"/>
              <a:buChar char="-"/>
            </a:pPr>
            <a:r>
              <a:rPr lang="en-US" dirty="0">
                <a:solidFill>
                  <a:srgbClr val="000000"/>
                </a:solidFill>
                <a:cs typeface="Arial"/>
                <a:sym typeface="Arial"/>
              </a:rPr>
              <a:t>Specialized services for women victims of violence</a:t>
            </a:r>
            <a:endParaRPr dirty="0">
              <a:solidFill>
                <a:srgbClr val="000000"/>
              </a:solidFill>
              <a:cs typeface="Arial"/>
              <a:sym typeface="Arial"/>
            </a:endParaRPr>
          </a:p>
          <a:p>
            <a:pPr marL="457200" indent="-406400">
              <a:spcBef>
                <a:spcPts val="0"/>
              </a:spcBef>
              <a:buClr>
                <a:srgbClr val="000000"/>
              </a:buClr>
              <a:buSzPts val="2800"/>
              <a:buFont typeface="Arial"/>
              <a:buChar char="-"/>
            </a:pPr>
            <a:r>
              <a:rPr lang="en-US" dirty="0">
                <a:solidFill>
                  <a:srgbClr val="000000"/>
                </a:solidFill>
                <a:cs typeface="Arial"/>
                <a:sym typeface="Arial"/>
              </a:rPr>
              <a:t>Shelters</a:t>
            </a:r>
            <a:endParaRPr dirty="0">
              <a:solidFill>
                <a:srgbClr val="000000"/>
              </a:solidFill>
              <a:cs typeface="Arial"/>
              <a:sym typeface="Arial"/>
            </a:endParaRPr>
          </a:p>
          <a:p>
            <a:pPr marL="457200" indent="-406400">
              <a:spcBef>
                <a:spcPts val="0"/>
              </a:spcBef>
              <a:buClr>
                <a:srgbClr val="000000"/>
              </a:buClr>
              <a:buSzPts val="2800"/>
              <a:buFont typeface="Arial"/>
              <a:buChar char="-"/>
            </a:pPr>
            <a:r>
              <a:rPr lang="en-US" dirty="0">
                <a:solidFill>
                  <a:srgbClr val="000000"/>
                </a:solidFill>
                <a:cs typeface="Arial"/>
                <a:sym typeface="Arial"/>
              </a:rPr>
              <a:t>Support for victims of sexual violence</a:t>
            </a:r>
            <a:endParaRPr dirty="0">
              <a:solidFill>
                <a:srgbClr val="000000"/>
              </a:solidFill>
              <a:cs typeface="Arial"/>
              <a:sym typeface="Arial"/>
            </a:endParaRPr>
          </a:p>
          <a:p>
            <a:pPr marL="457200" indent="-406400">
              <a:spcBef>
                <a:spcPts val="300"/>
              </a:spcBef>
              <a:buClr>
                <a:srgbClr val="000000"/>
              </a:buClr>
              <a:buSzPts val="2800"/>
              <a:buFont typeface="Arial"/>
              <a:buChar char="-"/>
            </a:pPr>
            <a:r>
              <a:rPr lang="en-US" dirty="0">
                <a:solidFill>
                  <a:srgbClr val="000000"/>
                </a:solidFill>
                <a:cs typeface="Arial"/>
                <a:sym typeface="Arial"/>
              </a:rPr>
              <a:t>Protection and support for child witnesses </a:t>
            </a:r>
            <a:endParaRPr dirty="0">
              <a:solidFill>
                <a:srgbClr val="000000"/>
              </a:solidFill>
              <a:cs typeface="Arial"/>
              <a:sym typeface="Arial"/>
            </a:endParaRPr>
          </a:p>
          <a:p>
            <a:pPr marL="0" indent="0">
              <a:spcBef>
                <a:spcPts val="1600"/>
              </a:spcBef>
              <a:buNone/>
            </a:pPr>
            <a:endParaRPr dirty="0">
              <a:solidFill>
                <a:srgbClr val="000000"/>
              </a:solidFill>
              <a:cs typeface="Arial"/>
              <a:sym typeface="Arial"/>
            </a:endParaRPr>
          </a:p>
        </p:txBody>
      </p:sp>
      <p:pic>
        <p:nvPicPr>
          <p:cNvPr id="2" name="Picture 1" descr="The following message is written: “Safe from Fear, Safe from Violence”. ">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056766" y="3390563"/>
            <a:ext cx="4962761" cy="3290526"/>
          </a:xfrm>
          <a:prstGeom prst="rect">
            <a:avLst/>
          </a:prstGeom>
        </p:spPr>
      </p:pic>
    </p:spTree>
    <p:extLst>
      <p:ext uri="{BB962C8B-B14F-4D97-AF65-F5344CB8AC3E}">
        <p14:creationId xmlns:p14="http://schemas.microsoft.com/office/powerpoint/2010/main" val="330724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267037" y="907014"/>
            <a:ext cx="11626707" cy="2904335"/>
          </a:xfrm>
          <a:prstGeom prst="rect">
            <a:avLst/>
          </a:prstGeom>
          <a:noFill/>
          <a:ln>
            <a:noFill/>
          </a:ln>
        </p:spPr>
        <p:txBody>
          <a:bodyPr spcFirstLastPara="1" vert="horz" wrap="square" lIns="91425" tIns="45700" rIns="91425" bIns="45700" rtlCol="0" anchor="t" anchorCtr="0">
            <a:noAutofit/>
          </a:bodyPr>
          <a:lstStyle/>
          <a:p>
            <a:pPr marL="0" indent="0">
              <a:spcBef>
                <a:spcPts val="300"/>
              </a:spcBef>
              <a:buNone/>
            </a:pPr>
            <a:r>
              <a:rPr lang="en-US" dirty="0">
                <a:solidFill>
                  <a:srgbClr val="000000"/>
                </a:solidFill>
                <a:cs typeface="Arial"/>
                <a:sym typeface="Arial"/>
              </a:rPr>
              <a:t>3. </a:t>
            </a:r>
            <a:r>
              <a:rPr lang="en-US" b="1" dirty="0">
                <a:solidFill>
                  <a:srgbClr val="000000"/>
                </a:solidFill>
                <a:cs typeface="Arial"/>
                <a:sym typeface="Arial"/>
              </a:rPr>
              <a:t>Prosecution</a:t>
            </a:r>
            <a:r>
              <a:rPr lang="en-US" dirty="0">
                <a:solidFill>
                  <a:srgbClr val="000000"/>
                </a:solidFill>
                <a:cs typeface="Arial"/>
                <a:sym typeface="Arial"/>
              </a:rPr>
              <a:t> and investigation: criminalization of forms of violence, custody and visitation rights, effective investigation and immediate response by law enforcement, special protection measures, judicial aid</a:t>
            </a:r>
            <a:endParaRPr dirty="0">
              <a:solidFill>
                <a:srgbClr val="000000"/>
              </a:solidFill>
              <a:cs typeface="Arial"/>
              <a:sym typeface="Arial"/>
            </a:endParaRPr>
          </a:p>
          <a:p>
            <a:pPr marL="0" indent="0">
              <a:spcBef>
                <a:spcPts val="1600"/>
              </a:spcBef>
              <a:buNone/>
            </a:pPr>
            <a:r>
              <a:rPr lang="en-US" dirty="0">
                <a:solidFill>
                  <a:srgbClr val="000000"/>
                </a:solidFill>
                <a:cs typeface="Arial"/>
                <a:sym typeface="Arial"/>
              </a:rPr>
              <a:t>4. </a:t>
            </a:r>
            <a:r>
              <a:rPr lang="en-US" b="1" dirty="0">
                <a:solidFill>
                  <a:srgbClr val="000000"/>
                </a:solidFill>
                <a:cs typeface="Arial"/>
                <a:sym typeface="Arial"/>
              </a:rPr>
              <a:t>Integrated Policies</a:t>
            </a:r>
            <a:r>
              <a:rPr lang="en-US" dirty="0">
                <a:solidFill>
                  <a:srgbClr val="000000"/>
                </a:solidFill>
                <a:cs typeface="Arial"/>
                <a:sym typeface="Arial"/>
              </a:rPr>
              <a:t>: allocation of appropriate funding, support of NGOs and civil society, national coordinating bodies, data collection and research</a:t>
            </a:r>
            <a:endParaRPr dirty="0">
              <a:solidFill>
                <a:srgbClr val="000000"/>
              </a:solidFill>
              <a:cs typeface="Arial"/>
              <a:sym typeface="Arial"/>
            </a:endParaRPr>
          </a:p>
        </p:txBody>
      </p:sp>
      <p:pic>
        <p:nvPicPr>
          <p:cNvPr id="132" name="Google Shape;132;p22" descr="A group of women demonstrating in the street with signs. The following message is written on one of the sign: “Protect rape survivors”. "/>
          <p:cNvPicPr preferRelativeResize="0">
            <a:picLocks noChangeAspect="1"/>
          </p:cNvPicPr>
          <p:nvPr/>
        </p:nvPicPr>
        <p:blipFill rotWithShape="1">
          <a:blip r:embed="rId3">
            <a:alphaModFix/>
          </a:blip>
          <a:srcRect/>
          <a:stretch/>
        </p:blipFill>
        <p:spPr>
          <a:xfrm>
            <a:off x="6210879" y="3689968"/>
            <a:ext cx="5801865" cy="3027060"/>
          </a:xfrm>
          <a:prstGeom prst="rect">
            <a:avLst/>
          </a:prstGeom>
          <a:noFill/>
          <a:ln>
            <a:noFill/>
          </a:ln>
        </p:spPr>
      </p:pic>
    </p:spTree>
    <p:extLst>
      <p:ext uri="{BB962C8B-B14F-4D97-AF65-F5344CB8AC3E}">
        <p14:creationId xmlns:p14="http://schemas.microsoft.com/office/powerpoint/2010/main" val="236789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2253</Words>
  <Application>Microsoft Office PowerPoint</Application>
  <PresentationFormat>Widescreen</PresentationFormat>
  <Paragraphs>170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Verdana</vt:lpstr>
      <vt:lpstr>Office Theme</vt:lpstr>
      <vt:lpstr>The Istanbul Convention: a fundamental instrument to eliminate violence</vt:lpstr>
      <vt:lpstr> What is the Istanbul Convention and how is it relevant for women and girls with disabilities?</vt:lpstr>
      <vt:lpstr>Outline </vt:lpstr>
      <vt:lpstr>I- A comprehensive tool to tackle violence against All women and girls </vt:lpstr>
      <vt:lpstr>Main principles, scope, forms of violence and core definitions </vt:lpstr>
      <vt:lpstr>The principle of non-discrimination </vt:lpstr>
      <vt:lpstr>The Content of the Convention: An approach based on “4 Ps”</vt:lpstr>
      <vt:lpstr>PowerPoint Presentation</vt:lpstr>
      <vt:lpstr>PowerPoint Presentation</vt:lpstr>
      <vt:lpstr>PowerPoint Presentation</vt:lpstr>
      <vt:lpstr>PowerPoint Presentation</vt:lpstr>
      <vt:lpstr>PowerPoint Presentation</vt:lpstr>
      <vt:lpstr>PowerPoint Presentation</vt:lpstr>
      <vt:lpstr> Some GREVIO findings and recommendations regarding women and girls with disabilities in Serbia and Finland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Naomi Mabita</dc:creator>
  <cp:lastModifiedBy>Marine Uldry</cp:lastModifiedBy>
  <cp:revision>98</cp:revision>
  <dcterms:created xsi:type="dcterms:W3CDTF">2019-03-25T10:17:14Z</dcterms:created>
  <dcterms:modified xsi:type="dcterms:W3CDTF">2020-12-02T15:40:23Z</dcterms:modified>
</cp:coreProperties>
</file>