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27"/>
  </p:notesMasterIdLst>
  <p:handoutMasterIdLst>
    <p:handoutMasterId r:id="rId28"/>
  </p:handoutMasterIdLst>
  <p:sldIdLst>
    <p:sldId id="355" r:id="rId4"/>
    <p:sldId id="394" r:id="rId5"/>
    <p:sldId id="361" r:id="rId6"/>
    <p:sldId id="373" r:id="rId7"/>
    <p:sldId id="374" r:id="rId8"/>
    <p:sldId id="375" r:id="rId9"/>
    <p:sldId id="376" r:id="rId10"/>
    <p:sldId id="378" r:id="rId11"/>
    <p:sldId id="379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64" r:id="rId25"/>
    <p:sldId id="35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99"/>
    <a:srgbClr val="003399"/>
    <a:srgbClr val="CC0000"/>
    <a:srgbClr val="EAEAEA"/>
    <a:srgbClr val="99CCFF"/>
    <a:srgbClr val="CCE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6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6D006C-09C5-459A-B5F2-E8D60BB0BCC6}" type="datetimeFigureOut">
              <a:rPr lang="cs-CZ" altLang="en-US"/>
              <a:pPr/>
              <a:t>06.11.2016</a:t>
            </a:fld>
            <a:endParaRPr lang="en-US" alt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FB4A4A-1447-4B4D-BDC8-A110FB5947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5D9F00-5686-442C-AD42-36701E1303AB}" type="datetimeFigureOut">
              <a:rPr lang="en-US" altLang="en-US"/>
              <a:pPr/>
              <a:t>11/6/2016</a:t>
            </a:fld>
            <a:endParaRPr lang="en-GB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E2BCA7-3BF8-4205-9517-EC4D5376F07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4DED38-A5CC-448E-891C-2EC58648DF15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BBFE2-93BB-4050-94C0-998BA8A0A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BC7D4-2281-4F9B-8B78-7A07AF32F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95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912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912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48DFF-8238-4E32-AEFB-4C87297A8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82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639888"/>
            <a:ext cx="40386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639888"/>
            <a:ext cx="40386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4F4AC-AAFD-4D53-A2E5-2168C7870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0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C8C16-8114-4158-9AB4-102FB8A6D0E1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E53F8-F0E4-42E7-AB83-B3DDF4A75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22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897BE9-5F60-47AC-B026-F7B22D176253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4236-6D4D-4EE2-A375-4D953AB27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61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7CE1B-7DFF-40D2-9B23-30712B26F9EC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330CC-8B00-4877-9AE0-5460A576D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44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3452A-00D3-49C2-B069-D4AACE7F581D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C2B15-773C-4529-AC8C-19CB36F19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00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745EB-C34C-40E0-8019-6664476B47BF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29DC-A9A8-42FF-A9B4-16A0B78FB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31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7303F4-39A2-4931-9C50-B6DFAF37714D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38851-F285-4510-BA21-408737E32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051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01780-B1A0-4FD4-B210-5925FFAC2E5F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0ACE5-A355-48F6-B9C2-EAA62A671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46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FE978-B41E-48A6-B0EF-D8BF75487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995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00730-4E34-4009-9083-15F2B8102BBE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DE6CE-F61F-4AF8-B201-C008EDA5D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39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F45FF8-D514-424B-89A1-A2B002FD257F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6F6EA-5926-4E12-8DCF-A4E8CC712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45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9B66E-ABD5-4DE8-8C53-CAFB2F0A1EBC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C6437-B967-49E2-A4D3-9DFE7DF7C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09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4FF22-82DC-43A5-BBE2-D55B9ECAADC8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1423C-93D4-480A-844E-E7B397B42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9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C649F-107A-4ED7-AED3-FF49FCBC30D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72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5B551C-C42F-4087-93B4-48D37AB650F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05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5E3CA-659B-47E6-A477-C0911D1C201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41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063A1F-CA43-4C47-86BB-AFFE9BEAF68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269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BA5E9D-9BED-4704-9CC3-F73BA1C0A51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22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CCF0C-9E14-4D9A-8F42-6D3F5C08525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3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22C06-2B4A-4449-848F-9D4ADE780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64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3C9DF-76F9-4D55-B50B-15DBEBCD1E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11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0B0B5-AA43-4BFF-80B4-4C6E39CFAA9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5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831EA-4DCC-485C-B32D-1F9649C61C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91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206D36-B0EA-481C-B148-6F3AA0D19FD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1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912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912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C9FBB-FCA2-4DE4-9A6C-EFA4D892FF5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456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639888"/>
            <a:ext cx="40386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639888"/>
            <a:ext cx="40386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7AC36-243C-47BC-8633-2B6F3C6AAEB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5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E2A5F-E659-4DE0-ACD4-5DC8F1982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5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5ECF8-D5F5-4484-8D0A-C6759E105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1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F604F-2B3F-40DE-8F5C-00DDE1B90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73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09938-AD9F-49FB-9660-59BC7E24C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95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831EC-EEEA-4AA5-B040-4986CE917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49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C97FF-558F-48AD-8A67-AFF9791F3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5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E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95888"/>
            <a:ext cx="16922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398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CDDBB5-2054-4553-9E22-E2F127C17B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381750"/>
            <a:ext cx="7235825" cy="71438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79388" y="6453188"/>
            <a:ext cx="6697662" cy="71437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65D980E-769B-4847-9847-BD1922A7FA17}" type="datetimeFigureOut">
              <a:rPr lang="en-US" altLang="en-US"/>
              <a:pPr/>
              <a:t>11/6/2016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A02D698-A0B0-47FD-9180-DE097D49B9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E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95888"/>
            <a:ext cx="16922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398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08E1F4-3890-42EA-BB20-D3336146BE6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381750"/>
            <a:ext cx="7235825" cy="71438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79388" y="6453188"/>
            <a:ext cx="6697662" cy="71437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1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.sverepa@inclusion-europe.org" TargetMode="External"/><Relationship Id="rId2" Type="http://schemas.openxmlformats.org/officeDocument/2006/relationships/hyperlink" Target="http://www.inclusion-europ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752"/>
            <a:ext cx="8496300" cy="3961036"/>
          </a:xfrm>
        </p:spPr>
        <p:txBody>
          <a:bodyPr/>
          <a:lstStyle/>
          <a:p>
            <a:pPr eaLnBrk="1" hangingPunct="1"/>
            <a:r>
              <a:rPr lang="cs-CZ" altLang="en-US" sz="6000" b="1" dirty="0" smtClean="0">
                <a:solidFill>
                  <a:srgbClr val="000099"/>
                </a:solidFill>
                <a:latin typeface="+mn-lt"/>
              </a:rPr>
              <a:t>Inclusion Europe:</a:t>
            </a:r>
            <a:r>
              <a:rPr lang="cs-CZ" altLang="en-US" sz="7800" b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cs-CZ" altLang="en-US" sz="7800" b="1" dirty="0" smtClean="0">
                <a:solidFill>
                  <a:srgbClr val="000099"/>
                </a:solidFill>
                <a:latin typeface="+mn-lt"/>
              </a:rPr>
            </a:br>
            <a:r>
              <a:rPr lang="en-US" altLang="en-US" sz="4800" b="1" dirty="0" smtClean="0">
                <a:solidFill>
                  <a:srgbClr val="000099"/>
                </a:solidFill>
                <a:latin typeface="+mn-lt"/>
              </a:rPr>
              <a:t>How we work with European Parliament and Commission</a:t>
            </a:r>
            <a:r>
              <a:rPr lang="nl-NL" altLang="en-US" sz="3600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nl-NL" altLang="en-US" sz="3600" dirty="0" smtClean="0">
                <a:solidFill>
                  <a:srgbClr val="000099"/>
                </a:solidFill>
                <a:latin typeface="+mn-lt"/>
              </a:rPr>
            </a:br>
            <a:r>
              <a:rPr lang="nl-NL" altLang="en-US" sz="3600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nl-NL" altLang="en-US" sz="3600" dirty="0" smtClean="0">
                <a:solidFill>
                  <a:srgbClr val="000099"/>
                </a:solidFill>
                <a:latin typeface="+mn-lt"/>
              </a:rPr>
            </a:br>
            <a:r>
              <a:rPr lang="cs-CZ" altLang="en-US" sz="3600" b="1" dirty="0" smtClean="0">
                <a:solidFill>
                  <a:schemeClr val="tx1"/>
                </a:solidFill>
                <a:latin typeface="+mn-lt"/>
              </a:rPr>
              <a:t>Milan Šveřepa</a:t>
            </a:r>
            <a:r>
              <a:rPr lang="cs-CZ" altLang="en-US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en-US" sz="3600" dirty="0" smtClean="0">
                <a:solidFill>
                  <a:schemeClr val="tx1"/>
                </a:solidFill>
                <a:latin typeface="+mn-lt"/>
              </a:rPr>
            </a:br>
            <a:r>
              <a:rPr lang="cs-CZ" altLang="en-US" sz="3600" dirty="0" smtClean="0">
                <a:solidFill>
                  <a:schemeClr val="tx1"/>
                </a:solidFill>
                <a:latin typeface="+mn-lt"/>
              </a:rPr>
              <a:t>director, </a:t>
            </a:r>
            <a:r>
              <a:rPr lang="nl-NL" altLang="en-US" sz="3600" dirty="0" smtClean="0">
                <a:solidFill>
                  <a:schemeClr val="tx1"/>
                </a:solidFill>
                <a:latin typeface="+mn-lt"/>
              </a:rPr>
              <a:t>Inclusion Europe</a:t>
            </a:r>
            <a:endParaRPr lang="en-US" altLang="en-US" sz="36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European Parliament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68313" y="1417638"/>
            <a:ext cx="8229600" cy="4748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000" dirty="0" smtClean="0"/>
              <a:t>Political groups:</a:t>
            </a:r>
          </a:p>
          <a:p>
            <a:pPr marL="0" indent="0"/>
            <a:r>
              <a:rPr lang="en-US" altLang="en-US" sz="3000" dirty="0" smtClean="0"/>
              <a:t>European </a:t>
            </a:r>
            <a:r>
              <a:rPr lang="en-US" altLang="en-US" sz="3000" dirty="0" smtClean="0"/>
              <a:t>People</a:t>
            </a:r>
            <a:r>
              <a:rPr lang="ja-JP" altLang="en-US" sz="3000" dirty="0" smtClean="0"/>
              <a:t>’</a:t>
            </a:r>
            <a:r>
              <a:rPr lang="en-US" altLang="ja-JP" sz="3000" dirty="0" smtClean="0"/>
              <a:t>s Party (EPP)</a:t>
            </a:r>
          </a:p>
          <a:p>
            <a:pPr marL="0" indent="0"/>
            <a:r>
              <a:rPr lang="en-US" altLang="en-US" sz="3000" dirty="0" smtClean="0"/>
              <a:t>Alliance of Socialists and Democrats (S&amp;D)</a:t>
            </a:r>
          </a:p>
          <a:p>
            <a:pPr marL="0" indent="0"/>
            <a:r>
              <a:rPr lang="en-US" altLang="en-US" sz="3000" dirty="0" smtClean="0"/>
              <a:t>European Conservatives and Reformists (ECR)</a:t>
            </a:r>
          </a:p>
          <a:p>
            <a:pPr marL="0" indent="0"/>
            <a:r>
              <a:rPr lang="en-US" altLang="en-US" sz="3000" dirty="0" smtClean="0"/>
              <a:t>Alliance of European Liberal and Democrats (ALDE)</a:t>
            </a:r>
          </a:p>
          <a:p>
            <a:pPr marL="0" indent="0"/>
            <a:r>
              <a:rPr lang="en-US" altLang="en-US" sz="3000" dirty="0" smtClean="0"/>
              <a:t>European United Left / Nordic Green Left </a:t>
            </a:r>
          </a:p>
          <a:p>
            <a:pPr marL="0" indent="0"/>
            <a:r>
              <a:rPr lang="en-US" altLang="en-US" sz="3000" dirty="0" smtClean="0"/>
              <a:t>The Greens</a:t>
            </a:r>
          </a:p>
          <a:p>
            <a:pPr marL="0" indent="0"/>
            <a:r>
              <a:rPr lang="en-US" altLang="en-US" sz="3000" dirty="0" smtClean="0"/>
              <a:t>Europe of Freedom and Direct Democracy Group</a:t>
            </a:r>
          </a:p>
          <a:p>
            <a:pPr marL="0" indent="0"/>
            <a:r>
              <a:rPr lang="en-US" altLang="en-US" sz="3000" dirty="0" smtClean="0"/>
              <a:t>Europe of Nations and Freedom</a:t>
            </a:r>
          </a:p>
          <a:p>
            <a:pPr marL="0" indent="0"/>
            <a:endParaRPr lang="en-US" altLang="en-US" sz="18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European Parliament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489709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000" dirty="0" smtClean="0"/>
              <a:t>Committees:</a:t>
            </a:r>
          </a:p>
          <a:p>
            <a:pPr marL="0" indent="0"/>
            <a:r>
              <a:rPr lang="en-US" altLang="en-US" sz="3000" dirty="0" smtClean="0"/>
              <a:t>Human </a:t>
            </a:r>
            <a:r>
              <a:rPr lang="en-US" altLang="en-US" sz="3000" dirty="0" smtClean="0"/>
              <a:t>Rights</a:t>
            </a:r>
          </a:p>
          <a:p>
            <a:pPr marL="0" indent="0"/>
            <a:r>
              <a:rPr lang="en-US" altLang="en-US" sz="3000" dirty="0" smtClean="0"/>
              <a:t>Development</a:t>
            </a:r>
          </a:p>
          <a:p>
            <a:pPr marL="0" indent="0"/>
            <a:r>
              <a:rPr lang="en-US" altLang="en-US" sz="3000" dirty="0" smtClean="0"/>
              <a:t>Employment and Social Affairs</a:t>
            </a:r>
          </a:p>
          <a:p>
            <a:pPr marL="0" indent="0"/>
            <a:r>
              <a:rPr lang="en-US" altLang="en-US" sz="3000" dirty="0" smtClean="0"/>
              <a:t>Civil liberties, Justice and Home Affairs</a:t>
            </a:r>
          </a:p>
          <a:p>
            <a:pPr marL="0" indent="0"/>
            <a:r>
              <a:rPr lang="en-US" altLang="en-US" sz="3000" dirty="0" smtClean="0"/>
              <a:t>Women</a:t>
            </a:r>
            <a:r>
              <a:rPr lang="ja-JP" altLang="en-US" sz="3000" dirty="0" smtClean="0"/>
              <a:t>’</a:t>
            </a:r>
            <a:r>
              <a:rPr lang="en-US" altLang="ja-JP" sz="3000" dirty="0" smtClean="0"/>
              <a:t>s Rights and Gender Equality</a:t>
            </a:r>
          </a:p>
          <a:p>
            <a:pPr marL="0" indent="0"/>
            <a:r>
              <a:rPr lang="en-US" altLang="en-US" sz="3000" dirty="0" smtClean="0"/>
              <a:t>Fisheries</a:t>
            </a:r>
          </a:p>
          <a:p>
            <a:pPr marL="0" indent="0"/>
            <a:r>
              <a:rPr lang="en-US" altLang="en-US" sz="3000" dirty="0" smtClean="0"/>
              <a:t>Transport and Tourism</a:t>
            </a:r>
          </a:p>
          <a:p>
            <a:pPr marL="0" indent="0"/>
            <a:endParaRPr lang="en-US" altLang="en-US" sz="3000" dirty="0" smtClean="0"/>
          </a:p>
          <a:p>
            <a:pPr marL="0" indent="0"/>
            <a:r>
              <a:rPr lang="en-US" altLang="en-US" sz="3000" dirty="0" smtClean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19538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European Parliament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000" dirty="0" smtClean="0">
              <a:latin typeface="Verdana" panose="020B0604030504040204" pitchFamily="34" charset="0"/>
            </a:endParaRPr>
          </a:p>
          <a:p>
            <a:r>
              <a:rPr lang="en-US" altLang="en-US" sz="3000" dirty="0" smtClean="0"/>
              <a:t>Passes laws, together with Council</a:t>
            </a:r>
          </a:p>
          <a:p>
            <a:r>
              <a:rPr lang="en-US" altLang="en-US" sz="3000" dirty="0" smtClean="0"/>
              <a:t>Meets in plenary once a month, usually in Strasbourg for 4 days </a:t>
            </a:r>
          </a:p>
          <a:p>
            <a:r>
              <a:rPr lang="en-US" altLang="en-US" sz="3000" dirty="0" smtClean="0"/>
              <a:t>Decides on EU budget</a:t>
            </a:r>
          </a:p>
          <a:p>
            <a:r>
              <a:rPr lang="en-US" altLang="en-US" sz="3000" dirty="0" smtClean="0"/>
              <a:t>Approves the European Commission</a:t>
            </a:r>
          </a:p>
          <a:p>
            <a:endParaRPr lang="en-US" altLang="en-US" sz="2000" dirty="0" smtClean="0">
              <a:latin typeface="Verdana" panose="020B0604030504040204" pitchFamily="34" charset="0"/>
            </a:endParaRPr>
          </a:p>
          <a:p>
            <a:endParaRPr lang="en-US" altLang="en-US" sz="2000" dirty="0" smtClean="0">
              <a:latin typeface="Verdana" panose="020B0604030504040204" pitchFamily="34" charset="0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8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cs-CZ" altLang="en-US" dirty="0" smtClean="0"/>
              <a:t>European </a:t>
            </a:r>
            <a:r>
              <a:rPr lang="en-US" altLang="en-US" dirty="0" smtClean="0"/>
              <a:t>Council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29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Ministers of different member states</a:t>
            </a:r>
          </a:p>
          <a:p>
            <a:pPr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Decides on laws together with the European Parliament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45942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2781300"/>
            <a:ext cx="3490912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Council of the European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29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Meets in 10 different configurations</a:t>
            </a:r>
          </a:p>
          <a:p>
            <a:pPr>
              <a:defRPr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Council</a:t>
            </a:r>
          </a:p>
          <a:p>
            <a:pPr>
              <a:defRPr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Foreign Affairs Council</a:t>
            </a:r>
          </a:p>
          <a:p>
            <a:pPr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Employment, Social Policy, Health and Consumer Affairs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Council (EPSCO)</a:t>
            </a:r>
          </a:p>
          <a:p>
            <a:pPr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Education, Youth, Culture and Sports Council</a:t>
            </a:r>
          </a:p>
          <a:p>
            <a:pPr>
              <a:defRPr/>
            </a:pPr>
            <a:endParaRPr lang="en-US" sz="2800" b="1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40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2975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3000" dirty="0" smtClean="0"/>
          </a:p>
          <a:p>
            <a:pPr marL="0" indent="0"/>
            <a:r>
              <a:rPr lang="en-US" altLang="en-US" sz="3000" dirty="0" smtClean="0"/>
              <a:t>Member states take turns to be the President of the Council. The Presidency changes every 6 months.</a:t>
            </a:r>
          </a:p>
          <a:p>
            <a:pPr marL="0" indent="0">
              <a:buFontTx/>
              <a:buNone/>
            </a:pPr>
            <a:endParaRPr lang="en-US" altLang="en-US" sz="3000" dirty="0" smtClean="0"/>
          </a:p>
          <a:p>
            <a:pPr marL="0" indent="0">
              <a:buNone/>
            </a:pPr>
            <a:r>
              <a:rPr lang="en-US" altLang="en-US" sz="3000" dirty="0" smtClean="0"/>
              <a:t>January </a:t>
            </a:r>
            <a:r>
              <a:rPr lang="en-US" altLang="en-US" sz="3000" dirty="0" smtClean="0"/>
              <a:t>– June </a:t>
            </a:r>
            <a:r>
              <a:rPr lang="en-US" altLang="en-US" sz="3000" dirty="0" smtClean="0"/>
              <a:t>2016</a:t>
            </a:r>
            <a:r>
              <a:rPr lang="cs-CZ" altLang="en-US" sz="3000" dirty="0" smtClean="0"/>
              <a:t>: </a:t>
            </a:r>
            <a:r>
              <a:rPr lang="en-US" altLang="en-US" sz="3000" dirty="0" smtClean="0"/>
              <a:t>The </a:t>
            </a:r>
            <a:r>
              <a:rPr lang="en-US" altLang="en-US" sz="3000" dirty="0" smtClean="0"/>
              <a:t>Netherlands</a:t>
            </a:r>
          </a:p>
          <a:p>
            <a:pPr marL="0" indent="0">
              <a:buNone/>
            </a:pPr>
            <a:r>
              <a:rPr lang="en-US" altLang="en-US" sz="3000" dirty="0" smtClean="0"/>
              <a:t>July – December </a:t>
            </a:r>
            <a:r>
              <a:rPr lang="en-US" altLang="en-US" sz="3000" dirty="0" smtClean="0"/>
              <a:t>2016</a:t>
            </a:r>
            <a:r>
              <a:rPr lang="cs-CZ" altLang="en-US" sz="3000" dirty="0" smtClean="0"/>
              <a:t>:</a:t>
            </a:r>
            <a:r>
              <a:rPr lang="en-US" altLang="en-US" sz="3000" dirty="0" smtClean="0"/>
              <a:t> </a:t>
            </a:r>
            <a:r>
              <a:rPr lang="en-US" altLang="en-US" sz="3000" dirty="0" smtClean="0"/>
              <a:t>Slovakia</a:t>
            </a:r>
          </a:p>
          <a:p>
            <a:pPr marL="0" indent="0">
              <a:buNone/>
            </a:pPr>
            <a:r>
              <a:rPr lang="en-US" altLang="en-US" sz="3000" dirty="0" smtClean="0"/>
              <a:t>January – June </a:t>
            </a:r>
            <a:r>
              <a:rPr lang="en-US" altLang="en-US" sz="3000" dirty="0" smtClean="0"/>
              <a:t>2017</a:t>
            </a:r>
            <a:r>
              <a:rPr lang="cs-CZ" altLang="en-US" sz="3000" dirty="0" smtClean="0"/>
              <a:t>:</a:t>
            </a:r>
            <a:r>
              <a:rPr lang="en-US" altLang="en-US" sz="3000" dirty="0" smtClean="0"/>
              <a:t> </a:t>
            </a:r>
            <a:r>
              <a:rPr lang="en-US" altLang="en-US" sz="3000" dirty="0" smtClean="0"/>
              <a:t>Malta</a:t>
            </a:r>
          </a:p>
          <a:p>
            <a:pPr marL="0" indent="0">
              <a:buNone/>
            </a:pPr>
            <a:r>
              <a:rPr lang="en-US" altLang="en-US" sz="3000" dirty="0" smtClean="0"/>
              <a:t>July – December </a:t>
            </a:r>
            <a:r>
              <a:rPr lang="en-US" altLang="en-US" sz="3000" dirty="0" smtClean="0"/>
              <a:t>2017</a:t>
            </a:r>
            <a:r>
              <a:rPr lang="cs-CZ" altLang="en-US" sz="3000" dirty="0" smtClean="0"/>
              <a:t>:</a:t>
            </a:r>
            <a:r>
              <a:rPr lang="en-US" altLang="en-US" sz="3000" dirty="0" smtClean="0"/>
              <a:t> </a:t>
            </a:r>
            <a:r>
              <a:rPr lang="en-US" altLang="en-US" sz="3000" strike="sngStrike" dirty="0" smtClean="0"/>
              <a:t>United </a:t>
            </a:r>
            <a:r>
              <a:rPr lang="en-US" altLang="en-US" sz="3000" strike="sngStrike" dirty="0" smtClean="0"/>
              <a:t>Kingdom</a:t>
            </a:r>
            <a:r>
              <a:rPr lang="cs-CZ" altLang="en-US" sz="3000" dirty="0" smtClean="0"/>
              <a:t> Estonia</a:t>
            </a:r>
            <a:endParaRPr lang="en-US" altLang="en-US" sz="3000" dirty="0" smtClean="0"/>
          </a:p>
          <a:p>
            <a:pPr marL="0" indent="0"/>
            <a:endParaRPr lang="en-US" altLang="en-US" sz="3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1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the European institutions decide on?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2975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2000" smtClean="0">
              <a:latin typeface="Verdana" panose="020B0604030504040204" pitchFamily="34" charset="0"/>
            </a:endParaRPr>
          </a:p>
          <a:p>
            <a:pPr marL="0" indent="0"/>
            <a:r>
              <a:rPr lang="en-US" altLang="en-US" b="1" smtClean="0"/>
              <a:t>exclusive competence</a:t>
            </a:r>
            <a:r>
              <a:rPr lang="en-US" altLang="en-US" smtClean="0"/>
              <a:t>  (only the EU can act)</a:t>
            </a:r>
          </a:p>
          <a:p>
            <a:pPr marL="0" indent="0"/>
            <a:r>
              <a:rPr lang="en-US" altLang="en-US" b="1" smtClean="0"/>
              <a:t>shared competences  </a:t>
            </a:r>
            <a:r>
              <a:rPr lang="en-US" altLang="en-US" smtClean="0"/>
              <a:t>(the member states can act only</a:t>
            </a:r>
            <a:r>
              <a:rPr lang="en-US" altLang="en-US" i="1" smtClean="0"/>
              <a:t> </a:t>
            </a:r>
            <a:r>
              <a:rPr lang="en-US" altLang="en-US" smtClean="0"/>
              <a:t>if the EU has chosen not to)</a:t>
            </a:r>
          </a:p>
          <a:p>
            <a:pPr marL="0" indent="0"/>
            <a:r>
              <a:rPr lang="en-US" altLang="en-US" b="1" smtClean="0"/>
              <a:t>competence to support, coordinate or supplement</a:t>
            </a:r>
            <a:r>
              <a:rPr lang="en-US" altLang="en-US" smtClean="0"/>
              <a:t> the actions of the member states</a:t>
            </a:r>
          </a:p>
        </p:txBody>
      </p:sp>
    </p:spTree>
    <p:extLst>
      <p:ext uri="{BB962C8B-B14F-4D97-AF65-F5344CB8AC3E}">
        <p14:creationId xmlns:p14="http://schemas.microsoft.com/office/powerpoint/2010/main" val="2725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the European institutions decide on?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2975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2000" smtClean="0">
              <a:latin typeface="Verdana" panose="020B0604030504040204" pitchFamily="34" charset="0"/>
            </a:endParaRPr>
          </a:p>
          <a:p>
            <a:pPr marL="0" indent="0"/>
            <a:r>
              <a:rPr lang="en-US" altLang="en-US" b="1" smtClean="0"/>
              <a:t>exclusive competence</a:t>
            </a:r>
            <a:r>
              <a:rPr lang="en-US" altLang="en-US" smtClean="0"/>
              <a:t> </a:t>
            </a:r>
          </a:p>
          <a:p>
            <a:pPr marL="0" indent="0">
              <a:buFontTx/>
              <a:buNone/>
            </a:pPr>
            <a:r>
              <a:rPr lang="en-US" altLang="en-US" smtClean="0"/>
              <a:t> - customs</a:t>
            </a:r>
          </a:p>
          <a:p>
            <a:pPr marL="0" indent="0">
              <a:buFontTx/>
              <a:buNone/>
            </a:pPr>
            <a:r>
              <a:rPr lang="en-US" altLang="en-US" smtClean="0"/>
              <a:t> - competition</a:t>
            </a:r>
          </a:p>
          <a:p>
            <a:pPr marL="0" indent="0">
              <a:buFontTx/>
              <a:buNone/>
            </a:pPr>
            <a:r>
              <a:rPr lang="en-US" altLang="en-US" smtClean="0"/>
              <a:t> - fisheries</a:t>
            </a:r>
          </a:p>
          <a:p>
            <a:pPr marL="0" indent="0">
              <a:buFontTx/>
              <a:buNone/>
            </a:pPr>
            <a:r>
              <a:rPr lang="en-US" altLang="en-US" smtClean="0"/>
              <a:t> - commercial policy</a:t>
            </a:r>
          </a:p>
          <a:p>
            <a:pPr marL="0" indent="0">
              <a:buFontTx/>
              <a:buNone/>
            </a:pPr>
            <a:r>
              <a:rPr lang="en-US" altLang="en-US" smtClean="0"/>
              <a:t> - international agreements</a:t>
            </a:r>
          </a:p>
        </p:txBody>
      </p:sp>
    </p:spTree>
    <p:extLst>
      <p:ext uri="{BB962C8B-B14F-4D97-AF65-F5344CB8AC3E}">
        <p14:creationId xmlns:p14="http://schemas.microsoft.com/office/powerpoint/2010/main" val="19891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the European institutions decide on?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2975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2000" smtClean="0">
              <a:latin typeface="Verdana" panose="020B0604030504040204" pitchFamily="34" charset="0"/>
            </a:endParaRPr>
          </a:p>
          <a:p>
            <a:pPr marL="0" indent="0"/>
            <a:r>
              <a:rPr lang="en-US" altLang="en-US" b="1" smtClean="0"/>
              <a:t>shared competence</a:t>
            </a:r>
            <a:r>
              <a:rPr lang="en-US" altLang="en-US" smtClean="0"/>
              <a:t> </a:t>
            </a:r>
          </a:p>
          <a:p>
            <a:pPr marL="0" indent="0">
              <a:buFontTx/>
              <a:buNone/>
            </a:pPr>
            <a:r>
              <a:rPr lang="en-US" altLang="en-US" smtClean="0"/>
              <a:t> - social policy</a:t>
            </a:r>
          </a:p>
          <a:p>
            <a:pPr marL="0" indent="0">
              <a:buFontTx/>
              <a:buNone/>
            </a:pPr>
            <a:r>
              <a:rPr lang="en-US" altLang="en-US" smtClean="0"/>
              <a:t> - consumer protection</a:t>
            </a:r>
          </a:p>
          <a:p>
            <a:pPr marL="0" indent="0">
              <a:buFontTx/>
              <a:buNone/>
            </a:pPr>
            <a:r>
              <a:rPr lang="en-US" altLang="en-US" smtClean="0"/>
              <a:t> - public health</a:t>
            </a:r>
          </a:p>
          <a:p>
            <a:pPr marL="0" indent="0">
              <a:buFontTx/>
              <a:buNone/>
            </a:pPr>
            <a:r>
              <a:rPr lang="en-US" altLang="en-US" smtClean="0"/>
              <a:t> - development aid</a:t>
            </a:r>
          </a:p>
        </p:txBody>
      </p:sp>
    </p:spTree>
    <p:extLst>
      <p:ext uri="{BB962C8B-B14F-4D97-AF65-F5344CB8AC3E}">
        <p14:creationId xmlns:p14="http://schemas.microsoft.com/office/powerpoint/2010/main" val="6755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the European institutions decide on?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2975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2000" smtClean="0">
              <a:latin typeface="Verdana" panose="020B0604030504040204" pitchFamily="34" charset="0"/>
            </a:endParaRPr>
          </a:p>
          <a:p>
            <a:pPr marL="0" indent="0"/>
            <a:r>
              <a:rPr lang="en-US" altLang="en-US" b="1" smtClean="0"/>
              <a:t>competence to support, coordinate or supplement</a:t>
            </a:r>
            <a:r>
              <a:rPr lang="en-US" altLang="en-US" smtClean="0"/>
              <a:t>  </a:t>
            </a:r>
          </a:p>
          <a:p>
            <a:pPr marL="0" indent="0">
              <a:buFontTx/>
              <a:buNone/>
            </a:pPr>
            <a:r>
              <a:rPr lang="en-US" altLang="en-US" smtClean="0"/>
              <a:t> - health</a:t>
            </a:r>
          </a:p>
          <a:p>
            <a:pPr marL="0" indent="0">
              <a:buFontTx/>
              <a:buNone/>
            </a:pPr>
            <a:r>
              <a:rPr lang="en-US" altLang="en-US" smtClean="0"/>
              <a:t> - education</a:t>
            </a:r>
          </a:p>
          <a:p>
            <a:pPr marL="0" indent="0">
              <a:buFontTx/>
              <a:buNone/>
            </a:pPr>
            <a:r>
              <a:rPr lang="en-US" altLang="en-US" smtClean="0"/>
              <a:t> - civil protection</a:t>
            </a:r>
          </a:p>
        </p:txBody>
      </p:sp>
    </p:spTree>
    <p:extLst>
      <p:ext uri="{BB962C8B-B14F-4D97-AF65-F5344CB8AC3E}">
        <p14:creationId xmlns:p14="http://schemas.microsoft.com/office/powerpoint/2010/main" val="3869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3672954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effectLst/>
              </a:rPr>
              <a:t>Inclusion Europe makes sure that European policies include the needs of people with intellectual disabilities</a:t>
            </a:r>
            <a:r>
              <a:rPr lang="cs-CZ" sz="4800" b="1" dirty="0" smtClean="0">
                <a:effectLst/>
              </a:rPr>
              <a:t> and their families</a:t>
            </a:r>
            <a:r>
              <a:rPr lang="en-US" sz="4800" b="1" dirty="0" smtClean="0">
                <a:effectLst/>
              </a:rPr>
              <a:t>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32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EU law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68313" y="1639888"/>
            <a:ext cx="8229600" cy="4668837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180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1800" smtClean="0">
                <a:latin typeface="Verdana" panose="020B0604030504040204" pitchFamily="34" charset="0"/>
              </a:rPr>
              <a:t>Regulation – legally binding, applies immediately to all Member States. </a:t>
            </a:r>
          </a:p>
          <a:p>
            <a:pPr marL="0" indent="0">
              <a:buFontTx/>
              <a:buNone/>
            </a:pPr>
            <a:endParaRPr lang="en-US" altLang="en-US" sz="180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1800" smtClean="0">
                <a:latin typeface="Verdana" panose="020B0604030504040204" pitchFamily="34" charset="0"/>
              </a:rPr>
              <a:t>Directive - legally binding, but Member States have a time frame in which to include it in their national law.</a:t>
            </a:r>
          </a:p>
          <a:p>
            <a:pPr marL="0" indent="0">
              <a:buFontTx/>
              <a:buNone/>
            </a:pPr>
            <a:endParaRPr lang="en-US" altLang="en-US" sz="180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1800" smtClean="0">
                <a:latin typeface="Verdana" panose="020B0604030504040204" pitchFamily="34" charset="0"/>
              </a:rPr>
              <a:t>Decision – linked to a specific case only, binding only to the institution it is addressed to (for example a particular member state, or an individual company). </a:t>
            </a:r>
          </a:p>
        </p:txBody>
      </p:sp>
    </p:spTree>
    <p:extLst>
      <p:ext uri="{BB962C8B-B14F-4D97-AF65-F5344CB8AC3E}">
        <p14:creationId xmlns:p14="http://schemas.microsoft.com/office/powerpoint/2010/main" val="34838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733" y="2001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What </a:t>
            </a:r>
            <a:r>
              <a:rPr lang="cs-CZ" altLang="en-US" dirty="0" smtClean="0"/>
              <a:t>you </a:t>
            </a:r>
            <a:r>
              <a:rPr lang="en-US" altLang="en-US" dirty="0" smtClean="0"/>
              <a:t>can do</a:t>
            </a:r>
            <a:endParaRPr lang="en-US" altLang="en-US" dirty="0" smtClean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68313" y="908720"/>
            <a:ext cx="8229600" cy="540000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 smtClean="0">
                <a:latin typeface="+mj-lt"/>
              </a:rPr>
              <a:t>European Commission</a:t>
            </a:r>
            <a:r>
              <a:rPr lang="en-US" altLang="en-US" sz="2400" dirty="0" smtClean="0">
                <a:latin typeface="+mj-lt"/>
              </a:rPr>
              <a:t>:</a:t>
            </a:r>
          </a:p>
          <a:p>
            <a:pPr marL="0" indent="0">
              <a:buFontTx/>
              <a:buNone/>
            </a:pP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smtClean="0">
                <a:latin typeface="+mj-lt"/>
              </a:rPr>
              <a:t>- take part in Consultations</a:t>
            </a:r>
          </a:p>
          <a:p>
            <a:pPr marL="0" indent="0">
              <a:buFontTx/>
              <a:buNone/>
            </a:pPr>
            <a:r>
              <a:rPr lang="en-US" altLang="en-US" sz="2400" dirty="0" smtClean="0">
                <a:latin typeface="+mj-lt"/>
              </a:rPr>
              <a:t> - write letters, press releases, contact them on social media</a:t>
            </a:r>
          </a:p>
          <a:p>
            <a:pPr marL="0" indent="0">
              <a:buFontTx/>
              <a:buNone/>
            </a:pPr>
            <a:r>
              <a:rPr lang="en-US" altLang="en-US" sz="2400" dirty="0" smtClean="0">
                <a:latin typeface="+mj-lt"/>
              </a:rPr>
              <a:t> - apply to </a:t>
            </a:r>
            <a:r>
              <a:rPr lang="en-US" altLang="en-US" sz="2400" dirty="0" smtClean="0">
                <a:latin typeface="+mj-lt"/>
              </a:rPr>
              <a:t>projects</a:t>
            </a:r>
            <a:r>
              <a:rPr lang="cs-CZ" altLang="en-US" sz="2400" dirty="0" smtClean="0">
                <a:latin typeface="+mj-lt"/>
              </a:rPr>
              <a:t>, </a:t>
            </a:r>
            <a:r>
              <a:rPr lang="en-US" altLang="en-US" sz="2400" dirty="0" smtClean="0">
                <a:latin typeface="+mj-lt"/>
              </a:rPr>
              <a:t>go </a:t>
            </a:r>
            <a:r>
              <a:rPr lang="en-US" altLang="en-US" sz="2400" dirty="0" smtClean="0">
                <a:latin typeface="+mj-lt"/>
              </a:rPr>
              <a:t>to conferences</a:t>
            </a:r>
          </a:p>
          <a:p>
            <a:pPr marL="0" indent="0">
              <a:buFontTx/>
              <a:buNone/>
            </a:pPr>
            <a:r>
              <a:rPr lang="en-US" altLang="en-US" sz="2400" b="1" dirty="0" smtClean="0">
                <a:latin typeface="+mj-lt"/>
              </a:rPr>
              <a:t>European </a:t>
            </a:r>
            <a:r>
              <a:rPr lang="en-US" altLang="en-US" sz="2400" b="1" dirty="0" smtClean="0">
                <a:latin typeface="+mj-lt"/>
              </a:rPr>
              <a:t>Parliament</a:t>
            </a:r>
          </a:p>
          <a:p>
            <a:pPr marL="0" indent="0">
              <a:buFontTx/>
              <a:buNone/>
            </a:pP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smtClean="0">
                <a:latin typeface="+mj-lt"/>
              </a:rPr>
              <a:t>- choose your MEPs </a:t>
            </a:r>
            <a:r>
              <a:rPr lang="en-US" altLang="en-US" sz="2400" dirty="0" smtClean="0">
                <a:latin typeface="+mj-lt"/>
                <a:sym typeface="Wingdings" panose="05000000000000000000" pitchFamily="2" charset="2"/>
              </a:rPr>
              <a:t>(</a:t>
            </a:r>
            <a:r>
              <a:rPr lang="en-US" altLang="en-US" sz="2400" dirty="0" smtClean="0">
                <a:latin typeface="+mj-lt"/>
                <a:sym typeface="Wingdings" panose="05000000000000000000" pitchFamily="2" charset="2"/>
              </a:rPr>
              <a:t>see who has an interest in disability)</a:t>
            </a:r>
          </a:p>
          <a:p>
            <a:pPr marL="0" indent="0">
              <a:buFontTx/>
              <a:buNone/>
            </a:pPr>
            <a:r>
              <a:rPr lang="en-US" altLang="en-US" sz="2400" dirty="0" smtClean="0">
                <a:latin typeface="+mj-lt"/>
                <a:sym typeface="Wingdings" panose="05000000000000000000" pitchFamily="2" charset="2"/>
              </a:rPr>
              <a:t> - contact them, meet with them</a:t>
            </a:r>
          </a:p>
          <a:p>
            <a:pPr marL="0" indent="0">
              <a:buFontTx/>
              <a:buNone/>
            </a:pPr>
            <a:r>
              <a:rPr lang="en-US" altLang="en-US" sz="2400" dirty="0" smtClean="0">
                <a:latin typeface="+mj-lt"/>
                <a:sym typeface="Wingdings" panose="05000000000000000000" pitchFamily="2" charset="2"/>
              </a:rPr>
              <a:t> - work with Inclusion Europe to submit amendments</a:t>
            </a:r>
            <a:endParaRPr lang="en-US" altLang="en-US" sz="2400" dirty="0" smtClean="0">
              <a:latin typeface="+mj-lt"/>
            </a:endParaRPr>
          </a:p>
          <a:p>
            <a:pPr marL="0" indent="0">
              <a:buFontTx/>
              <a:buNone/>
            </a:pPr>
            <a:r>
              <a:rPr lang="en-US" altLang="en-US" sz="2400" b="1" dirty="0" smtClean="0">
                <a:latin typeface="+mj-lt"/>
              </a:rPr>
              <a:t>Council</a:t>
            </a:r>
            <a:r>
              <a:rPr lang="en-US" altLang="en-US" sz="2400" dirty="0" smtClean="0">
                <a:latin typeface="+mj-lt"/>
              </a:rPr>
              <a:t>:</a:t>
            </a:r>
          </a:p>
          <a:p>
            <a:pPr marL="0" indent="0">
              <a:buFontTx/>
              <a:buNone/>
            </a:pPr>
            <a:r>
              <a:rPr lang="en-US" altLang="en-US" sz="2400" dirty="0" smtClean="0">
                <a:latin typeface="+mj-lt"/>
              </a:rPr>
              <a:t> - follow what is going on</a:t>
            </a:r>
          </a:p>
          <a:p>
            <a:pPr marL="0" indent="0">
              <a:buFontTx/>
              <a:buNone/>
            </a:pPr>
            <a:r>
              <a:rPr lang="en-US" altLang="en-US" sz="2400" dirty="0" smtClean="0">
                <a:latin typeface="+mj-lt"/>
              </a:rPr>
              <a:t> - contact your national ministries</a:t>
            </a:r>
          </a:p>
          <a:p>
            <a:pPr marL="0" indent="0">
              <a:buFontTx/>
              <a:buNone/>
            </a:pPr>
            <a:r>
              <a:rPr lang="en-US" altLang="en-US" sz="2400" dirty="0" smtClean="0">
                <a:latin typeface="+mj-lt"/>
              </a:rPr>
              <a:t> - get involved in Presidency events</a:t>
            </a:r>
            <a:endParaRPr lang="en-US" altLang="en-US" sz="2400" dirty="0" smtClean="0">
              <a:latin typeface="+mj-lt"/>
            </a:endParaRPr>
          </a:p>
          <a:p>
            <a:pPr marL="0" indent="0">
              <a:buFontTx/>
              <a:buNone/>
            </a:pPr>
            <a:endParaRPr lang="en-US" alt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1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3672954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effectLst/>
              </a:rPr>
              <a:t>Inclusion Europe makes sure that European policies include the needs of people with intellectual disabilities</a:t>
            </a:r>
            <a:r>
              <a:rPr lang="cs-CZ" sz="4800" b="1" dirty="0" smtClean="0">
                <a:effectLst/>
              </a:rPr>
              <a:t> and their families</a:t>
            </a:r>
            <a:r>
              <a:rPr lang="en-US" sz="4800" b="1" dirty="0" smtClean="0">
                <a:effectLst/>
              </a:rPr>
              <a:t>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32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7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14480"/>
            <a:ext cx="8229600" cy="1143000"/>
          </a:xfrm>
        </p:spPr>
        <p:txBody>
          <a:bodyPr/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Comment – Ask - Engage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79512" y="1357480"/>
            <a:ext cx="8712968" cy="480837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1800" dirty="0" smtClean="0"/>
          </a:p>
          <a:p>
            <a:pPr marL="0" indent="0">
              <a:buFontTx/>
              <a:buNone/>
            </a:pPr>
            <a:r>
              <a:rPr lang="cs-CZ" altLang="en-US" sz="3600" b="1" dirty="0" smtClean="0">
                <a:hlinkClick r:id="rId2"/>
              </a:rPr>
              <a:t>www.inclusion-europe.org</a:t>
            </a:r>
            <a:endParaRPr lang="cs-CZ" altLang="en-US" sz="3600" b="1" dirty="0" smtClean="0"/>
          </a:p>
          <a:p>
            <a:pPr marL="0" indent="0">
              <a:buFontTx/>
              <a:buNone/>
            </a:pPr>
            <a:r>
              <a:rPr lang="cs-CZ" altLang="en-US" sz="3600" b="1" dirty="0" smtClean="0"/>
              <a:t>Twitter – Facebook – Newsletters – Youtube</a:t>
            </a:r>
          </a:p>
          <a:p>
            <a:pPr marL="0" indent="0">
              <a:buFontTx/>
              <a:buNone/>
            </a:pPr>
            <a:endParaRPr lang="cs-CZ" altLang="en-US" sz="3600" b="1" dirty="0"/>
          </a:p>
          <a:p>
            <a:pPr marL="0" indent="0">
              <a:buFontTx/>
              <a:buNone/>
            </a:pPr>
            <a:r>
              <a:rPr lang="cs-CZ" altLang="en-US" sz="3600" dirty="0" smtClean="0"/>
              <a:t>Milan Šveřepa</a:t>
            </a:r>
          </a:p>
          <a:p>
            <a:pPr marL="0" indent="0">
              <a:buFontTx/>
              <a:buNone/>
            </a:pPr>
            <a:r>
              <a:rPr lang="cs-CZ" altLang="en-US" sz="3600" dirty="0" smtClean="0">
                <a:hlinkClick r:id="rId3"/>
              </a:rPr>
              <a:t>m.sverepa@inclusion-europe.org</a:t>
            </a:r>
            <a:endParaRPr lang="cs-CZ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404664"/>
            <a:ext cx="8229600" cy="576118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effectLst/>
              </a:rPr>
              <a:t>European policies can change the lives of people with intellectual disabilities and their families for the better.</a:t>
            </a:r>
            <a:endParaRPr lang="cs-CZ" sz="3000" dirty="0" smtClean="0">
              <a:effectLst/>
            </a:endParaRPr>
          </a:p>
          <a:p>
            <a:pPr marL="0" indent="0">
              <a:buNone/>
            </a:pPr>
            <a:r>
              <a:rPr lang="en-US" sz="3000" dirty="0" smtClean="0">
                <a:effectLst/>
              </a:rPr>
              <a:t>We work on the policies that are important to our members.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sz="2800" dirty="0"/>
              <a:t>We develop policy papers.</a:t>
            </a:r>
          </a:p>
          <a:p>
            <a:pPr marL="0" indent="0">
              <a:buNone/>
            </a:pPr>
            <a:r>
              <a:rPr lang="cs-CZ" sz="2800" dirty="0" smtClean="0"/>
              <a:t>We </a:t>
            </a:r>
            <a:r>
              <a:rPr lang="cs-CZ" sz="2800" dirty="0"/>
              <a:t>organize events for EU officials to learn about the needs of people with intellectual disabilities and their families.</a:t>
            </a:r>
          </a:p>
          <a:p>
            <a:pPr marL="0" indent="0">
              <a:buNone/>
            </a:pPr>
            <a:r>
              <a:rPr lang="cs-CZ" sz="2800" dirty="0" smtClean="0"/>
              <a:t>We </a:t>
            </a:r>
            <a:r>
              <a:rPr lang="cs-CZ" sz="2800" dirty="0"/>
              <a:t>make sure important documents reflect the voice of people with intellectual disabilities and their families.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521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z="1800" dirty="0" smtClean="0"/>
          </a:p>
          <a:p>
            <a:pPr marL="0" indent="0">
              <a:buFontTx/>
              <a:buNone/>
            </a:pPr>
            <a:endParaRPr lang="en-US" altLang="en-US" sz="1800" dirty="0" smtClean="0"/>
          </a:p>
          <a:p>
            <a:pPr marL="0" indent="0">
              <a:buNone/>
            </a:pPr>
            <a:r>
              <a:rPr lang="cs-CZ" altLang="en-US" sz="2800" dirty="0" smtClean="0"/>
              <a:t>European Union s</a:t>
            </a:r>
            <a:r>
              <a:rPr lang="en-US" altLang="en-US" sz="2800" dirty="0" err="1" smtClean="0"/>
              <a:t>tarted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as a group of 6 countries in </a:t>
            </a:r>
            <a:r>
              <a:rPr lang="en-US" altLang="en-US" sz="2800" dirty="0" smtClean="0"/>
              <a:t>1951</a:t>
            </a:r>
            <a:r>
              <a:rPr lang="cs-CZ" altLang="en-US" sz="2800" dirty="0" smtClean="0"/>
              <a:t>: </a:t>
            </a:r>
            <a:r>
              <a:rPr lang="en-US" altLang="en-US" sz="2800" dirty="0" smtClean="0"/>
              <a:t>Maintain </a:t>
            </a:r>
            <a:r>
              <a:rPr lang="en-US" altLang="en-US" sz="2800" dirty="0" smtClean="0"/>
              <a:t>peace after World War </a:t>
            </a:r>
            <a:r>
              <a:rPr lang="cs-CZ" altLang="en-US" sz="2800" dirty="0" smtClean="0"/>
              <a:t>II.</a:t>
            </a: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Now – political and economic union with 28 members</a:t>
            </a:r>
          </a:p>
          <a:p>
            <a:pPr marL="0" indent="0">
              <a:buNone/>
            </a:pPr>
            <a:r>
              <a:rPr lang="en-US" altLang="en-US" sz="2800" dirty="0" smtClean="0"/>
              <a:t>Work is based on important treaties</a:t>
            </a:r>
          </a:p>
          <a:p>
            <a:pPr marL="0" indent="0">
              <a:buNone/>
            </a:pPr>
            <a:r>
              <a:rPr lang="en-US" altLang="en-US" sz="2800" dirty="0" smtClean="0"/>
              <a:t>Run by different institutions</a:t>
            </a:r>
          </a:p>
          <a:p>
            <a:pPr marL="0" indent="0">
              <a:buNone/>
            </a:pPr>
            <a:r>
              <a:rPr lang="en-US" altLang="en-US" sz="2800" dirty="0" smtClean="0"/>
              <a:t>Decides on laws</a:t>
            </a:r>
          </a:p>
          <a:p>
            <a:pPr marL="0" indent="0">
              <a:buNone/>
            </a:pPr>
            <a:r>
              <a:rPr lang="en-US" altLang="en-US" sz="2800" dirty="0" smtClean="0"/>
              <a:t>European law is more powerful </a:t>
            </a:r>
            <a:r>
              <a:rPr lang="en-US" altLang="en-US" sz="2800" dirty="0" smtClean="0"/>
              <a:t>than </a:t>
            </a:r>
            <a:r>
              <a:rPr lang="en-US" altLang="en-US" sz="2800" dirty="0" smtClean="0"/>
              <a:t>the laws in the member states!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endParaRPr lang="en-US" altLang="en-US" sz="1800" dirty="0" smtClean="0"/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88640"/>
            <a:ext cx="27717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68313" y="188640"/>
            <a:ext cx="8229600" cy="597721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en-US" sz="3000" b="1" dirty="0" smtClean="0"/>
              <a:t>The main EU institutions are:</a:t>
            </a:r>
          </a:p>
          <a:p>
            <a:r>
              <a:rPr lang="en-US" altLang="en-US" sz="3000" dirty="0" smtClean="0"/>
              <a:t>The </a:t>
            </a:r>
            <a:r>
              <a:rPr lang="en-US" altLang="en-US" sz="3000" dirty="0" smtClean="0"/>
              <a:t>European Commission</a:t>
            </a:r>
          </a:p>
          <a:p>
            <a:r>
              <a:rPr lang="en-US" altLang="en-US" sz="3000" dirty="0" smtClean="0"/>
              <a:t>The European Parliament</a:t>
            </a:r>
          </a:p>
          <a:p>
            <a:r>
              <a:rPr lang="en-US" altLang="en-US" sz="3000" dirty="0" smtClean="0"/>
              <a:t>The European Council</a:t>
            </a:r>
          </a:p>
          <a:p>
            <a:r>
              <a:rPr lang="en-US" altLang="en-US" sz="3000" dirty="0" smtClean="0"/>
              <a:t>The </a:t>
            </a:r>
            <a:r>
              <a:rPr lang="en-US" altLang="en-US" sz="3000" dirty="0" smtClean="0"/>
              <a:t>European Court of Justice</a:t>
            </a:r>
          </a:p>
          <a:p>
            <a:r>
              <a:rPr lang="en-US" altLang="en-US" sz="3000" dirty="0" smtClean="0"/>
              <a:t>The European Court of Auditors</a:t>
            </a:r>
          </a:p>
          <a:p>
            <a:r>
              <a:rPr lang="en-US" altLang="en-US" sz="3000" dirty="0" smtClean="0"/>
              <a:t>The European Central Bank</a:t>
            </a:r>
          </a:p>
          <a:p>
            <a:pPr marL="0" indent="0">
              <a:buFontTx/>
              <a:buNone/>
            </a:pPr>
            <a:endParaRPr lang="en-US" altLang="en-US" sz="3000" dirty="0" smtClean="0"/>
          </a:p>
          <a:p>
            <a:pPr marL="0" indent="0">
              <a:buFontTx/>
              <a:buNone/>
            </a:pPr>
            <a:endParaRPr lang="en-US" altLang="en-US" sz="3000" dirty="0" smtClean="0"/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10087"/>
            <a:ext cx="3913187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99"/>
                </a:solidFill>
              </a:rPr>
              <a:t>The European Commission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180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1800" smtClean="0">
                <a:latin typeface="Verdana" panose="020B0604030504040204" pitchFamily="34" charset="0"/>
              </a:rPr>
              <a:t>   - Works a bit like a government </a:t>
            </a:r>
          </a:p>
          <a:p>
            <a:pPr marL="0" indent="0">
              <a:buFontTx/>
              <a:buNone/>
            </a:pPr>
            <a:r>
              <a:rPr lang="en-US" altLang="en-US" sz="1800" smtClean="0">
                <a:latin typeface="Verdana" panose="020B0604030504040204" pitchFamily="34" charset="0"/>
              </a:rPr>
              <a:t>   - Main roles - to come up with new laws</a:t>
            </a:r>
          </a:p>
          <a:p>
            <a:pPr marL="0" indent="0">
              <a:buFontTx/>
              <a:buNone/>
            </a:pPr>
            <a:r>
              <a:rPr lang="en-US" altLang="en-US" sz="1800" smtClean="0">
                <a:latin typeface="Verdana" panose="020B0604030504040204" pitchFamily="34" charset="0"/>
              </a:rPr>
              <a:t>                     - to make sure the principles of the EU are respected</a:t>
            </a:r>
          </a:p>
          <a:p>
            <a:pPr marL="0" indent="0">
              <a:buFontTx/>
              <a:buNone/>
            </a:pPr>
            <a:r>
              <a:rPr lang="en-US" altLang="en-US" sz="1800" smtClean="0">
                <a:latin typeface="Verdana" panose="020B0604030504040204" pitchFamily="34" charset="0"/>
              </a:rPr>
              <a:t>                   </a:t>
            </a:r>
          </a:p>
          <a:p>
            <a:pPr marL="0" indent="0">
              <a:buFontTx/>
              <a:buNone/>
            </a:pPr>
            <a:endParaRPr lang="en-US" altLang="en-US" sz="180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en-US" altLang="en-US" sz="180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en-US" altLang="en-US" sz="1800" smtClean="0">
              <a:latin typeface="Verdana" panose="020B0604030504040204" pitchFamily="34" charset="0"/>
            </a:endParaRP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60688"/>
            <a:ext cx="4827587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2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99"/>
                </a:solidFill>
              </a:rPr>
              <a:t>The European Commission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dirty="0" smtClean="0"/>
              <a:t>28 </a:t>
            </a:r>
            <a:r>
              <a:rPr lang="en-US" altLang="en-US" sz="3000" dirty="0" smtClean="0"/>
              <a:t>Commissioners – one from each member state</a:t>
            </a:r>
          </a:p>
          <a:p>
            <a:pPr marL="0" indent="0">
              <a:buNone/>
            </a:pPr>
            <a:endParaRPr lang="cs-CZ" altLang="en-US" sz="3000" dirty="0" smtClean="0"/>
          </a:p>
          <a:p>
            <a:pPr marL="0" indent="0">
              <a:buNone/>
            </a:pPr>
            <a:r>
              <a:rPr lang="en-US" altLang="en-US" sz="3000" dirty="0" smtClean="0"/>
              <a:t>Each </a:t>
            </a:r>
            <a:r>
              <a:rPr lang="en-US" altLang="en-US" sz="3000" dirty="0" smtClean="0"/>
              <a:t>commissioner works on a different area, like health or transport</a:t>
            </a:r>
          </a:p>
          <a:p>
            <a:pPr marL="0" indent="0">
              <a:buFontTx/>
              <a:buNone/>
            </a:pPr>
            <a:endParaRPr lang="en-US" altLang="en-US" sz="1800" dirty="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en-US" altLang="en-US" sz="1800" dirty="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en-US" altLang="en-US" sz="1800" dirty="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en-US" altLang="en-US" sz="1800" dirty="0" smtClean="0">
              <a:latin typeface="Verdana" panose="020B060403050404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540"/>
            <a:ext cx="9319268" cy="32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European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33,000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people work in the European Commission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They are split into different departments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The departments are called Directorate Generals (in short, DG)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College of Commissioners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meet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every week, usually on Wednesdays to take decisions on new laws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6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European Parliament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7638"/>
            <a:ext cx="8229600" cy="47482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751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Members of the European Parliament</a:t>
            </a:r>
          </a:p>
          <a:p>
            <a:pPr>
              <a:defRPr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Elected every 5 years</a:t>
            </a:r>
          </a:p>
          <a:p>
            <a:pPr>
              <a:defRPr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Different political groups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68960"/>
            <a:ext cx="41163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987800"/>
            <a:ext cx="44958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2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5294</TotalTime>
  <Words>715</Words>
  <Application>Microsoft Office PowerPoint</Application>
  <PresentationFormat>On-screen Show (4:3)</PresentationFormat>
  <Paragraphs>145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MS PGothic</vt:lpstr>
      <vt:lpstr>Calibri</vt:lpstr>
      <vt:lpstr>Verdana</vt:lpstr>
      <vt:lpstr>Wingdings</vt:lpstr>
      <vt:lpstr>Default Design</vt:lpstr>
      <vt:lpstr>Custom Design</vt:lpstr>
      <vt:lpstr>1_Default Design</vt:lpstr>
      <vt:lpstr>Inclusion Europe: How we work with European Parliament and Commission  Milan Šveřepa director, Inclusion Europe</vt:lpstr>
      <vt:lpstr>PowerPoint Presentation</vt:lpstr>
      <vt:lpstr>PowerPoint Presentation</vt:lpstr>
      <vt:lpstr>PowerPoint Presentation</vt:lpstr>
      <vt:lpstr>PowerPoint Presentation</vt:lpstr>
      <vt:lpstr>The European Commission</vt:lpstr>
      <vt:lpstr>The European Commission</vt:lpstr>
      <vt:lpstr>The European Commission</vt:lpstr>
      <vt:lpstr>The European Parliament</vt:lpstr>
      <vt:lpstr>The European Parliament</vt:lpstr>
      <vt:lpstr>The European Parliament</vt:lpstr>
      <vt:lpstr>The European Parliament</vt:lpstr>
      <vt:lpstr>The European Council</vt:lpstr>
      <vt:lpstr>The Council of the European Union</vt:lpstr>
      <vt:lpstr>PowerPoint Presentation</vt:lpstr>
      <vt:lpstr>What can the European institutions decide on?</vt:lpstr>
      <vt:lpstr>What can the European institutions decide on?</vt:lpstr>
      <vt:lpstr>What can the European institutions decide on?</vt:lpstr>
      <vt:lpstr>What can the European institutions decide on?</vt:lpstr>
      <vt:lpstr>Types of EU law</vt:lpstr>
      <vt:lpstr>What you can do</vt:lpstr>
      <vt:lpstr>PowerPoint Presentation</vt:lpstr>
      <vt:lpstr>Comment – Ask - Engage</vt:lpstr>
    </vt:vector>
  </TitlesOfParts>
  <Company>Inclusion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platforms</dc:title>
  <dc:creator>a.laiton</dc:creator>
  <cp:lastModifiedBy>Milan Šveřepa</cp:lastModifiedBy>
  <cp:revision>258</cp:revision>
  <dcterms:created xsi:type="dcterms:W3CDTF">2009-11-17T14:57:38Z</dcterms:created>
  <dcterms:modified xsi:type="dcterms:W3CDTF">2016-11-07T05:49:57Z</dcterms:modified>
</cp:coreProperties>
</file>