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5"/>
  </p:notesMasterIdLst>
  <p:handoutMasterIdLst>
    <p:handoutMasterId r:id="rId16"/>
  </p:handoutMasterIdLst>
  <p:sldIdLst>
    <p:sldId id="373" r:id="rId3"/>
    <p:sldId id="374" r:id="rId4"/>
    <p:sldId id="362" r:id="rId5"/>
    <p:sldId id="360" r:id="rId6"/>
    <p:sldId id="358" r:id="rId7"/>
    <p:sldId id="359" r:id="rId8"/>
    <p:sldId id="367" r:id="rId9"/>
    <p:sldId id="361" r:id="rId10"/>
    <p:sldId id="365" r:id="rId11"/>
    <p:sldId id="366" r:id="rId12"/>
    <p:sldId id="372" r:id="rId13"/>
    <p:sldId id="35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000099"/>
    <a:srgbClr val="003399"/>
    <a:srgbClr val="CC0000"/>
    <a:srgbClr val="EAEAEA"/>
    <a:srgbClr val="99CCFF"/>
    <a:srgbClr val="CCEC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6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6D006C-09C5-459A-B5F2-E8D60BB0BCC6}" type="datetimeFigureOut">
              <a:rPr lang="cs-CZ" altLang="en-US"/>
              <a:pPr/>
              <a:t>08.11.2016</a:t>
            </a:fld>
            <a:endParaRPr lang="en-US" alt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FB4A4A-1447-4B4D-BDC8-A110FB5947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5D9F00-5686-442C-AD42-36701E1303AB}" type="datetimeFigureOut">
              <a:rPr lang="en-US" altLang="en-US"/>
              <a:pPr/>
              <a:t>11/8/2016</a:t>
            </a:fld>
            <a:endParaRPr lang="en-GB" alt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  <a:endParaRPr lang="en-GB" altLang="en-US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E2BCA7-3BF8-4205-9517-EC4D5376F07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D4DED38-A5CC-448E-891C-2EC58648DF15}" type="slidenum">
              <a:rPr lang="en-GB" altLang="en-US" sz="1200"/>
              <a:pPr eaLnBrk="1" hangingPunct="1"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16365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1BBFE2-93BB-4050-94C0-998BA8A0A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11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BC7D4-2281-4F9B-8B78-7A07AF32F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95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9121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912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648DFF-8238-4E32-AEFB-4C87297A8B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826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68313" y="1639888"/>
            <a:ext cx="4038600" cy="4525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639888"/>
            <a:ext cx="4038600" cy="4525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94F4AC-AAFD-4D53-A2E5-2168C7870C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405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2C8C16-8114-4158-9AB4-102FB8A6D0E1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E53F8-F0E4-42E7-AB83-B3DDF4A75E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228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97BE9-5F60-47AC-B026-F7B22D176253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F4236-6D4D-4EE2-A375-4D953AB273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615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D7CE1B-7DFF-40D2-9B23-30712B26F9EC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330CC-8B00-4877-9AE0-5460A576DC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844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13452A-00D3-49C2-B069-D4AACE7F581D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C2B15-773C-4529-AC8C-19CB36F19C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005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A745EB-C34C-40E0-8019-6664476B47BF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729DC-A9A8-42FF-A9B4-16A0B78FB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1313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7303F4-39A2-4931-9C50-B6DFAF37714D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38851-F285-4510-BA21-408737E32F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7051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401780-B1A0-4FD4-B210-5925FFAC2E5F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0ACE5-A355-48F6-B9C2-EAA62A671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46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EFE978-B41E-48A6-B0EF-D8BF754873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995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B00730-4E34-4009-9083-15F2B8102BBE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E6CE-F61F-4AF8-B201-C008EDA5D6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992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F45FF8-D514-424B-89A1-A2B002FD257F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6F6EA-5926-4E12-8DCF-A4E8CC712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454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79B66E-ABD5-4DE8-8C53-CAFB2F0A1EBC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C6437-B967-49E2-A4D3-9DFE7DF7CA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3091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74FF22-82DC-43A5-BBE2-D55B9ECAADC8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1423C-93D4-480A-844E-E7B397B42A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19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322C06-2B4A-4449-848F-9D4ADE7808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56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6398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63988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BE2A5F-E659-4DE0-ACD4-5DC8F19826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5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C5ECF8-D5F5-4484-8D0A-C6759E105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1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F604F-2B3F-40DE-8F5C-00DDE1B90E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73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309938-AD9F-49FB-9660-59BC7E24C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95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3831EC-EEEA-4AA5-B040-4986CE917E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498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C97FF-558F-48AD-8A67-AFF9791F3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95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IE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195888"/>
            <a:ext cx="1692275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3988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CDDBB5-2054-4553-9E22-E2F127C17B7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6381750"/>
            <a:ext cx="7235825" cy="71438"/>
          </a:xfrm>
          <a:prstGeom prst="rect">
            <a:avLst/>
          </a:prstGeom>
          <a:solidFill>
            <a:srgbClr val="003399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GB" altLang="en-US" smtClean="0">
              <a:ea typeface="+mn-ea"/>
            </a:endParaRP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79388" y="6453188"/>
            <a:ext cx="6697662" cy="71437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GB" altLang="en-US" smtClean="0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9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465D980E-769B-4847-9847-BD1922A7FA17}" type="datetimeFigureOut">
              <a:rPr lang="en-US" altLang="en-US"/>
              <a:pPr/>
              <a:t>11/8/2016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A02D698-A0B0-47FD-9180-DE097D49B9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.sverepa@inclusion-europe.org" TargetMode="External"/><Relationship Id="rId2" Type="http://schemas.openxmlformats.org/officeDocument/2006/relationships/hyperlink" Target="http://www.inclusion-europ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96752"/>
            <a:ext cx="8496300" cy="3961036"/>
          </a:xfrm>
        </p:spPr>
        <p:txBody>
          <a:bodyPr/>
          <a:lstStyle/>
          <a:p>
            <a:pPr eaLnBrk="1" hangingPunct="1"/>
            <a:r>
              <a:rPr lang="cs-CZ" altLang="en-US" sz="6000" b="1" dirty="0" smtClean="0">
                <a:solidFill>
                  <a:srgbClr val="000099"/>
                </a:solidFill>
                <a:latin typeface="+mn-lt"/>
              </a:rPr>
              <a:t>Inclusion Europe:</a:t>
            </a:r>
            <a:r>
              <a:rPr lang="cs-CZ" altLang="en-US" sz="7800" b="1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cs-CZ" altLang="en-US" sz="7800" b="1" dirty="0" smtClean="0">
                <a:solidFill>
                  <a:srgbClr val="000099"/>
                </a:solidFill>
                <a:latin typeface="+mn-lt"/>
              </a:rPr>
            </a:br>
            <a:r>
              <a:rPr lang="cs-CZ" altLang="en-US" sz="6000" b="1" dirty="0">
                <a:solidFill>
                  <a:srgbClr val="000099"/>
                </a:solidFill>
                <a:latin typeface="+mn-lt"/>
              </a:rPr>
              <a:t>W</a:t>
            </a:r>
            <a:r>
              <a:rPr lang="cs-CZ" altLang="en-US" sz="6000" b="1" dirty="0" smtClean="0">
                <a:solidFill>
                  <a:srgbClr val="000099"/>
                </a:solidFill>
                <a:latin typeface="+mn-lt"/>
              </a:rPr>
              <a:t>hat we do</a:t>
            </a:r>
            <a:r>
              <a:rPr lang="nl-NL" altLang="en-US" sz="3600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nl-NL" altLang="en-US" sz="3600" dirty="0" smtClean="0">
                <a:solidFill>
                  <a:srgbClr val="000099"/>
                </a:solidFill>
                <a:latin typeface="+mn-lt"/>
              </a:rPr>
            </a:br>
            <a:r>
              <a:rPr lang="nl-NL" altLang="en-US" sz="3600" dirty="0" smtClean="0">
                <a:solidFill>
                  <a:srgbClr val="000099"/>
                </a:solidFill>
                <a:latin typeface="+mn-lt"/>
              </a:rPr>
              <a:t/>
            </a:r>
            <a:br>
              <a:rPr lang="nl-NL" altLang="en-US" sz="3600" dirty="0" smtClean="0">
                <a:solidFill>
                  <a:srgbClr val="000099"/>
                </a:solidFill>
                <a:latin typeface="+mn-lt"/>
              </a:rPr>
            </a:br>
            <a:r>
              <a:rPr lang="cs-CZ" altLang="en-US" sz="3600" b="1" dirty="0" smtClean="0">
                <a:solidFill>
                  <a:schemeClr val="tx1"/>
                </a:solidFill>
                <a:latin typeface="+mn-lt"/>
              </a:rPr>
              <a:t>Milan Šveřepa</a:t>
            </a:r>
            <a:r>
              <a:rPr lang="cs-CZ" altLang="en-US" sz="36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cs-CZ" altLang="en-US" sz="3600" dirty="0" smtClean="0">
                <a:solidFill>
                  <a:schemeClr val="tx1"/>
                </a:solidFill>
                <a:latin typeface="+mn-lt"/>
              </a:rPr>
            </a:br>
            <a:r>
              <a:rPr lang="cs-CZ" altLang="en-US" sz="3600" dirty="0" smtClean="0">
                <a:solidFill>
                  <a:schemeClr val="tx1"/>
                </a:solidFill>
                <a:latin typeface="+mn-lt"/>
              </a:rPr>
              <a:t>director, </a:t>
            </a:r>
            <a:r>
              <a:rPr lang="nl-NL" altLang="en-US" sz="3600" dirty="0" smtClean="0">
                <a:solidFill>
                  <a:schemeClr val="tx1"/>
                </a:solidFill>
                <a:latin typeface="+mn-lt"/>
              </a:rPr>
              <a:t>Inclusion Europe</a:t>
            </a:r>
            <a:endParaRPr lang="en-US" altLang="en-US" sz="360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50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049218"/>
          </a:xfrm>
        </p:spPr>
        <p:txBody>
          <a:bodyPr/>
          <a:lstStyle/>
          <a:p>
            <a:pPr marL="0" indent="0">
              <a:buNone/>
            </a:pPr>
            <a:r>
              <a:rPr lang="en-US" sz="3000" b="1" dirty="0" smtClean="0">
                <a:effectLst/>
              </a:rPr>
              <a:t>Independent living</a:t>
            </a:r>
          </a:p>
          <a:p>
            <a:pPr marL="0" indent="0">
              <a:buNone/>
            </a:pPr>
            <a:r>
              <a:rPr lang="en-US" sz="3000" dirty="0" smtClean="0">
                <a:effectLst/>
              </a:rPr>
              <a:t>This means that people with intellectual disabilities can decide themselves where they want to live</a:t>
            </a:r>
            <a:r>
              <a:rPr lang="cs-CZ" sz="3000" dirty="0" smtClean="0">
                <a:effectLst/>
              </a:rPr>
              <a:t>.</a:t>
            </a:r>
            <a:endParaRPr lang="en-US" sz="3000" dirty="0" smtClean="0">
              <a:effectLst/>
            </a:endParaRPr>
          </a:p>
          <a:p>
            <a:pPr marL="0" indent="0">
              <a:buNone/>
            </a:pPr>
            <a:r>
              <a:rPr lang="en-US" sz="3000" b="1" dirty="0" smtClean="0">
                <a:effectLst/>
              </a:rPr>
              <a:t>Self-advocacy </a:t>
            </a:r>
          </a:p>
          <a:p>
            <a:pPr marL="0" indent="0">
              <a:buNone/>
            </a:pPr>
            <a:r>
              <a:rPr lang="en-US" sz="3000" dirty="0" smtClean="0">
                <a:effectLst/>
              </a:rPr>
              <a:t>This means that people with intellectual disabilities learn to speak up for themselves.</a:t>
            </a:r>
            <a:r>
              <a:rPr lang="en-US" sz="2800" b="1" dirty="0"/>
              <a:t> </a:t>
            </a:r>
            <a:endParaRPr lang="cs-CZ" sz="2800" b="1" dirty="0" smtClean="0"/>
          </a:p>
          <a:p>
            <a:pPr marL="0" indent="0">
              <a:buNone/>
            </a:pPr>
            <a:r>
              <a:rPr lang="en-US" sz="2800" dirty="0" smtClean="0"/>
              <a:t>We </a:t>
            </a:r>
            <a:r>
              <a:rPr lang="cs-CZ" sz="2800" dirty="0"/>
              <a:t>support the work of </a:t>
            </a:r>
            <a:r>
              <a:rPr lang="cs-CZ" sz="2800" dirty="0" smtClean="0"/>
              <a:t>EPSA, </a:t>
            </a:r>
            <a:r>
              <a:rPr lang="en-US" sz="2800" dirty="0" smtClean="0"/>
              <a:t>the </a:t>
            </a:r>
            <a:r>
              <a:rPr lang="en-US" sz="2800" b="1" dirty="0"/>
              <a:t>European Platform of </a:t>
            </a:r>
            <a:r>
              <a:rPr lang="en-US" sz="2800" b="1" dirty="0" smtClean="0"/>
              <a:t>Self-Advocates</a:t>
            </a:r>
            <a:r>
              <a:rPr lang="cs-CZ" sz="2800" b="1" dirty="0" smtClean="0"/>
              <a:t>; </a:t>
            </a:r>
            <a:r>
              <a:rPr lang="cs-CZ" sz="2800" dirty="0" smtClean="0"/>
              <a:t>part of Inclusion Europe.</a:t>
            </a:r>
            <a:endParaRPr lang="en-US" sz="3000" dirty="0" smtClean="0">
              <a:effectLst/>
            </a:endParaRPr>
          </a:p>
          <a:p>
            <a:pPr marL="0" indent="0">
              <a:buNone/>
            </a:pPr>
            <a:r>
              <a:rPr lang="en-US" sz="3000" b="1" dirty="0" smtClean="0">
                <a:effectLst/>
              </a:rPr>
              <a:t>Accessibility</a:t>
            </a:r>
          </a:p>
          <a:p>
            <a:pPr marL="0" indent="0">
              <a:buNone/>
            </a:pPr>
            <a:r>
              <a:rPr lang="en-US" sz="3000" dirty="0" smtClean="0">
                <a:effectLst/>
              </a:rPr>
              <a:t>This means that things, places, events and information become accessible for people with intellectual disabilities.</a:t>
            </a:r>
            <a:endParaRPr lang="en-US" sz="3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4780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3960986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b="1" dirty="0"/>
              <a:t>Fighting for the rights of people with intellectual disabilities </a:t>
            </a:r>
            <a:endParaRPr lang="cs-CZ" b="1" dirty="0" smtClean="0"/>
          </a:p>
          <a:p>
            <a:pPr marL="0" indent="0">
              <a:buNone/>
            </a:pPr>
            <a:r>
              <a:rPr lang="en-US" b="1" dirty="0" smtClean="0"/>
              <a:t>Inclusion </a:t>
            </a:r>
            <a:r>
              <a:rPr lang="en-US" b="1" dirty="0"/>
              <a:t>Europe represents the voice of people with intellectual disabilities and their families throughout </a:t>
            </a:r>
            <a:r>
              <a:rPr lang="en-US" b="1" dirty="0" smtClean="0"/>
              <a:t>Europe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6320"/>
            <a:ext cx="914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863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457200" y="214480"/>
            <a:ext cx="8229600" cy="1143000"/>
          </a:xfrm>
        </p:spPr>
        <p:txBody>
          <a:bodyPr/>
          <a:lstStyle/>
          <a:p>
            <a:r>
              <a:rPr lang="cs-CZ" altLang="en-US" dirty="0" smtClean="0">
                <a:solidFill>
                  <a:schemeClr val="tx1"/>
                </a:solidFill>
              </a:rPr>
              <a:t>Comment – Ask - Engage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179512" y="1357480"/>
            <a:ext cx="8712968" cy="4808370"/>
          </a:xfrm>
        </p:spPr>
        <p:txBody>
          <a:bodyPr/>
          <a:lstStyle/>
          <a:p>
            <a:pPr marL="0" indent="0">
              <a:buFontTx/>
              <a:buNone/>
            </a:pPr>
            <a:endParaRPr lang="en-US" altLang="en-US" sz="1800" dirty="0" smtClean="0"/>
          </a:p>
          <a:p>
            <a:pPr marL="0" indent="0">
              <a:buFontTx/>
              <a:buNone/>
            </a:pPr>
            <a:r>
              <a:rPr lang="cs-CZ" altLang="en-US" sz="3600" b="1" dirty="0" smtClean="0">
                <a:hlinkClick r:id="rId2"/>
              </a:rPr>
              <a:t>www.inclusion-europe.org</a:t>
            </a:r>
            <a:endParaRPr lang="cs-CZ" altLang="en-US" sz="3600" b="1" dirty="0" smtClean="0"/>
          </a:p>
          <a:p>
            <a:pPr marL="0" indent="0">
              <a:buFontTx/>
              <a:buNone/>
            </a:pPr>
            <a:r>
              <a:rPr lang="cs-CZ" altLang="en-US" sz="3600" b="1" dirty="0" smtClean="0"/>
              <a:t>Twitter – Facebook – Newsletters – Youtube</a:t>
            </a:r>
          </a:p>
          <a:p>
            <a:pPr marL="0" indent="0">
              <a:buFontTx/>
              <a:buNone/>
            </a:pPr>
            <a:endParaRPr lang="cs-CZ" altLang="en-US" sz="3600" b="1" dirty="0"/>
          </a:p>
          <a:p>
            <a:pPr marL="0" indent="0">
              <a:buFontTx/>
              <a:buNone/>
            </a:pPr>
            <a:r>
              <a:rPr lang="cs-CZ" altLang="en-US" sz="3600" dirty="0" smtClean="0"/>
              <a:t>Milan Šveřepa</a:t>
            </a:r>
          </a:p>
          <a:p>
            <a:pPr marL="0" indent="0">
              <a:buFontTx/>
              <a:buNone/>
            </a:pPr>
            <a:r>
              <a:rPr lang="cs-CZ" altLang="en-US" sz="3600" dirty="0" smtClean="0">
                <a:hlinkClick r:id="rId3"/>
              </a:rPr>
              <a:t>m.sverepa@inclusion-europe.org</a:t>
            </a:r>
            <a:endParaRPr lang="cs-CZ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04664"/>
            <a:ext cx="8844172" cy="5761186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Inclusion </a:t>
            </a:r>
            <a:r>
              <a:rPr lang="en-US" dirty="0"/>
              <a:t>Europe represents people with intellectual disabilities and their families across Europe.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smtClean="0"/>
              <a:t>Inclusion </a:t>
            </a:r>
            <a:r>
              <a:rPr lang="en-US" dirty="0"/>
              <a:t>Europe has </a:t>
            </a:r>
            <a:r>
              <a:rPr lang="en-US" b="1" dirty="0" smtClean="0"/>
              <a:t>6</a:t>
            </a:r>
            <a:r>
              <a:rPr lang="cs-CZ" b="1" dirty="0" smtClean="0"/>
              <a:t>7</a:t>
            </a:r>
            <a:r>
              <a:rPr lang="en-US" b="1" dirty="0" smtClean="0"/>
              <a:t> </a:t>
            </a:r>
            <a:r>
              <a:rPr lang="en-US" b="1" dirty="0"/>
              <a:t>member</a:t>
            </a:r>
            <a:r>
              <a:rPr lang="en-US" dirty="0"/>
              <a:t> </a:t>
            </a:r>
            <a:r>
              <a:rPr lang="en-US" dirty="0" smtClean="0"/>
              <a:t>organization</a:t>
            </a:r>
            <a:r>
              <a:rPr lang="cs-CZ" dirty="0" smtClean="0"/>
              <a:t>s</a:t>
            </a:r>
            <a:r>
              <a:rPr lang="en-US" dirty="0" smtClean="0"/>
              <a:t> </a:t>
            </a:r>
            <a:r>
              <a:rPr lang="en-US" dirty="0"/>
              <a:t>of people with intellectual disabilities and/or their families from </a:t>
            </a:r>
            <a:r>
              <a:rPr lang="en-US" b="1" dirty="0" smtClean="0"/>
              <a:t>3</a:t>
            </a:r>
            <a:r>
              <a:rPr lang="cs-CZ" b="1" dirty="0" smtClean="0"/>
              <a:t>7</a:t>
            </a:r>
            <a:r>
              <a:rPr lang="en-US" b="1" dirty="0" smtClean="0"/>
              <a:t> countries</a:t>
            </a:r>
            <a:r>
              <a:rPr lang="en-US" b="1" dirty="0"/>
              <a:t>.</a:t>
            </a:r>
            <a:endParaRPr lang="cs-CZ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6367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2952874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US" sz="4800" b="1" dirty="0"/>
              <a:t>Fighting for the rights of people with intellectual disabilities</a:t>
            </a:r>
            <a:endParaRPr lang="en-US"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6320"/>
            <a:ext cx="914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2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04664"/>
            <a:ext cx="8844172" cy="576118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effectLst/>
              </a:rPr>
              <a:t>People with intellectual disabilities are citizens like everybody else.</a:t>
            </a: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They have the right to be included in all areas of life.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They have the right to live, learn, work, and have fun together with other people.</a:t>
            </a:r>
            <a:endParaRPr lang="cs-CZ" dirty="0" smtClean="0">
              <a:effectLst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>
                <a:effectLst/>
              </a:rPr>
              <a:t>That applies to their families too.</a:t>
            </a:r>
          </a:p>
        </p:txBody>
      </p:sp>
    </p:spTree>
    <p:extLst>
      <p:ext uri="{BB962C8B-B14F-4D97-AF65-F5344CB8AC3E}">
        <p14:creationId xmlns:p14="http://schemas.microsoft.com/office/powerpoint/2010/main" val="4011998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844172" cy="5905202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effectLst/>
              </a:rPr>
              <a:t>But</a:t>
            </a:r>
            <a:r>
              <a:rPr lang="cs-CZ" b="1" dirty="0" smtClean="0">
                <a:effectLst/>
              </a:rPr>
              <a:t>: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People with intellectual disabilities</a:t>
            </a:r>
            <a:r>
              <a:rPr lang="cs-CZ" dirty="0"/>
              <a:t> </a:t>
            </a:r>
            <a:r>
              <a:rPr lang="cs-CZ" dirty="0" smtClean="0"/>
              <a:t>and their family members</a:t>
            </a:r>
            <a:r>
              <a:rPr lang="en-US" dirty="0" smtClean="0">
                <a:effectLst/>
              </a:rPr>
              <a:t> are often excluded from society.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They often are bullied and discriminated against.</a:t>
            </a:r>
          </a:p>
          <a:p>
            <a:pPr marL="0" indent="0">
              <a:buNone/>
            </a:pP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cs-CZ" dirty="0" smtClean="0">
                <a:effectLst/>
              </a:rPr>
              <a:t>People with intellectual disabilities often </a:t>
            </a:r>
            <a:br>
              <a:rPr lang="cs-CZ" dirty="0" smtClean="0">
                <a:effectLst/>
              </a:rPr>
            </a:br>
            <a:r>
              <a:rPr lang="en-US" dirty="0" smtClean="0">
                <a:effectLst/>
              </a:rPr>
              <a:t>have to learn in special schools.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They often live in large </a:t>
            </a:r>
            <a:r>
              <a:rPr lang="cs-CZ" dirty="0" smtClean="0">
                <a:effectLst/>
              </a:rPr>
              <a:t>care </a:t>
            </a:r>
            <a:r>
              <a:rPr lang="en-US" dirty="0" smtClean="0">
                <a:effectLst/>
              </a:rPr>
              <a:t>homes that separate them from society.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cs-CZ" dirty="0" smtClean="0">
                <a:effectLst/>
              </a:rPr>
              <a:t>T</a:t>
            </a:r>
            <a:r>
              <a:rPr lang="en-US" dirty="0" smtClean="0">
                <a:effectLst/>
              </a:rPr>
              <a:t>hey do not get accessible information.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430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404664"/>
            <a:ext cx="8229600" cy="576118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Inclusion Europe and its members want to change that!</a:t>
            </a:r>
            <a:endParaRPr lang="en-US" sz="4000" dirty="0" smtClean="0"/>
          </a:p>
          <a:p>
            <a:pPr marL="0" indent="0">
              <a:buNone/>
            </a:pPr>
            <a:r>
              <a:rPr lang="en-US" dirty="0" smtClean="0">
                <a:effectLst/>
              </a:rPr>
              <a:t>We want a better life for all people with intellectual disabilities and their families in Europe</a:t>
            </a:r>
            <a:r>
              <a:rPr lang="cs-CZ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We want them to know about their rights.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We want their rights to become reality.</a:t>
            </a:r>
            <a:br>
              <a:rPr lang="en-US" dirty="0" smtClean="0">
                <a:effectLst/>
              </a:rPr>
            </a:b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We want them to participate in all decisions that concern their lives</a:t>
            </a:r>
            <a:r>
              <a:rPr lang="cs-CZ" dirty="0" smtClean="0">
                <a:effectLst/>
              </a:rPr>
              <a:t>.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9179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3672954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US" sz="4800" b="1" dirty="0" smtClean="0"/>
              <a:t>Inclusion Europe represents the voice of people with intellectual disabilities and their families throughout Europe</a:t>
            </a:r>
            <a:endParaRPr lang="en-US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6320"/>
            <a:ext cx="914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28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404664"/>
            <a:ext cx="8229600" cy="576118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dirty="0" smtClean="0">
                <a:effectLst/>
              </a:rPr>
              <a:t>European policies can change the lives of people with intellectual disabilities and their families for the better.</a:t>
            </a:r>
            <a:endParaRPr lang="cs-CZ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We work on the policies that are important to our members.</a:t>
            </a:r>
            <a:endParaRPr lang="cs-CZ" dirty="0" smtClean="0">
              <a:effectLst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Inclusion Europe has 67 members in 37 countries.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521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effectLst/>
              </a:rPr>
              <a:t>Non-discrimination</a:t>
            </a:r>
          </a:p>
          <a:p>
            <a:pPr marL="0" indent="0">
              <a:buNone/>
            </a:pPr>
            <a:r>
              <a:rPr lang="en-US" sz="2800" dirty="0" smtClean="0">
                <a:effectLst/>
              </a:rPr>
              <a:t>This means that people with disabilities are treated like all other people and are not treated differently because of their disability.</a:t>
            </a:r>
          </a:p>
          <a:p>
            <a:pPr marL="0" indent="0">
              <a:buNone/>
            </a:pPr>
            <a:r>
              <a:rPr lang="en-US" sz="2800" b="1" dirty="0" smtClean="0">
                <a:effectLst/>
              </a:rPr>
              <a:t>Social Inclusion</a:t>
            </a:r>
          </a:p>
          <a:p>
            <a:pPr marL="0" indent="0">
              <a:buNone/>
            </a:pPr>
            <a:r>
              <a:rPr lang="en-US" sz="2800" dirty="0" smtClean="0">
                <a:effectLst/>
              </a:rPr>
              <a:t>This means that all people with intellectual disabilities can have the opportunity to take part fully in the life of society.</a:t>
            </a:r>
          </a:p>
          <a:p>
            <a:pPr marL="0" indent="0">
              <a:buNone/>
            </a:pPr>
            <a:r>
              <a:rPr lang="en-US" sz="2800" b="1" dirty="0" smtClean="0">
                <a:effectLst/>
              </a:rPr>
              <a:t>Inclusive education</a:t>
            </a:r>
          </a:p>
          <a:p>
            <a:pPr marL="0" indent="0">
              <a:buNone/>
            </a:pPr>
            <a:r>
              <a:rPr lang="en-US" sz="2800" dirty="0" smtClean="0">
                <a:effectLst/>
              </a:rPr>
              <a:t>This is when pupils with intellectual disability get the support to go to the same school as everyone else.</a:t>
            </a:r>
            <a:endParaRPr lang="cs-CZ" sz="2800" dirty="0" smtClean="0">
              <a:effectLst/>
            </a:endParaRPr>
          </a:p>
          <a:p>
            <a:pPr marL="0" indent="0">
              <a:buNone/>
            </a:pPr>
            <a:r>
              <a:rPr lang="en-US" sz="2800" b="1" dirty="0"/>
              <a:t>Legal capacity and access to justice</a:t>
            </a:r>
          </a:p>
          <a:p>
            <a:pPr marL="0" indent="0">
              <a:buNone/>
            </a:pPr>
            <a:r>
              <a:rPr lang="en-US" sz="2800" dirty="0"/>
              <a:t>This means that people with intellectual disabilities must be treated fairly and equally by the law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06757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6703</TotalTime>
  <Words>317</Words>
  <Application>Microsoft Office PowerPoint</Application>
  <PresentationFormat>On-screen Show (4:3)</PresentationFormat>
  <Paragraphs>52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MS PGothic</vt:lpstr>
      <vt:lpstr>Arial</vt:lpstr>
      <vt:lpstr>Calibri</vt:lpstr>
      <vt:lpstr>Default Design</vt:lpstr>
      <vt:lpstr>Custom Design</vt:lpstr>
      <vt:lpstr>Inclusion Europe: What we do  Milan Šveřepa director, Inclusion Europe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Comment – Ask - Engage</vt:lpstr>
    </vt:vector>
  </TitlesOfParts>
  <Company>Inclusion Europe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platforms</dc:title>
  <dc:creator>a.laiton</dc:creator>
  <cp:lastModifiedBy>Milan Šveřepa</cp:lastModifiedBy>
  <cp:revision>260</cp:revision>
  <dcterms:created xsi:type="dcterms:W3CDTF">2009-11-17T14:57:38Z</dcterms:created>
  <dcterms:modified xsi:type="dcterms:W3CDTF">2016-11-08T05:33:56Z</dcterms:modified>
</cp:coreProperties>
</file>