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92" r:id="rId2"/>
    <p:sldId id="303" r:id="rId3"/>
    <p:sldId id="304" r:id="rId4"/>
    <p:sldId id="305" r:id="rId5"/>
    <p:sldId id="306" r:id="rId6"/>
    <p:sldId id="307" r:id="rId7"/>
    <p:sldId id="308" r:id="rId8"/>
    <p:sldId id="309" r:id="rId9"/>
    <p:sldId id="310" r:id="rId10"/>
    <p:sldId id="311"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ndra  marques"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591" autoAdjust="0"/>
  </p:normalViewPr>
  <p:slideViewPr>
    <p:cSldViewPr>
      <p:cViewPr varScale="1">
        <p:scale>
          <a:sx n="46" d="100"/>
          <a:sy n="46" d="100"/>
        </p:scale>
        <p:origin x="-20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ECCD87-B05E-4B45-AF4C-031678B76FB0}" type="datetimeFigureOut">
              <a:rPr lang="de-DE" smtClean="0"/>
              <a:t>08.11.2016</a:t>
            </a:fld>
            <a:endParaRPr lang="de-D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884042-AE00-4441-8C89-98F2D4067CE9}" type="slidenum">
              <a:rPr lang="de-DE" smtClean="0"/>
              <a:t>‹#›</a:t>
            </a:fld>
            <a:endParaRPr lang="de-DE"/>
          </a:p>
        </p:txBody>
      </p:sp>
    </p:spTree>
    <p:extLst>
      <p:ext uri="{BB962C8B-B14F-4D97-AF65-F5344CB8AC3E}">
        <p14:creationId xmlns:p14="http://schemas.microsoft.com/office/powerpoint/2010/main" val="473995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 name="Oval 8"/>
          <p:cNvSpPr/>
          <p:nvPr userDrawn="1"/>
        </p:nvSpPr>
        <p:spPr>
          <a:xfrm>
            <a:off x="2339752" y="-459432"/>
            <a:ext cx="7272808" cy="479715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ctrTitle"/>
          </p:nvPr>
        </p:nvSpPr>
        <p:spPr>
          <a:xfrm>
            <a:off x="228600" y="4648200"/>
            <a:ext cx="8686800" cy="1466851"/>
          </a:xfrm>
        </p:spPr>
        <p:txBody>
          <a:bodyPr>
            <a:normAutofit/>
          </a:bodyPr>
          <a:lstStyle>
            <a:lvl1pPr algn="l">
              <a:defRPr sz="4400" b="1">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28600" y="228600"/>
            <a:ext cx="3962400" cy="2438400"/>
          </a:xfrm>
        </p:spPr>
        <p:txBody>
          <a:bodyPr>
            <a:norm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1091517D-1A32-4822-830F-1101ECA443BE}" type="datetimeFigureOut">
              <a:rPr lang="en-US"/>
              <a:pPr>
                <a:defRPr/>
              </a:pPr>
              <a:t>11/8/2016</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Geert Freyhoff </a:t>
            </a:r>
            <a:r>
              <a:rPr lang="en-US" dirty="0" err="1" smtClean="0"/>
              <a:t>geert@OneWorld.expert</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2751EE0-EBCE-4953-8968-98C32BB0555C}" type="slidenum">
              <a:rPr lang="en-US"/>
              <a:pPr>
                <a:defRPr/>
              </a:pPr>
              <a:t>‹#›</a:t>
            </a:fld>
            <a:endParaRPr lang="en-US"/>
          </a:p>
        </p:txBody>
      </p:sp>
      <p:sp>
        <p:nvSpPr>
          <p:cNvPr id="8" name="Rectangle 7"/>
          <p:cNvSpPr/>
          <p:nvPr userDrawn="1"/>
        </p:nvSpPr>
        <p:spPr>
          <a:xfrm>
            <a:off x="2843808" y="1484784"/>
            <a:ext cx="8640960" cy="1785104"/>
          </a:xfrm>
          <a:prstGeom prst="rect">
            <a:avLst/>
          </a:prstGeom>
          <a:noFill/>
        </p:spPr>
        <p:txBody>
          <a:bodyPr wrap="square" lIns="91440" tIns="45720" rIns="91440" bIns="45720">
            <a:spAutoFit/>
            <a:scene3d>
              <a:camera prst="perspectiveContrastingRightFacing" fov="4200000">
                <a:rot lat="623785" lon="18963666" rev="513211"/>
              </a:camera>
              <a:lightRig rig="threePt" dir="t"/>
            </a:scene3d>
          </a:bodyPr>
          <a:lstStyle/>
          <a:p>
            <a:pPr algn="ctr"/>
            <a:r>
              <a:rPr lang="en-US" sz="11000" b="1" cap="none" spc="0" dirty="0" smtClean="0">
                <a:ln w="1905"/>
                <a:solidFill>
                  <a:srgbClr val="990000"/>
                </a:solidFill>
                <a:effectLst>
                  <a:outerShdw blurRad="60007" dist="310007" dir="7680000" sy="30000" kx="1300200" algn="ctr" rotWithShape="0">
                    <a:prstClr val="black">
                      <a:alpha val="32000"/>
                    </a:prstClr>
                  </a:outerShdw>
                </a:effectLst>
              </a:rPr>
              <a:t>TOPSIDE+</a:t>
            </a:r>
            <a:endParaRPr lang="en-US" sz="11000" b="1" cap="none" spc="0" dirty="0">
              <a:ln w="1905"/>
              <a:solidFill>
                <a:srgbClr val="990000"/>
              </a:solidFill>
              <a:effectLst>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113418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9F73341-4022-4397-B18A-2DED87EA1E9C}" type="datetimeFigureOut">
              <a:rPr lang="en-US"/>
              <a:pPr>
                <a:defRPr/>
              </a:pPr>
              <a:t>11/8/2016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B9B26-8397-412B-B23D-18CE512F6B00}" type="slidenum">
              <a:rPr lang="en-US"/>
              <a:pPr>
                <a:defRPr/>
              </a:pPr>
              <a:t>‹#›</a:t>
            </a:fld>
            <a:endParaRPr lang="en-US"/>
          </a:p>
        </p:txBody>
      </p:sp>
    </p:spTree>
    <p:extLst>
      <p:ext uri="{BB962C8B-B14F-4D97-AF65-F5344CB8AC3E}">
        <p14:creationId xmlns:p14="http://schemas.microsoft.com/office/powerpoint/2010/main" val="765299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974161-43A6-481A-89C3-0E78D1A39C17}" type="datetimeFigureOut">
              <a:rPr lang="en-US"/>
              <a:pPr>
                <a:defRPr/>
              </a:pPr>
              <a:t>11/8/2016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39F489-39D6-4E3A-87B0-E931C9C98DF5}" type="slidenum">
              <a:rPr lang="en-US"/>
              <a:pPr>
                <a:defRPr/>
              </a:pPr>
              <a:t>‹#›</a:t>
            </a:fld>
            <a:endParaRPr lang="en-US"/>
          </a:p>
        </p:txBody>
      </p:sp>
    </p:spTree>
    <p:extLst>
      <p:ext uri="{BB962C8B-B14F-4D97-AF65-F5344CB8AC3E}">
        <p14:creationId xmlns:p14="http://schemas.microsoft.com/office/powerpoint/2010/main" val="575935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C31E266-9E69-45C7-8326-9EC3E4A6D126}" type="datetimeFigureOut">
              <a:rPr lang="en-US"/>
              <a:pPr>
                <a:defRPr/>
              </a:pPr>
              <a:t>11/8/2016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9" name="Oval 8"/>
          <p:cNvSpPr/>
          <p:nvPr userDrawn="1"/>
        </p:nvSpPr>
        <p:spPr>
          <a:xfrm>
            <a:off x="-180528" y="0"/>
            <a:ext cx="2592288" cy="119675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981ED46-B4D4-465B-9366-BCF2B5F80E10}" type="slidenum">
              <a:rPr lang="en-US"/>
              <a:pPr>
                <a:defRPr/>
              </a:pPr>
              <a:t>‹#›</a:t>
            </a:fld>
            <a:endParaRPr lang="en-US"/>
          </a:p>
        </p:txBody>
      </p:sp>
      <p:sp>
        <p:nvSpPr>
          <p:cNvPr id="8" name="Rectangle 7"/>
          <p:cNvSpPr/>
          <p:nvPr userDrawn="1"/>
        </p:nvSpPr>
        <p:spPr>
          <a:xfrm>
            <a:off x="251520" y="404664"/>
            <a:ext cx="1592133" cy="576064"/>
          </a:xfrm>
          <a:prstGeom prst="rect">
            <a:avLst/>
          </a:prstGeom>
          <a:noFill/>
        </p:spPr>
        <p:txBody>
          <a:bodyPr wrap="none" lIns="91440" tIns="45720" rIns="91440" bIns="45720">
            <a:normAutofit fontScale="70000" lnSpcReduction="20000"/>
            <a:scene3d>
              <a:camera prst="perspectiveContrastingRightFacing" fov="7200000">
                <a:rot lat="639963" lon="18658963" rev="157484"/>
              </a:camera>
              <a:lightRig rig="threePt" dir="t"/>
            </a:scene3d>
          </a:bodyPr>
          <a:lstStyle/>
          <a:p>
            <a:pPr algn="ctr"/>
            <a:r>
              <a:rPr lang="en-US" sz="5400" b="1" cap="none" spc="0" dirty="0" smtClean="0">
                <a:ln w="1905"/>
                <a:solidFill>
                  <a:srgbClr val="990000"/>
                </a:solidFill>
                <a:effectLst>
                  <a:outerShdw blurRad="60007" dist="310007" dir="7680000" sy="30000" kx="1300200" algn="ctr" rotWithShape="0">
                    <a:prstClr val="black">
                      <a:alpha val="32000"/>
                    </a:prstClr>
                  </a:outerShdw>
                </a:effectLst>
              </a:rPr>
              <a:t>TOPSIDE+</a:t>
            </a:r>
            <a:endParaRPr lang="en-US" sz="5400" b="1" cap="none" spc="0" dirty="0">
              <a:ln w="1905"/>
              <a:solidFill>
                <a:srgbClr val="990000"/>
              </a:solidFill>
              <a:effectLst>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33332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BD633A3-BA6F-456D-B69B-60AC038783E8}" type="datetimeFigureOut">
              <a:rPr lang="en-US"/>
              <a:pPr>
                <a:defRPr/>
              </a:pPr>
              <a:t>11/8/2016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4E7252-88F8-4789-95F8-FFE2F949C1B6}" type="slidenum">
              <a:rPr lang="en-US"/>
              <a:pPr>
                <a:defRPr/>
              </a:pPr>
              <a:t>‹#›</a:t>
            </a:fld>
            <a:endParaRPr lang="en-US"/>
          </a:p>
        </p:txBody>
      </p:sp>
    </p:spTree>
    <p:extLst>
      <p:ext uri="{BB962C8B-B14F-4D97-AF65-F5344CB8AC3E}">
        <p14:creationId xmlns:p14="http://schemas.microsoft.com/office/powerpoint/2010/main" val="2302177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5F4DA63-AAF6-4C1E-9013-AFDE96F4AED0}" type="datetimeFigureOut">
              <a:rPr lang="en-US"/>
              <a:pPr>
                <a:defRPr/>
              </a:pPr>
              <a:t>11/8/2016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697E7A2-A63E-45CC-8230-FFA6485373CD}" type="slidenum">
              <a:rPr lang="en-US"/>
              <a:pPr>
                <a:defRPr/>
              </a:pPr>
              <a:t>‹#›</a:t>
            </a:fld>
            <a:endParaRPr lang="en-US"/>
          </a:p>
        </p:txBody>
      </p:sp>
    </p:spTree>
    <p:extLst>
      <p:ext uri="{BB962C8B-B14F-4D97-AF65-F5344CB8AC3E}">
        <p14:creationId xmlns:p14="http://schemas.microsoft.com/office/powerpoint/2010/main" val="3064513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4FF63A3-F072-44FD-BA8C-64709DA4E3A8}" type="datetimeFigureOut">
              <a:rPr lang="en-US"/>
              <a:pPr>
                <a:defRPr/>
              </a:pPr>
              <a:t>11/8/2016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782A1E2-A48F-4A6B-8B19-5219B1E24F9D}" type="slidenum">
              <a:rPr lang="en-US"/>
              <a:pPr>
                <a:defRPr/>
              </a:pPr>
              <a:t>‹#›</a:t>
            </a:fld>
            <a:endParaRPr lang="en-US"/>
          </a:p>
        </p:txBody>
      </p:sp>
    </p:spTree>
    <p:extLst>
      <p:ext uri="{BB962C8B-B14F-4D97-AF65-F5344CB8AC3E}">
        <p14:creationId xmlns:p14="http://schemas.microsoft.com/office/powerpoint/2010/main" val="1859420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2F6F0DD-5E94-4F81-B4A0-144E2725612E}" type="datetimeFigureOut">
              <a:rPr lang="en-US"/>
              <a:pPr>
                <a:defRPr/>
              </a:pPr>
              <a:t>11/8/2016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7F0861F-4A48-43AA-A799-5D265926BC0F}" type="slidenum">
              <a:rPr lang="en-US"/>
              <a:pPr>
                <a:defRPr/>
              </a:pPr>
              <a:t>‹#›</a:t>
            </a:fld>
            <a:endParaRPr lang="en-US"/>
          </a:p>
        </p:txBody>
      </p:sp>
    </p:spTree>
    <p:extLst>
      <p:ext uri="{BB962C8B-B14F-4D97-AF65-F5344CB8AC3E}">
        <p14:creationId xmlns:p14="http://schemas.microsoft.com/office/powerpoint/2010/main" val="2562711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75798CA-D26C-4CAB-AD2D-BBEE11E66973}" type="datetimeFigureOut">
              <a:rPr lang="en-US"/>
              <a:pPr>
                <a:defRPr/>
              </a:pPr>
              <a:t>11/8/2016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9A9FE70-1228-4FD4-8181-99FFAC977E54}" type="slidenum">
              <a:rPr lang="en-US"/>
              <a:pPr>
                <a:defRPr/>
              </a:pPr>
              <a:t>‹#›</a:t>
            </a:fld>
            <a:endParaRPr lang="en-US"/>
          </a:p>
        </p:txBody>
      </p:sp>
    </p:spTree>
    <p:extLst>
      <p:ext uri="{BB962C8B-B14F-4D97-AF65-F5344CB8AC3E}">
        <p14:creationId xmlns:p14="http://schemas.microsoft.com/office/powerpoint/2010/main" val="644007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70E922-D36D-4D66-9FB7-2CF6CC9A30B9}" type="datetimeFigureOut">
              <a:rPr lang="en-US"/>
              <a:pPr>
                <a:defRPr/>
              </a:pPr>
              <a:t>11/8/2016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1F7CE0E-138B-4D94-B703-D1D1C60C8227}" type="slidenum">
              <a:rPr lang="en-US"/>
              <a:pPr>
                <a:defRPr/>
              </a:pPr>
              <a:t>‹#›</a:t>
            </a:fld>
            <a:endParaRPr lang="en-US"/>
          </a:p>
        </p:txBody>
      </p:sp>
    </p:spTree>
    <p:extLst>
      <p:ext uri="{BB962C8B-B14F-4D97-AF65-F5344CB8AC3E}">
        <p14:creationId xmlns:p14="http://schemas.microsoft.com/office/powerpoint/2010/main" val="744758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54A4BF9-F830-4862-9F43-B32F35DFEC06}" type="datetimeFigureOut">
              <a:rPr lang="en-US"/>
              <a:pPr>
                <a:defRPr/>
              </a:pPr>
              <a:t>11/8/2016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007862E-6925-443A-AE95-03FFD473581A}" type="slidenum">
              <a:rPr lang="en-US"/>
              <a:pPr>
                <a:defRPr/>
              </a:pPr>
              <a:t>‹#›</a:t>
            </a:fld>
            <a:endParaRPr lang="en-US"/>
          </a:p>
        </p:txBody>
      </p:sp>
    </p:spTree>
    <p:extLst>
      <p:ext uri="{BB962C8B-B14F-4D97-AF65-F5344CB8AC3E}">
        <p14:creationId xmlns:p14="http://schemas.microsoft.com/office/powerpoint/2010/main" val="2773500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05000" y="95250"/>
            <a:ext cx="7010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de-DE" smtClean="0"/>
              <a:t>Click to edit Master title style</a:t>
            </a:r>
          </a:p>
        </p:txBody>
      </p:sp>
      <p:sp>
        <p:nvSpPr>
          <p:cNvPr id="1027" name="Text Placeholder 2"/>
          <p:cNvSpPr>
            <a:spLocks noGrp="1"/>
          </p:cNvSpPr>
          <p:nvPr>
            <p:ph type="body" idx="1"/>
          </p:nvPr>
        </p:nvSpPr>
        <p:spPr bwMode="auto">
          <a:xfrm>
            <a:off x="228600" y="15240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4" name="Date Placeholder 3"/>
          <p:cNvSpPr>
            <a:spLocks noGrp="1"/>
          </p:cNvSpPr>
          <p:nvPr>
            <p:ph type="dt" sz="half" idx="2"/>
          </p:nvPr>
        </p:nvSpPr>
        <p:spPr>
          <a:xfrm>
            <a:off x="2286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8882D164-19D0-4EA8-B856-F93DF3119308}" type="datetimeFigureOut">
              <a:rPr lang="en-US"/>
              <a:pPr>
                <a:defRPr/>
              </a:pPr>
              <a:t>11/8/2016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7818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8658F43-7912-48EE-A35B-A0F424DF2E1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4000" b="1" kern="1200">
          <a:solidFill>
            <a:schemeClr val="tx1"/>
          </a:solidFill>
          <a:latin typeface="+mj-lt"/>
          <a:ea typeface="+mj-ea"/>
          <a:cs typeface="+mj-cs"/>
        </a:defRPr>
      </a:lvl1pPr>
      <a:lvl2pPr algn="l" rtl="0" eaLnBrk="1" fontAlgn="base" hangingPunct="1">
        <a:spcBef>
          <a:spcPct val="0"/>
        </a:spcBef>
        <a:spcAft>
          <a:spcPct val="0"/>
        </a:spcAft>
        <a:defRPr sz="4000" b="1">
          <a:solidFill>
            <a:schemeClr val="tx1"/>
          </a:solidFill>
          <a:latin typeface="Calibri" pitchFamily="34" charset="0"/>
        </a:defRPr>
      </a:lvl2pPr>
      <a:lvl3pPr algn="l" rtl="0" eaLnBrk="1" fontAlgn="base" hangingPunct="1">
        <a:spcBef>
          <a:spcPct val="0"/>
        </a:spcBef>
        <a:spcAft>
          <a:spcPct val="0"/>
        </a:spcAft>
        <a:defRPr sz="4000" b="1">
          <a:solidFill>
            <a:schemeClr val="tx1"/>
          </a:solidFill>
          <a:latin typeface="Calibri" pitchFamily="34" charset="0"/>
        </a:defRPr>
      </a:lvl3pPr>
      <a:lvl4pPr algn="l" rtl="0" eaLnBrk="1" fontAlgn="base" hangingPunct="1">
        <a:spcBef>
          <a:spcPct val="0"/>
        </a:spcBef>
        <a:spcAft>
          <a:spcPct val="0"/>
        </a:spcAft>
        <a:defRPr sz="4000" b="1">
          <a:solidFill>
            <a:schemeClr val="tx1"/>
          </a:solidFill>
          <a:latin typeface="Calibri" pitchFamily="34" charset="0"/>
        </a:defRPr>
      </a:lvl4pPr>
      <a:lvl5pPr algn="l" rtl="0" eaLnBrk="1" fontAlgn="base" hangingPunct="1">
        <a:spcBef>
          <a:spcPct val="0"/>
        </a:spcBef>
        <a:spcAft>
          <a:spcPct val="0"/>
        </a:spcAft>
        <a:defRPr sz="4000" b="1">
          <a:solidFill>
            <a:schemeClr val="tx1"/>
          </a:solidFill>
          <a:latin typeface="Calibri" pitchFamily="34" charset="0"/>
        </a:defRPr>
      </a:lvl5pPr>
      <a:lvl6pPr marL="457200" algn="l" rtl="0" eaLnBrk="1" fontAlgn="base" hangingPunct="1">
        <a:spcBef>
          <a:spcPct val="0"/>
        </a:spcBef>
        <a:spcAft>
          <a:spcPct val="0"/>
        </a:spcAft>
        <a:defRPr sz="4000" b="1">
          <a:solidFill>
            <a:schemeClr val="tx1"/>
          </a:solidFill>
          <a:latin typeface="Calibri" pitchFamily="34" charset="0"/>
        </a:defRPr>
      </a:lvl6pPr>
      <a:lvl7pPr marL="914400" algn="l" rtl="0" eaLnBrk="1" fontAlgn="base" hangingPunct="1">
        <a:spcBef>
          <a:spcPct val="0"/>
        </a:spcBef>
        <a:spcAft>
          <a:spcPct val="0"/>
        </a:spcAft>
        <a:defRPr sz="4000" b="1">
          <a:solidFill>
            <a:schemeClr val="tx1"/>
          </a:solidFill>
          <a:latin typeface="Calibri" pitchFamily="34" charset="0"/>
        </a:defRPr>
      </a:lvl7pPr>
      <a:lvl8pPr marL="1371600" algn="l" rtl="0" eaLnBrk="1" fontAlgn="base" hangingPunct="1">
        <a:spcBef>
          <a:spcPct val="0"/>
        </a:spcBef>
        <a:spcAft>
          <a:spcPct val="0"/>
        </a:spcAft>
        <a:defRPr sz="4000" b="1">
          <a:solidFill>
            <a:schemeClr val="tx1"/>
          </a:solidFill>
          <a:latin typeface="Calibri" pitchFamily="34" charset="0"/>
        </a:defRPr>
      </a:lvl8pPr>
      <a:lvl9pPr marL="1828800" algn="l" rtl="0" eaLnBrk="1" fontAlgn="base" hangingPunct="1">
        <a:spcBef>
          <a:spcPct val="0"/>
        </a:spcBef>
        <a:spcAft>
          <a:spcPct val="0"/>
        </a:spcAft>
        <a:defRPr sz="4000" b="1">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28600" y="4648200"/>
            <a:ext cx="8686800" cy="1949152"/>
          </a:xfrm>
        </p:spPr>
        <p:txBody>
          <a:bodyPr>
            <a:normAutofit fontScale="90000"/>
          </a:bodyPr>
          <a:lstStyle/>
          <a:p>
            <a:r>
              <a:rPr lang="de-DE" altLang="de-DE" dirty="0" smtClean="0"/>
              <a:t>European Policy Recommendations</a:t>
            </a:r>
            <a:r>
              <a:rPr lang="de-DE" altLang="de-DE" dirty="0" smtClean="0"/>
              <a:t/>
            </a:r>
            <a:br>
              <a:rPr lang="de-DE" altLang="de-DE" dirty="0" smtClean="0"/>
            </a:br>
            <a:r>
              <a:rPr lang="en-GB" sz="2800" b="0" dirty="0" smtClean="0"/>
              <a:t>Possibilities </a:t>
            </a:r>
            <a:r>
              <a:rPr lang="en-GB" sz="2800" b="0" dirty="0"/>
              <a:t>and Recommendations </a:t>
            </a:r>
            <a:r>
              <a:rPr lang="en-GB" sz="2800" b="0" dirty="0" smtClean="0"/>
              <a:t>for </a:t>
            </a:r>
            <a:r>
              <a:rPr lang="en-GB" sz="2800" b="0" dirty="0"/>
              <a:t>the implementation of a new concept </a:t>
            </a:r>
            <a:r>
              <a:rPr lang="en-GB" sz="2800" b="0" dirty="0" smtClean="0"/>
              <a:t>to </a:t>
            </a:r>
            <a:r>
              <a:rPr lang="en-GB" sz="2800" b="0" dirty="0"/>
              <a:t>support legal capacity for all </a:t>
            </a:r>
            <a:r>
              <a:rPr lang="en-GB" sz="2800" b="0" dirty="0" smtClean="0"/>
              <a:t>citizens</a:t>
            </a:r>
            <a:endParaRPr lang="de-DE" altLang="de-DE" sz="2800" b="0" dirty="0" smtClean="0"/>
          </a:p>
        </p:txBody>
      </p:sp>
      <p:sp>
        <p:nvSpPr>
          <p:cNvPr id="3075" name="Subtitle 2"/>
          <p:cNvSpPr>
            <a:spLocks noGrp="1"/>
          </p:cNvSpPr>
          <p:nvPr>
            <p:ph type="subTitle" idx="1"/>
          </p:nvPr>
        </p:nvSpPr>
        <p:spPr/>
        <p:txBody>
          <a:bodyPr/>
          <a:lstStyle/>
          <a:p>
            <a:r>
              <a:rPr lang="en-GB" dirty="0"/>
              <a:t>Training Opportunities </a:t>
            </a:r>
            <a:r>
              <a:rPr lang="en-GB" dirty="0" smtClean="0"/>
              <a:t/>
            </a:r>
            <a:br>
              <a:rPr lang="en-GB" dirty="0" smtClean="0"/>
            </a:br>
            <a:r>
              <a:rPr lang="en-GB" dirty="0" smtClean="0"/>
              <a:t>for </a:t>
            </a:r>
            <a:r>
              <a:rPr lang="en-GB" dirty="0"/>
              <a:t>Peer Supporters </a:t>
            </a:r>
            <a:r>
              <a:rPr lang="en-GB" dirty="0" smtClean="0"/>
              <a:t/>
            </a:r>
            <a:br>
              <a:rPr lang="en-GB" dirty="0" smtClean="0"/>
            </a:br>
            <a:r>
              <a:rPr lang="en-GB" dirty="0" smtClean="0"/>
              <a:t>with </a:t>
            </a:r>
            <a:r>
              <a:rPr lang="en-GB" dirty="0"/>
              <a:t>Intellectual Disabilities </a:t>
            </a:r>
            <a:r>
              <a:rPr lang="en-GB" dirty="0" smtClean="0"/>
              <a:t/>
            </a:r>
            <a:br>
              <a:rPr lang="en-GB" dirty="0" smtClean="0"/>
            </a:br>
            <a:r>
              <a:rPr lang="en-GB" dirty="0" smtClean="0"/>
              <a:t>in Europe</a:t>
            </a:r>
            <a:endParaRPr lang="de-DE" altLang="de-DE" dirty="0" smtClean="0"/>
          </a:p>
        </p:txBody>
      </p:sp>
    </p:spTree>
    <p:extLst>
      <p:ext uri="{BB962C8B-B14F-4D97-AF65-F5344CB8AC3E}">
        <p14:creationId xmlns:p14="http://schemas.microsoft.com/office/powerpoint/2010/main" val="3379555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28600" y="4648200"/>
            <a:ext cx="8686800" cy="1949152"/>
          </a:xfrm>
        </p:spPr>
        <p:txBody>
          <a:bodyPr>
            <a:normAutofit fontScale="90000"/>
          </a:bodyPr>
          <a:lstStyle/>
          <a:p>
            <a:r>
              <a:rPr lang="de-DE" altLang="de-DE" dirty="0" smtClean="0"/>
              <a:t>European Policy Recommendations</a:t>
            </a:r>
            <a:r>
              <a:rPr lang="de-DE" altLang="de-DE" dirty="0" smtClean="0"/>
              <a:t/>
            </a:r>
            <a:br>
              <a:rPr lang="de-DE" altLang="de-DE" dirty="0" smtClean="0"/>
            </a:br>
            <a:r>
              <a:rPr lang="en-GB" sz="2800" b="0" dirty="0" smtClean="0"/>
              <a:t>Possibilities </a:t>
            </a:r>
            <a:r>
              <a:rPr lang="en-GB" sz="2800" b="0" dirty="0"/>
              <a:t>and Recommendations </a:t>
            </a:r>
            <a:r>
              <a:rPr lang="en-GB" sz="2800" b="0" dirty="0" smtClean="0"/>
              <a:t>for </a:t>
            </a:r>
            <a:r>
              <a:rPr lang="en-GB" sz="2800" b="0" dirty="0"/>
              <a:t>the implementation of a new concept </a:t>
            </a:r>
            <a:r>
              <a:rPr lang="en-GB" sz="2800" b="0" dirty="0" smtClean="0"/>
              <a:t>to </a:t>
            </a:r>
            <a:r>
              <a:rPr lang="en-GB" sz="2800" b="0" dirty="0"/>
              <a:t>support legal capacity for all </a:t>
            </a:r>
            <a:r>
              <a:rPr lang="en-GB" sz="2800" b="0" dirty="0" smtClean="0"/>
              <a:t>citizens</a:t>
            </a:r>
            <a:endParaRPr lang="de-DE" altLang="de-DE" sz="2800" b="0" dirty="0" smtClean="0"/>
          </a:p>
        </p:txBody>
      </p:sp>
      <p:sp>
        <p:nvSpPr>
          <p:cNvPr id="3075" name="Subtitle 2"/>
          <p:cNvSpPr>
            <a:spLocks noGrp="1"/>
          </p:cNvSpPr>
          <p:nvPr>
            <p:ph type="subTitle" idx="1"/>
          </p:nvPr>
        </p:nvSpPr>
        <p:spPr/>
        <p:txBody>
          <a:bodyPr/>
          <a:lstStyle/>
          <a:p>
            <a:r>
              <a:rPr lang="en-GB" dirty="0"/>
              <a:t>Training Opportunities </a:t>
            </a:r>
            <a:r>
              <a:rPr lang="en-GB" dirty="0" smtClean="0"/>
              <a:t/>
            </a:r>
            <a:br>
              <a:rPr lang="en-GB" dirty="0" smtClean="0"/>
            </a:br>
            <a:r>
              <a:rPr lang="en-GB" dirty="0" smtClean="0"/>
              <a:t>for </a:t>
            </a:r>
            <a:r>
              <a:rPr lang="en-GB" dirty="0"/>
              <a:t>Peer Supporters </a:t>
            </a:r>
            <a:r>
              <a:rPr lang="en-GB" dirty="0" smtClean="0"/>
              <a:t/>
            </a:r>
            <a:br>
              <a:rPr lang="en-GB" dirty="0" smtClean="0"/>
            </a:br>
            <a:r>
              <a:rPr lang="en-GB" dirty="0" smtClean="0"/>
              <a:t>with </a:t>
            </a:r>
            <a:r>
              <a:rPr lang="en-GB" dirty="0"/>
              <a:t>Intellectual Disabilities </a:t>
            </a:r>
            <a:r>
              <a:rPr lang="en-GB" dirty="0" smtClean="0"/>
              <a:t/>
            </a:r>
            <a:br>
              <a:rPr lang="en-GB" dirty="0" smtClean="0"/>
            </a:br>
            <a:r>
              <a:rPr lang="en-GB" dirty="0" smtClean="0"/>
              <a:t>in Europe</a:t>
            </a:r>
            <a:endParaRPr lang="de-DE" altLang="de-DE" dirty="0" smtClean="0"/>
          </a:p>
        </p:txBody>
      </p:sp>
    </p:spTree>
    <p:extLst>
      <p:ext uri="{BB962C8B-B14F-4D97-AF65-F5344CB8AC3E}">
        <p14:creationId xmlns:p14="http://schemas.microsoft.com/office/powerpoint/2010/main" val="2631896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de-DE"/>
          </a:p>
        </p:txBody>
      </p:sp>
      <p:sp>
        <p:nvSpPr>
          <p:cNvPr id="3" name="Title 2"/>
          <p:cNvSpPr>
            <a:spLocks noGrp="1"/>
          </p:cNvSpPr>
          <p:nvPr>
            <p:ph type="title"/>
          </p:nvPr>
        </p:nvSpPr>
        <p:spPr/>
        <p:txBody>
          <a:bodyPr/>
          <a:lstStyle/>
          <a:p>
            <a:endParaRPr lang="de-DE"/>
          </a:p>
        </p:txBody>
      </p:sp>
      <p:pic>
        <p:nvPicPr>
          <p:cNvPr id="2050" name="Picture 2" descr="en_epr_front"/>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51720" y="33745"/>
            <a:ext cx="4677420" cy="662542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8648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dirty="0"/>
              <a:t>Governments must fully implement Article 12 of the UN Convention on the Rights of People with Disabilities and abolish regulations that include substitute decision-making.</a:t>
            </a:r>
            <a:endParaRPr lang="de-DE" dirty="0"/>
          </a:p>
          <a:p>
            <a:pPr lvl="0"/>
            <a:r>
              <a:rPr lang="en-GB" dirty="0"/>
              <a:t>Governments must also provide access by persons with disabilities to the support they may require in exercising their legal capacity. </a:t>
            </a:r>
            <a:endParaRPr lang="de-DE" dirty="0"/>
          </a:p>
        </p:txBody>
      </p:sp>
      <p:sp>
        <p:nvSpPr>
          <p:cNvPr id="3" name="Title 2"/>
          <p:cNvSpPr>
            <a:spLocks noGrp="1"/>
          </p:cNvSpPr>
          <p:nvPr>
            <p:ph type="title"/>
          </p:nvPr>
        </p:nvSpPr>
        <p:spPr/>
        <p:txBody>
          <a:bodyPr/>
          <a:lstStyle/>
          <a:p>
            <a:r>
              <a:rPr lang="de-DE" dirty="0" smtClean="0"/>
              <a:t>National Recommendations</a:t>
            </a:r>
            <a:endParaRPr lang="de-DE" dirty="0"/>
          </a:p>
        </p:txBody>
      </p:sp>
    </p:spTree>
    <p:extLst>
      <p:ext uri="{BB962C8B-B14F-4D97-AF65-F5344CB8AC3E}">
        <p14:creationId xmlns:p14="http://schemas.microsoft.com/office/powerpoint/2010/main" val="1445778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dirty="0" smtClean="0"/>
              <a:t>Governments </a:t>
            </a:r>
            <a:r>
              <a:rPr lang="en-GB" dirty="0"/>
              <a:t>should support awareness-raising about the issue of legal capacity and support for decision-making in accessible formats for people with intellectual disabilities. </a:t>
            </a:r>
            <a:endParaRPr lang="en-GB" dirty="0" smtClean="0"/>
          </a:p>
          <a:p>
            <a:pPr lvl="0"/>
            <a:r>
              <a:rPr lang="en-GB" dirty="0" smtClean="0"/>
              <a:t>Possibilities </a:t>
            </a:r>
            <a:r>
              <a:rPr lang="en-GB" dirty="0"/>
              <a:t>should be explored at national level on how peer supporters could be recognised as personal assistants or social mediators. </a:t>
            </a:r>
            <a:endParaRPr lang="en-GB" dirty="0" smtClean="0"/>
          </a:p>
        </p:txBody>
      </p:sp>
      <p:sp>
        <p:nvSpPr>
          <p:cNvPr id="3" name="Title 2"/>
          <p:cNvSpPr>
            <a:spLocks noGrp="1"/>
          </p:cNvSpPr>
          <p:nvPr>
            <p:ph type="title"/>
          </p:nvPr>
        </p:nvSpPr>
        <p:spPr/>
        <p:txBody>
          <a:bodyPr/>
          <a:lstStyle/>
          <a:p>
            <a:r>
              <a:rPr lang="de-DE" dirty="0" smtClean="0"/>
              <a:t>National Recommendations</a:t>
            </a:r>
            <a:endParaRPr lang="de-DE" dirty="0"/>
          </a:p>
        </p:txBody>
      </p:sp>
    </p:spTree>
    <p:extLst>
      <p:ext uri="{BB962C8B-B14F-4D97-AF65-F5344CB8AC3E}">
        <p14:creationId xmlns:p14="http://schemas.microsoft.com/office/powerpoint/2010/main" val="3278425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dirty="0" smtClean="0"/>
              <a:t>Ensure </a:t>
            </a:r>
            <a:r>
              <a:rPr lang="en-GB" dirty="0"/>
              <a:t>that peer support is included as one support measure in all plans to establish systems of supported decision-making in a country</a:t>
            </a:r>
            <a:r>
              <a:rPr lang="en-GB" dirty="0" smtClean="0"/>
              <a:t>.</a:t>
            </a:r>
          </a:p>
          <a:p>
            <a:pPr lvl="0"/>
            <a:r>
              <a:rPr lang="en-GB" dirty="0" smtClean="0"/>
              <a:t> Develop </a:t>
            </a:r>
            <a:r>
              <a:rPr lang="en-GB" dirty="0"/>
              <a:t>(financial) incentives for organisations and service providers to establish peer support in decision-making.</a:t>
            </a:r>
            <a:endParaRPr lang="de-DE" dirty="0"/>
          </a:p>
          <a:p>
            <a:pPr lvl="0"/>
            <a:r>
              <a:rPr lang="en-GB" dirty="0"/>
              <a:t>Encourage independent decision-making of people with intellectual disabilities already at younger ages and at schools.</a:t>
            </a:r>
            <a:endParaRPr lang="de-DE" dirty="0"/>
          </a:p>
          <a:p>
            <a:endParaRPr lang="de-DE" dirty="0"/>
          </a:p>
        </p:txBody>
      </p:sp>
      <p:sp>
        <p:nvSpPr>
          <p:cNvPr id="3" name="Title 2"/>
          <p:cNvSpPr>
            <a:spLocks noGrp="1"/>
          </p:cNvSpPr>
          <p:nvPr>
            <p:ph type="title"/>
          </p:nvPr>
        </p:nvSpPr>
        <p:spPr/>
        <p:txBody>
          <a:bodyPr/>
          <a:lstStyle/>
          <a:p>
            <a:r>
              <a:rPr lang="de-DE" dirty="0" smtClean="0"/>
              <a:t>National Recommendations</a:t>
            </a:r>
            <a:endParaRPr lang="de-DE" dirty="0"/>
          </a:p>
        </p:txBody>
      </p:sp>
    </p:spTree>
    <p:extLst>
      <p:ext uri="{BB962C8B-B14F-4D97-AF65-F5344CB8AC3E}">
        <p14:creationId xmlns:p14="http://schemas.microsoft.com/office/powerpoint/2010/main" val="3278425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dirty="0" smtClean="0"/>
              <a:t>Ensure </a:t>
            </a:r>
            <a:r>
              <a:rPr lang="en-GB" dirty="0"/>
              <a:t>that any legislation or policy that is relevant for people with intellectual disabilities is always designed in cooperation with people with intellectual disabilities.</a:t>
            </a:r>
            <a:endParaRPr lang="de-DE" dirty="0"/>
          </a:p>
          <a:p>
            <a:pPr lvl="0"/>
            <a:r>
              <a:rPr lang="en-GB" dirty="0"/>
              <a:t>Governments should support all measures to promote inclusion and empowerment of people with intellectual disabilities, including peer-support and the self-advocacy movement.</a:t>
            </a:r>
            <a:endParaRPr lang="de-DE" dirty="0"/>
          </a:p>
          <a:p>
            <a:endParaRPr lang="de-DE" dirty="0"/>
          </a:p>
        </p:txBody>
      </p:sp>
      <p:sp>
        <p:nvSpPr>
          <p:cNvPr id="3" name="Title 2"/>
          <p:cNvSpPr>
            <a:spLocks noGrp="1"/>
          </p:cNvSpPr>
          <p:nvPr>
            <p:ph type="title"/>
          </p:nvPr>
        </p:nvSpPr>
        <p:spPr/>
        <p:txBody>
          <a:bodyPr/>
          <a:lstStyle/>
          <a:p>
            <a:r>
              <a:rPr lang="de-DE" dirty="0" smtClean="0"/>
              <a:t>National Recommendations</a:t>
            </a:r>
            <a:endParaRPr lang="de-DE" dirty="0"/>
          </a:p>
        </p:txBody>
      </p:sp>
    </p:spTree>
    <p:extLst>
      <p:ext uri="{BB962C8B-B14F-4D97-AF65-F5344CB8AC3E}">
        <p14:creationId xmlns:p14="http://schemas.microsoft.com/office/powerpoint/2010/main" val="3095634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dirty="0"/>
              <a:t>The EU should support new model projects that are scientifically supervised, with the aim of testing new schemes for supported decision-making that are not based on a mandate for legal representation. </a:t>
            </a:r>
            <a:endParaRPr lang="de-DE" dirty="0"/>
          </a:p>
          <a:p>
            <a:pPr lvl="0"/>
            <a:r>
              <a:rPr lang="en-GB" dirty="0"/>
              <a:t>The European Union should support awareness-raising about the legal capacity of all its citizens and promote support for decision-making as a way to exercise this right</a:t>
            </a:r>
            <a:r>
              <a:rPr lang="en-GB" dirty="0" smtClean="0"/>
              <a:t>.</a:t>
            </a:r>
            <a:endParaRPr lang="de-DE" dirty="0"/>
          </a:p>
        </p:txBody>
      </p:sp>
      <p:sp>
        <p:nvSpPr>
          <p:cNvPr id="3" name="Title 2"/>
          <p:cNvSpPr>
            <a:spLocks noGrp="1"/>
          </p:cNvSpPr>
          <p:nvPr>
            <p:ph type="title"/>
          </p:nvPr>
        </p:nvSpPr>
        <p:spPr/>
        <p:txBody>
          <a:bodyPr/>
          <a:lstStyle/>
          <a:p>
            <a:r>
              <a:rPr lang="de-DE" dirty="0" smtClean="0"/>
              <a:t>European Recommendations</a:t>
            </a:r>
            <a:endParaRPr lang="de-DE" dirty="0"/>
          </a:p>
        </p:txBody>
      </p:sp>
    </p:spTree>
    <p:extLst>
      <p:ext uri="{BB962C8B-B14F-4D97-AF65-F5344CB8AC3E}">
        <p14:creationId xmlns:p14="http://schemas.microsoft.com/office/powerpoint/2010/main" val="682375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dirty="0" smtClean="0"/>
              <a:t>The </a:t>
            </a:r>
            <a:r>
              <a:rPr lang="en-GB" dirty="0"/>
              <a:t>EU should support the development of quality standards for supported decision-making mechanisms and involve people with intellectual disabilities themselves in evaluating this quality.</a:t>
            </a:r>
            <a:endParaRPr lang="de-DE" dirty="0"/>
          </a:p>
          <a:p>
            <a:pPr lvl="0"/>
            <a:r>
              <a:rPr lang="en-GB" dirty="0"/>
              <a:t>The European Union should ensure that all its citizens can benefit from European legislation and insist that Member States no longer ban access to European citizen’s rights through outdated legal capacity legislation</a:t>
            </a:r>
            <a:r>
              <a:rPr lang="en-GB" dirty="0" smtClean="0"/>
              <a:t>.</a:t>
            </a:r>
            <a:endParaRPr lang="de-DE" dirty="0"/>
          </a:p>
        </p:txBody>
      </p:sp>
      <p:sp>
        <p:nvSpPr>
          <p:cNvPr id="3" name="Title 2"/>
          <p:cNvSpPr>
            <a:spLocks noGrp="1"/>
          </p:cNvSpPr>
          <p:nvPr>
            <p:ph type="title"/>
          </p:nvPr>
        </p:nvSpPr>
        <p:spPr/>
        <p:txBody>
          <a:bodyPr/>
          <a:lstStyle/>
          <a:p>
            <a:r>
              <a:rPr lang="de-DE" dirty="0" smtClean="0"/>
              <a:t>European Recommendations</a:t>
            </a:r>
            <a:endParaRPr lang="de-DE" dirty="0"/>
          </a:p>
        </p:txBody>
      </p:sp>
    </p:spTree>
    <p:extLst>
      <p:ext uri="{BB962C8B-B14F-4D97-AF65-F5344CB8AC3E}">
        <p14:creationId xmlns:p14="http://schemas.microsoft.com/office/powerpoint/2010/main" val="1525897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dirty="0" smtClean="0"/>
              <a:t>The </a:t>
            </a:r>
            <a:r>
              <a:rPr lang="en-GB" dirty="0"/>
              <a:t>European Union should support all measures to promote inclusion and empowerment of people with intellectual disabilities, including peer-support and the self-advocacy movement.</a:t>
            </a:r>
            <a:endParaRPr lang="de-DE" dirty="0"/>
          </a:p>
          <a:p>
            <a:endParaRPr lang="de-DE" dirty="0"/>
          </a:p>
        </p:txBody>
      </p:sp>
      <p:sp>
        <p:nvSpPr>
          <p:cNvPr id="3" name="Title 2"/>
          <p:cNvSpPr>
            <a:spLocks noGrp="1"/>
          </p:cNvSpPr>
          <p:nvPr>
            <p:ph type="title"/>
          </p:nvPr>
        </p:nvSpPr>
        <p:spPr/>
        <p:txBody>
          <a:bodyPr/>
          <a:lstStyle/>
          <a:p>
            <a:r>
              <a:rPr lang="de-DE" dirty="0" smtClean="0"/>
              <a:t>European Recommendations</a:t>
            </a:r>
            <a:endParaRPr lang="de-DE" dirty="0"/>
          </a:p>
        </p:txBody>
      </p:sp>
    </p:spTree>
    <p:extLst>
      <p:ext uri="{BB962C8B-B14F-4D97-AF65-F5344CB8AC3E}">
        <p14:creationId xmlns:p14="http://schemas.microsoft.com/office/powerpoint/2010/main" val="1620999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PPP_SBUSC_TXT_Success_Growth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PPP_SBUSC_TXT_Success_Growth_Red</Template>
  <TotalTime>0</TotalTime>
  <Words>362</Words>
  <Application>Microsoft Office PowerPoint</Application>
  <PresentationFormat>On-screen Show (4:3)</PresentationFormat>
  <Paragraphs>25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PPP_SBUSC_TXT_Success_Growth_Red</vt:lpstr>
      <vt:lpstr>European Policy Recommendations Possibilities and Recommendations for the implementation of a new concept to support legal capacity for all citizens</vt:lpstr>
      <vt:lpstr>PowerPoint Presentation</vt:lpstr>
      <vt:lpstr>National Recommendations</vt:lpstr>
      <vt:lpstr>National Recommendations</vt:lpstr>
      <vt:lpstr>National Recommendations</vt:lpstr>
      <vt:lpstr>National Recommendations</vt:lpstr>
      <vt:lpstr>European Recommendations</vt:lpstr>
      <vt:lpstr>European Recommendations</vt:lpstr>
      <vt:lpstr>European Recommendations</vt:lpstr>
      <vt:lpstr>European Policy Recommendations Possibilities and Recommendations for the implementation of a new concept to support legal capacity for all citizens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Geert Freyhoff</dc:creator>
  <cp:lastModifiedBy>Geert</cp:lastModifiedBy>
  <cp:revision>54</cp:revision>
  <dcterms:created xsi:type="dcterms:W3CDTF">2015-11-18T19:25:15Z</dcterms:created>
  <dcterms:modified xsi:type="dcterms:W3CDTF">2016-11-08T06:27:05Z</dcterms:modified>
</cp:coreProperties>
</file>