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85" r:id="rId6"/>
    <p:sldId id="286" r:id="rId7"/>
    <p:sldId id="256" r:id="rId8"/>
    <p:sldId id="279" r:id="rId9"/>
    <p:sldId id="273" r:id="rId10"/>
    <p:sldId id="275" r:id="rId11"/>
    <p:sldId id="261" r:id="rId12"/>
    <p:sldId id="271" r:id="rId13"/>
    <p:sldId id="258" r:id="rId14"/>
    <p:sldId id="262" r:id="rId15"/>
    <p:sldId id="259" r:id="rId16"/>
    <p:sldId id="272" r:id="rId17"/>
    <p:sldId id="265" r:id="rId18"/>
    <p:sldId id="266" r:id="rId19"/>
    <p:sldId id="274" r:id="rId20"/>
    <p:sldId id="260" r:id="rId21"/>
    <p:sldId id="267" r:id="rId22"/>
    <p:sldId id="268" r:id="rId23"/>
    <p:sldId id="269" r:id="rId24"/>
    <p:sldId id="270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>
        <p:scale>
          <a:sx n="84" d="100"/>
          <a:sy n="84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28F7-1474-42D4-8F69-0F1530EF0A44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98557-BF28-4398-B2F1-0642359C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don’t want to spend a lot of time on each project but just to make you aware of them. Please let me know if you are interested to learn more on any of these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Campaigns Manager in NI</a:t>
            </a:r>
          </a:p>
          <a:p>
            <a:r>
              <a:rPr lang="en-US" dirty="0" smtClean="0"/>
              <a:t>-speaking</a:t>
            </a:r>
            <a:r>
              <a:rPr lang="en-US" baseline="0" dirty="0" smtClean="0"/>
              <a:t> in front of Committees, preparing policy documents &amp; organizing others to campaign and lobby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>
              <a:spcAft>
                <a:spcPts val="2400"/>
              </a:spcAft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party manifestos were made available in Easy-read</a:t>
            </a:r>
          </a:p>
          <a:p>
            <a:pPr>
              <a:spcAft>
                <a:spcPts val="2400"/>
              </a:spcAft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with a learning disability registered to vote than ever before</a:t>
            </a:r>
          </a:p>
          <a:p>
            <a:pPr>
              <a:spcAft>
                <a:spcPts val="2400"/>
              </a:spcAft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130 MPs signed a motion in Westminster to support making politics more accessible</a:t>
            </a:r>
          </a:p>
          <a:p>
            <a:pPr>
              <a:spcAft>
                <a:spcPts val="2400"/>
              </a:spcAft>
            </a:pPr>
            <a:r>
              <a:rPr lang="en-GB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33% of people with a learning disability voted compared to 16% in the previous election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Identified members through monitoring</a:t>
            </a:r>
            <a:r>
              <a:rPr lang="en-US" baseline="0" dirty="0" smtClean="0"/>
              <a:t> questions etc.</a:t>
            </a:r>
          </a:p>
          <a:p>
            <a:r>
              <a:rPr lang="en-US" baseline="0" dirty="0" smtClean="0"/>
              <a:t>All 7 parties</a:t>
            </a:r>
          </a:p>
          <a:p>
            <a:r>
              <a:rPr lang="en-US" baseline="0" dirty="0" smtClean="0"/>
              <a:t>Social media ‘bullying’</a:t>
            </a:r>
          </a:p>
          <a:p>
            <a:r>
              <a:rPr lang="en-US" baseline="0" dirty="0" smtClean="0"/>
              <a:t>6 organizations + 7 parties + 2 independent self-advocates + 2 independent parents</a:t>
            </a:r>
          </a:p>
          <a:p>
            <a:r>
              <a:rPr lang="en-US" baseline="0" dirty="0" smtClean="0"/>
              <a:t>4 themed meetings per year</a:t>
            </a:r>
          </a:p>
          <a:p>
            <a:r>
              <a:rPr lang="en-US" baseline="0" dirty="0" smtClean="0"/>
              <a:t>Standing room only (open to public)</a:t>
            </a:r>
          </a:p>
          <a:p>
            <a:r>
              <a:rPr lang="en-US" baseline="0" dirty="0" smtClean="0"/>
              <a:t>Selected as most successful APG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0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1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8557-BF28-4398-B2F1-0642359C37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0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0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fld id="{43AF2048-735F-40B2-8FFE-9AF4EBEC1478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CDC3DC34-54D1-46B5-B092-53AE173BE2D3}" type="slidenum">
              <a:rPr lang="en-US" smtClean="0"/>
              <a:t>‹#›</a:t>
            </a:fld>
            <a:endParaRPr lang="en-US"/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ntranet.mencap.org.uk/accessibleimages/lores_images/Vote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hop.europa.eu/en/bundles/easy-reading-about-the-eu-cbj5eep2IxilAAAAEuIFphS1Kn/" TargetMode="External"/><Relationship Id="rId3" Type="http://schemas.openxmlformats.org/officeDocument/2006/relationships/hyperlink" Target="https://www.google.be/search?q=partners+for+better+policies+a+manual+mainstreaming&amp;rlz=1C1LENP_enUS544US544&amp;oq=partners+for+better+&amp;aqs=chrome.0.69i59j69i57j0l2j69i60j0.3606j0j4&amp;sourceid=chrome&amp;ie=UTF-8" TargetMode="External"/><Relationship Id="rId7" Type="http://schemas.openxmlformats.org/officeDocument/2006/relationships/hyperlink" Target="https://www.c-q-l.org/resource-library/resource-library/all-resources/self-advocacy-and-leadersh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chr.org/Documents/Issues/Disability/SubmissionThematicStudy/OHCHR_study_ETR_easyversion.pdf" TargetMode="External"/><Relationship Id="rId5" Type="http://schemas.openxmlformats.org/officeDocument/2006/relationships/hyperlink" Target="https://fra.europa.eu/sites/default/files/fra_report_on_right_to_vote_as_easy_to_read.pdf" TargetMode="External"/><Relationship Id="rId10" Type="http://schemas.openxmlformats.org/officeDocument/2006/relationships/hyperlink" Target="https://europa.eu/european-union/about-eu/eu-in-brief_en" TargetMode="External"/><Relationship Id="rId4" Type="http://schemas.openxmlformats.org/officeDocument/2006/relationships/hyperlink" Target="http://www.tbcoalition.eu/wp-content/uploads/2012/03/Tips-for-a-successful-meeting-with-your-MP.pdf" TargetMode="External"/><Relationship Id="rId9" Type="http://schemas.openxmlformats.org/officeDocument/2006/relationships/hyperlink" Target="https://europa.eu/european-union/documents-publications_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09800"/>
            <a:ext cx="6629400" cy="1905001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Ideas about working with politicians &amp; officials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5952" y="4953000"/>
            <a:ext cx="320344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Rebecca Irvine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2455"/>
            <a:ext cx="3121152" cy="2078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5800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Events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3" y="2147888"/>
            <a:ext cx="6544413" cy="4114800"/>
          </a:xfrm>
        </p:spPr>
      </p:pic>
    </p:spTree>
    <p:extLst>
      <p:ext uri="{BB962C8B-B14F-4D97-AF65-F5344CB8AC3E}">
        <p14:creationId xmlns:p14="http://schemas.microsoft.com/office/powerpoint/2010/main" val="38150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6062" y="930274"/>
            <a:ext cx="8440737" cy="13557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/>
            <a:r>
              <a:rPr lang="en-US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Related to Political Participation</a:t>
            </a:r>
            <a:endParaRPr lang="en-US" b="1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1490" y="2667000"/>
            <a:ext cx="7620000" cy="2743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err="1" smtClean="0"/>
              <a:t>Mencap’s</a:t>
            </a:r>
            <a:r>
              <a:rPr lang="en-US" kern="0" dirty="0" smtClean="0"/>
              <a:t> campaigns on political participation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The All-Party Group on Learning Disability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Recent Research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5601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1219201"/>
            <a:ext cx="6553200" cy="5791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>
              <a:spcBef>
                <a:spcPct val="0"/>
              </a:spcBef>
              <a:buFontTx/>
              <a:buNone/>
            </a:pPr>
            <a:r>
              <a:rPr lang="en-GB" altLang="en-US" kern="0" dirty="0" err="1" smtClean="0">
                <a:latin typeface="Arial" pitchFamily="34" charset="0"/>
              </a:rPr>
              <a:t>Mencap</a:t>
            </a:r>
            <a:r>
              <a:rPr lang="en-GB" altLang="en-US" kern="0" dirty="0" smtClean="0">
                <a:latin typeface="Arial" pitchFamily="34" charset="0"/>
              </a:rPr>
              <a:t> works in partnership with people with a learning disability and their families and carers. </a:t>
            </a:r>
          </a:p>
          <a:p>
            <a:pPr marL="0">
              <a:spcBef>
                <a:spcPct val="0"/>
              </a:spcBef>
              <a:buFontTx/>
              <a:buNone/>
            </a:pPr>
            <a:endParaRPr lang="en-GB" altLang="en-US" kern="0" dirty="0" smtClean="0">
              <a:latin typeface="Arial" pitchFamily="34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en-GB" altLang="en-US" kern="0" dirty="0" smtClean="0">
                <a:latin typeface="Arial" pitchFamily="34" charset="0"/>
              </a:rPr>
              <a:t>All of their services support people to live life as they choose. </a:t>
            </a:r>
          </a:p>
          <a:p>
            <a:pPr marL="0">
              <a:spcBef>
                <a:spcPct val="0"/>
              </a:spcBef>
              <a:buFontTx/>
              <a:buNone/>
            </a:pPr>
            <a:endParaRPr lang="en-GB" altLang="en-US" kern="0" dirty="0" smtClean="0">
              <a:latin typeface="Arial" pitchFamily="34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en-GB" altLang="en-US" kern="0" dirty="0" smtClean="0">
                <a:latin typeface="Arial" pitchFamily="34" charset="0"/>
              </a:rPr>
              <a:t>This includes campaigning for the changes that people with a learning disability want.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3429000"/>
            <a:ext cx="1866900" cy="2457450"/>
          </a:xfrm>
          <a:prstGeom prst="rect">
            <a:avLst/>
          </a:prstGeom>
        </p:spPr>
      </p:pic>
      <p:pic>
        <p:nvPicPr>
          <p:cNvPr id="4" name="Picture 5" descr="Mencap logo_300d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19201"/>
            <a:ext cx="20007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5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9" y="2289022"/>
            <a:ext cx="2676032" cy="267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71799" y="1535112"/>
            <a:ext cx="5954713" cy="547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en-GB" altLang="en-US" sz="26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people get involved</a:t>
            </a:r>
          </a:p>
          <a:p>
            <a:pPr>
              <a:spcAft>
                <a:spcPts val="1800"/>
              </a:spcAft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information about voting more accessible </a:t>
            </a:r>
          </a:p>
          <a:p>
            <a:pPr>
              <a:spcAft>
                <a:spcPts val="1800"/>
              </a:spcAft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best practice for accessible communication </a:t>
            </a:r>
          </a:p>
          <a:p>
            <a:pPr>
              <a:spcAft>
                <a:spcPts val="1800"/>
              </a:spcAft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politicians more aware of learning disability</a:t>
            </a:r>
          </a:p>
          <a:p>
            <a:pPr marL="0" indent="0">
              <a:buFontTx/>
              <a:buNone/>
              <a:defRPr/>
            </a:pPr>
            <a:endParaRPr lang="en-GB" altLang="en-US" sz="2600" dirty="0" smtClean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endParaRPr lang="en-GB" altLang="en-US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077912"/>
            <a:ext cx="7921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000" b="1" dirty="0">
                <a:solidFill>
                  <a:srgbClr val="EA7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my vote aimed to:</a:t>
            </a:r>
            <a:endParaRPr lang="en-US" sz="4000" b="1" dirty="0">
              <a:solidFill>
                <a:srgbClr val="EA7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9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463550" y="1981200"/>
            <a:ext cx="83216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25" tIns="10013" rIns="20025" bIns="10013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S Mencap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FS Mencap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FS Mencap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FS Mencap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25"/>
              </a:spcAft>
              <a:buFontTx/>
              <a:buNone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We asked candidates in the election to sign and return a postcard committing to: </a:t>
            </a: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474913" y="1066800"/>
            <a:ext cx="35258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25" tIns="10013" rIns="20025" bIns="10013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S Mencap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FS Mencap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FS Mencap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FS Mencap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EA7125"/>
                </a:solidFill>
                <a:latin typeface="Arial" pitchFamily="34" charset="0"/>
                <a:cs typeface="Arial" pitchFamily="34" charset="0"/>
              </a:rPr>
              <a:t>Get my vote</a:t>
            </a:r>
            <a:endParaRPr lang="en-GB" altLang="en-US" sz="4400" dirty="0">
              <a:solidFill>
                <a:srgbClr val="EA71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1038" y="2948126"/>
            <a:ext cx="8259762" cy="35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25" tIns="10013" rIns="20025" bIns="10013" anchor="ctr">
            <a:spAutoFit/>
          </a:bodyPr>
          <a:lstStyle>
            <a:lvl1pPr indent="-234950" defTabSz="200025">
              <a:spcBef>
                <a:spcPct val="20000"/>
              </a:spcBef>
              <a:buChar char="•"/>
              <a:tabLst>
                <a:tab pos="149225" algn="l"/>
              </a:tabLst>
              <a:defRPr sz="2400">
                <a:solidFill>
                  <a:schemeClr val="tx1"/>
                </a:solidFill>
                <a:latin typeface="FS Mencap" charset="0"/>
              </a:defRPr>
            </a:lvl1pPr>
            <a:lvl2pPr marL="742950" indent="-285750" defTabSz="200025">
              <a:spcBef>
                <a:spcPct val="20000"/>
              </a:spcBef>
              <a:buChar char="–"/>
              <a:tabLst>
                <a:tab pos="149225" algn="l"/>
              </a:tabLst>
              <a:defRPr sz="2200">
                <a:solidFill>
                  <a:schemeClr val="tx1"/>
                </a:solidFill>
                <a:latin typeface="FS Mencap" charset="0"/>
              </a:defRPr>
            </a:lvl2pPr>
            <a:lvl3pPr marL="1143000" indent="-228600" defTabSz="200025">
              <a:spcBef>
                <a:spcPct val="20000"/>
              </a:spcBef>
              <a:buChar char="•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3pPr>
            <a:lvl4pPr marL="1600200" indent="-228600" defTabSz="200025">
              <a:spcBef>
                <a:spcPct val="20000"/>
              </a:spcBef>
              <a:buChar char="–"/>
              <a:tabLst>
                <a:tab pos="149225" algn="l"/>
              </a:tabLst>
              <a:defRPr sz="1600">
                <a:solidFill>
                  <a:schemeClr val="tx1"/>
                </a:solidFill>
                <a:latin typeface="FS Mencap" charset="0"/>
              </a:defRPr>
            </a:lvl4pPr>
            <a:lvl5pPr marL="2057400" indent="-228600" defTabSz="200025">
              <a:spcBef>
                <a:spcPct val="20000"/>
              </a:spcBef>
              <a:buChar char="»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5pPr>
            <a:lvl6pPr marL="2514600" indent="-228600" defTabSz="200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6pPr>
            <a:lvl7pPr marL="2971800" indent="-228600" defTabSz="200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7pPr>
            <a:lvl8pPr marL="3429000" indent="-228600" defTabSz="200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8pPr>
            <a:lvl9pPr marL="3886200" indent="-228600" defTabSz="200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9225" algn="l"/>
              </a:tabLst>
              <a:defRPr sz="2000">
                <a:solidFill>
                  <a:schemeClr val="tx1"/>
                </a:solidFill>
                <a:latin typeface="FS Mencap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Equal citizenship for disabled people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Early childhood intervention and support for children to  grow, develop and have fun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Equal access to health care, employment, lifelong learning opportunities, and housing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More and better support for families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 end to bullying and hate crime</a:t>
            </a:r>
          </a:p>
        </p:txBody>
      </p:sp>
      <p:pic>
        <p:nvPicPr>
          <p:cNvPr id="5" name="Picture 3" descr="http://intranet.mencap.org.uk/accessibleimages/lores_images/Vote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914400"/>
            <a:ext cx="6318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0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0713" y="990600"/>
            <a:ext cx="7851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S Mencap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FS Mencap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FS Mencap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FS Mencap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EA7125"/>
                </a:solidFill>
                <a:latin typeface="Arial" pitchFamily="34" charset="0"/>
              </a:rPr>
              <a:t>Access </a:t>
            </a:r>
            <a:r>
              <a:rPr lang="en-GB" altLang="en-US" sz="2800" b="1" dirty="0">
                <a:solidFill>
                  <a:srgbClr val="EA7125"/>
                </a:solidFill>
                <a:latin typeface="Arial" pitchFamily="34" charset="0"/>
              </a:rPr>
              <a:t>to Democracy event </a:t>
            </a:r>
            <a:endParaRPr lang="en-GB" altLang="en-US" sz="2800" b="1" dirty="0" smtClean="0">
              <a:solidFill>
                <a:srgbClr val="EA7125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EA7125"/>
                </a:solidFill>
                <a:latin typeface="Arial" pitchFamily="34" charset="0"/>
              </a:rPr>
              <a:t>at </a:t>
            </a:r>
            <a:r>
              <a:rPr lang="en-GB" altLang="en-US" sz="2800" b="1" dirty="0">
                <a:solidFill>
                  <a:srgbClr val="EA7125"/>
                </a:solidFill>
                <a:latin typeface="Arial" pitchFamily="34" charset="0"/>
              </a:rPr>
              <a:t>the </a:t>
            </a:r>
            <a:r>
              <a:rPr lang="en-GB" altLang="en-US" sz="2800" b="1" dirty="0" smtClean="0">
                <a:solidFill>
                  <a:srgbClr val="EA7125"/>
                </a:solidFill>
                <a:latin typeface="Arial" pitchFamily="34" charset="0"/>
              </a:rPr>
              <a:t>NI Assembly, </a:t>
            </a:r>
            <a:r>
              <a:rPr lang="en-GB" altLang="en-US" sz="2800" b="1" dirty="0">
                <a:solidFill>
                  <a:srgbClr val="EA7125"/>
                </a:solidFill>
                <a:latin typeface="Arial" pitchFamily="34" charset="0"/>
              </a:rPr>
              <a:t>February </a:t>
            </a:r>
            <a:r>
              <a:rPr lang="en-GB" altLang="en-US" sz="2800" b="1" dirty="0" smtClean="0">
                <a:solidFill>
                  <a:srgbClr val="EA7125"/>
                </a:solidFill>
                <a:latin typeface="Arial" pitchFamily="34" charset="0"/>
              </a:rPr>
              <a:t>2010</a:t>
            </a:r>
            <a:endParaRPr lang="en-GB" altLang="en-US" sz="2800" b="1" dirty="0">
              <a:solidFill>
                <a:srgbClr val="EA7125"/>
              </a:solidFill>
              <a:latin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2106612"/>
            <a:ext cx="6067425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Self-advocates spoke about their involvement with politics</a:t>
            </a:r>
          </a:p>
          <a:p>
            <a:pPr>
              <a:spcAft>
                <a:spcPts val="3600"/>
              </a:spcAft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talked about how to vote and people could register to vote</a:t>
            </a:r>
          </a:p>
          <a:p>
            <a:pPr>
              <a:spcAft>
                <a:spcPts val="3600"/>
              </a:spcAft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could talk to representatives from all of the political parties </a:t>
            </a:r>
          </a:p>
          <a:p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952625"/>
            <a:ext cx="1901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463925"/>
            <a:ext cx="1901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975225"/>
            <a:ext cx="1901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16937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Places in Parliament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2098548" cy="20921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5784851" cy="4338638"/>
          </a:xfrm>
        </p:spPr>
      </p:pic>
    </p:spTree>
    <p:extLst>
      <p:ext uri="{BB962C8B-B14F-4D97-AF65-F5344CB8AC3E}">
        <p14:creationId xmlns:p14="http://schemas.microsoft.com/office/powerpoint/2010/main" val="149803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2667000" y="1792195"/>
            <a:ext cx="3729038" cy="186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990600"/>
            <a:ext cx="870743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A712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All-Party Group on Learning Disability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276600"/>
            <a:ext cx="8472488" cy="3124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Aims: </a:t>
            </a:r>
          </a:p>
          <a:p>
            <a:pPr>
              <a:spcAft>
                <a:spcPts val="600"/>
              </a:spcAft>
            </a:pPr>
            <a:r>
              <a:rPr lang="en-GB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altLang="en-US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better understanding of the issues facing people with a learning disability and their families</a:t>
            </a:r>
          </a:p>
          <a:p>
            <a:pPr>
              <a:spcAft>
                <a:spcPts val="600"/>
              </a:spcAft>
            </a:pPr>
            <a:r>
              <a:rPr lang="en-GB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policy, legislation and service developments to improve the lives of people with a learning disability and their families in Northern Ireland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3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Projects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01000" cy="4114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Monitoring the Implementation of the CRPD (Article 29 available)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Experiences of People with Intellectual Disabilities in Influencing Public Policy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Comparative International Disability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1183071" cy="1183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74" y="922283"/>
            <a:ext cx="1049275" cy="11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www.right-to-decide.eu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Models of support for decision-making;</a:t>
            </a:r>
          </a:p>
          <a:p>
            <a:r>
              <a:rPr lang="en-US" baseline="0" dirty="0" smtClean="0"/>
              <a:t>Living in the community for people with complex needs; </a:t>
            </a:r>
          </a:p>
          <a:p>
            <a:r>
              <a:rPr lang="en-US" dirty="0" smtClean="0"/>
              <a:t>Participation of </a:t>
            </a:r>
            <a:r>
              <a:rPr lang="en-US" baseline="0" dirty="0" smtClean="0"/>
              <a:t>children in decision-making; and </a:t>
            </a:r>
          </a:p>
          <a:p>
            <a:r>
              <a:rPr lang="en-US" dirty="0"/>
              <a:t>A</a:t>
            </a:r>
            <a:r>
              <a:rPr lang="en-US" baseline="0" dirty="0" smtClean="0"/>
              <a:t>nalysis of structural support for     self-advocacy in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talk about your experience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1524000"/>
            <a:ext cx="6400800" cy="4754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How do you work with politicians?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How do you work with civil servants?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How do you work with government committees?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How do you work with lobby groups?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mtClean="0"/>
              <a:t>Other agencies?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447800"/>
            <a:ext cx="1219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438400"/>
            <a:ext cx="12192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3352800"/>
            <a:ext cx="12192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4495800"/>
            <a:ext cx="1219200" cy="609600"/>
          </a:xfrm>
          <a:prstGeom prst="roundRect">
            <a:avLst/>
          </a:prstGeom>
          <a:solidFill>
            <a:srgbClr val="EE7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5562600"/>
            <a:ext cx="1219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220032" y="1282597"/>
            <a:ext cx="8458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available from Inclusion International </a:t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09600" y="2590800"/>
            <a:ext cx="78549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kern="0" dirty="0" smtClean="0"/>
              <a:t>My Voice Matters!: Easy-Read Guide on Inclusive Civic Engagement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kern="0" dirty="0" smtClean="0"/>
              <a:t>Inclusive Civic Engagement: Information Toolkit for Families and People with Intellectual Disabilities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kern="0" dirty="0" smtClean="0"/>
              <a:t>Accessing the Ballot Box: An information Toolkit for Governments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55857"/>
            <a:ext cx="8305800" cy="353943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http://</a:t>
            </a:r>
            <a:r>
              <a:rPr lang="en-US" sz="1700" dirty="0" smtClean="0"/>
              <a:t>inclusion-international.org/category/programme/accessing-the-ballot-box</a:t>
            </a:r>
            <a:r>
              <a:rPr lang="en-US" sz="17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619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800600"/>
          </a:xfrm>
        </p:spPr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Inclusion-Europe.eu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Self-advocacy.eu</a:t>
            </a: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peer-support.eu</a:t>
            </a: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https://www.google.be/search?q=partners+for+better+policies+a+manual+mainstreaming&amp;rlz=1C1LENP_enUS544US544&amp;oq=partners+for+better+&amp;aqs=chrome.0.69i59j69i57j0l2j69i60j0.3606j0j4&amp;sourceid=chrome&amp;ie=UTF-8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http://www.tbcoalition.eu/wp-content/uploads/2012/03/Tips-for-a-successful-meeting-with-your-MP.pdf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https://fra.europa.eu/sites/default/files/fra_report_on_right_to_vote_as_easy_to_read.pdf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http://www.ohchr.org/Documents/Issues/Disability/SubmissionThematicStudy/OHCHR_study_ETR_easyversion.pdf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and Accessibility of Citizenship and Political Participation of People with Disabilities in Europe: Introduction to Two Related 2013 ANED Reports</a:t>
            </a:r>
            <a:endParaRPr lang="en-US" sz="1400" dirty="0" smtClean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https://www.c-q-l.org/resource-library/resource-library/all-resources/self-advocacy-and-leadership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https://bookshop.europa.eu/en/bundles/easy-reading-about-the-eu-cbj5eep2IxilAAAAEuIFphS1Kn/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https://europa.eu/european-union/documents-publications_en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https://europa.eu/european-union/about-eu/eu-in-brief_en</a:t>
            </a:r>
            <a:endParaRPr lang="en-US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4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Rebecca Irvine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rirvine@msu.edu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rshea_irvine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rebecca.shea.irvine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691892" cy="691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72390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77025"/>
            <a:ext cx="742376" cy="7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on Experience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2672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What are the different ways you can influence decisions about policies or </a:t>
            </a:r>
            <a:r>
              <a:rPr lang="en-US" dirty="0" err="1" smtClean="0"/>
              <a:t>programmes</a:t>
            </a:r>
            <a:r>
              <a:rPr lang="en-US" dirty="0" smtClean="0"/>
              <a:t>?	</a:t>
            </a:r>
          </a:p>
          <a:p>
            <a:pPr indent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3000" dirty="0" smtClean="0"/>
              <a:t>What is your issue?</a:t>
            </a:r>
          </a:p>
          <a:p>
            <a:pPr indent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	Who can make the changes you want?</a:t>
            </a:r>
          </a:p>
          <a:p>
            <a:pPr indent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	What information do they want or need?</a:t>
            </a:r>
          </a:p>
          <a:p>
            <a:pPr indent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How do they want that information?</a:t>
            </a:r>
          </a:p>
        </p:txBody>
      </p:sp>
    </p:spTree>
    <p:extLst>
      <p:ext uri="{BB962C8B-B14F-4D97-AF65-F5344CB8AC3E}">
        <p14:creationId xmlns:p14="http://schemas.microsoft.com/office/powerpoint/2010/main" val="1683704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772400" cy="2879725"/>
          </a:xfrm>
        </p:spPr>
        <p:txBody>
          <a:bodyPr/>
          <a:lstStyle/>
          <a:p>
            <a:pPr algn="ctr"/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What skills do you think are important in influencing political decisions?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2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to work together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learn from one another?</a:t>
            </a:r>
          </a:p>
          <a:p>
            <a:endParaRPr lang="en-US" dirty="0"/>
          </a:p>
          <a:p>
            <a:r>
              <a:rPr lang="en-US" dirty="0" smtClean="0"/>
              <a:t>How do we continue to build relationships?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4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Together to Achieve Change</a:t>
            </a:r>
            <a:endParaRPr lang="en-US" sz="3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your stories at national level is very important</a:t>
            </a:r>
          </a:p>
          <a:p>
            <a:r>
              <a:rPr lang="en-US" dirty="0" smtClean="0"/>
              <a:t>We can learn that other countries may have similar issues (think peer-training)</a:t>
            </a:r>
          </a:p>
          <a:p>
            <a:r>
              <a:rPr lang="en-US" dirty="0" smtClean="0"/>
              <a:t>They may </a:t>
            </a:r>
            <a:r>
              <a:rPr lang="en-US" dirty="0" smtClean="0"/>
              <a:t>also have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W</a:t>
            </a:r>
            <a:r>
              <a:rPr lang="en-US" dirty="0" smtClean="0"/>
              <a:t>e </a:t>
            </a:r>
            <a:r>
              <a:rPr lang="en-US" dirty="0" smtClean="0"/>
              <a:t>can work together to make our voices louder at the European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pPr algn="ctr"/>
            <a:r>
              <a:rPr lang="en-US" sz="3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a Successful Meeting with </a:t>
            </a:r>
            <a:r>
              <a:rPr lang="en-US" sz="3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your Member </a:t>
            </a:r>
            <a:r>
              <a:rPr lang="en-US" sz="3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of Parliament (I)</a:t>
            </a:r>
            <a:endParaRPr lang="en-US" sz="3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0"/>
            <a:ext cx="73914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Be </a:t>
            </a:r>
            <a:r>
              <a:rPr lang="en-US" sz="4000" dirty="0" smtClean="0"/>
              <a:t>prepared</a:t>
            </a:r>
          </a:p>
          <a:p>
            <a:r>
              <a:rPr lang="en-US" sz="4000" dirty="0" smtClean="0"/>
              <a:t> Share </a:t>
            </a:r>
            <a:r>
              <a:rPr lang="en-US" sz="4000" dirty="0" smtClean="0"/>
              <a:t>your story</a:t>
            </a:r>
          </a:p>
          <a:p>
            <a:r>
              <a:rPr lang="en-US" sz="4000" dirty="0" smtClean="0"/>
              <a:t> Stay </a:t>
            </a:r>
            <a:r>
              <a:rPr lang="en-US" sz="4000" dirty="0" smtClean="0"/>
              <a:t>on your point</a:t>
            </a:r>
          </a:p>
          <a:p>
            <a:r>
              <a:rPr lang="en-US" sz="4000" dirty="0" smtClean="0"/>
              <a:t> Know </a:t>
            </a:r>
            <a:r>
              <a:rPr lang="en-US" sz="4000" dirty="0" smtClean="0"/>
              <a:t>both sides of the 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00072"/>
            <a:ext cx="4057650" cy="153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34462"/>
            <a:ext cx="1638300" cy="21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pPr algn="ctr"/>
            <a:r>
              <a:rPr lang="en-US" sz="3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a Successful Meeting with your Member of Parliament (II)</a:t>
            </a:r>
            <a:endParaRPr lang="en-US" sz="3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79248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800" dirty="0" smtClean="0"/>
              <a:t> Don’t </a:t>
            </a:r>
            <a:r>
              <a:rPr lang="en-US" sz="3800" dirty="0" smtClean="0"/>
              <a:t>argue</a:t>
            </a:r>
          </a:p>
          <a:p>
            <a:pPr>
              <a:spcAft>
                <a:spcPts val="1200"/>
              </a:spcAft>
            </a:pPr>
            <a:r>
              <a:rPr lang="en-US" sz="3800" dirty="0" smtClean="0"/>
              <a:t> Make </a:t>
            </a:r>
            <a:r>
              <a:rPr lang="en-US" sz="3800" dirty="0" smtClean="0"/>
              <a:t>clear what you want to happen</a:t>
            </a:r>
          </a:p>
          <a:p>
            <a:pPr>
              <a:spcAft>
                <a:spcPts val="1200"/>
              </a:spcAft>
            </a:pPr>
            <a:r>
              <a:rPr lang="en-US" sz="3800" dirty="0" smtClean="0"/>
              <a:t> Follow </a:t>
            </a:r>
            <a:r>
              <a:rPr lang="en-US" sz="3800" dirty="0" smtClean="0"/>
              <a:t>up</a:t>
            </a:r>
          </a:p>
          <a:p>
            <a:pPr>
              <a:spcAft>
                <a:spcPts val="1200"/>
              </a:spcAft>
            </a:pPr>
            <a:r>
              <a:rPr lang="en-US" sz="3800" dirty="0" smtClean="0"/>
              <a:t> Tell </a:t>
            </a:r>
            <a:r>
              <a:rPr lang="en-US" sz="3800" dirty="0" smtClean="0"/>
              <a:t>others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24792"/>
            <a:ext cx="3581400" cy="29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9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 Be </a:t>
            </a:r>
            <a:r>
              <a:rPr lang="en-US" sz="4000" dirty="0" smtClean="0"/>
              <a:t>polite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 Stay </a:t>
            </a:r>
            <a:r>
              <a:rPr lang="en-US" sz="4000" dirty="0" smtClean="0"/>
              <a:t>calm and focused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 Be </a:t>
            </a:r>
            <a:r>
              <a:rPr lang="en-US" sz="4000" dirty="0"/>
              <a:t>clear in what you want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 Listen </a:t>
            </a:r>
            <a:r>
              <a:rPr lang="en-US" sz="4000" dirty="0" smtClean="0"/>
              <a:t>to what others say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 Say </a:t>
            </a:r>
            <a:r>
              <a:rPr lang="en-US" sz="4000" dirty="0" smtClean="0"/>
              <a:t>if you do not understand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333500"/>
            <a:ext cx="2181225" cy="2857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838200"/>
            <a:ext cx="7924800" cy="1143000"/>
          </a:xfrm>
        </p:spPr>
        <p:txBody>
          <a:bodyPr/>
          <a:lstStyle/>
          <a:p>
            <a:r>
              <a:rPr lang="en-US" sz="3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how you communicate</a:t>
            </a:r>
            <a:endParaRPr lang="en-US" sz="3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8001000" cy="2593975"/>
          </a:xfrm>
        </p:spPr>
        <p:txBody>
          <a:bodyPr/>
          <a:lstStyle/>
          <a:p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only the start…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5486400"/>
            <a:ext cx="89154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keep learning from each other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3962400" cy="3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133600"/>
            <a:ext cx="16002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5867400" cy="2895600"/>
          </a:xfrm>
        </p:spPr>
        <p:txBody>
          <a:bodyPr/>
          <a:lstStyle/>
          <a:p>
            <a:pPr algn="ctr"/>
            <a:r>
              <a:rPr lang="en-US" sz="6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together to achieve change</a:t>
            </a:r>
            <a:endParaRPr lang="en-US" sz="6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676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Michigan State University</a:t>
            </a:r>
            <a:endParaRPr lang="en-US" b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8850"/>
            <a:ext cx="4428316" cy="273669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Queen’s University Belfast</a:t>
            </a:r>
            <a:endParaRPr lang="en-US" b="0" dirty="0"/>
          </a:p>
        </p:txBody>
      </p:sp>
      <p:pic>
        <p:nvPicPr>
          <p:cNvPr id="9" name="Pictur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7" y="2174875"/>
            <a:ext cx="2905753" cy="40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 bwMode="auto">
          <a:xfrm>
            <a:off x="6400800" y="4267200"/>
            <a:ext cx="152400" cy="152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276600"/>
            <a:ext cx="685800" cy="762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Events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29746"/>
            <a:ext cx="4233382" cy="25946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3590"/>
            <a:ext cx="3889482" cy="2594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953000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UN: 'Grave' disability rights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violations</a:t>
            </a:r>
            <a:r>
              <a:rPr lang="en-US" b="1" dirty="0"/>
              <a:t> under UK </a:t>
            </a:r>
            <a:r>
              <a:rPr lang="en-US" b="1" dirty="0" smtClean="0"/>
              <a:t>reforms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“While the government continues to improve and build on the support available to disabled people, it stands by and is proud of its record.”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2785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design template">
  <a:themeElements>
    <a:clrScheme name="Office Them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1360</TotalTime>
  <Words>871</Words>
  <Application>Microsoft Office PowerPoint</Application>
  <PresentationFormat>On-screen Show (4:3)</PresentationFormat>
  <Paragraphs>143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Global design template</vt:lpstr>
      <vt:lpstr>Ideas about working with politicians &amp; officials</vt:lpstr>
      <vt:lpstr>Let’s talk about your experience</vt:lpstr>
      <vt:lpstr>Tips for a Successful Meeting with your Member of Parliament (I)</vt:lpstr>
      <vt:lpstr>Tips for a Successful Meeting with your Member of Parliament (II)</vt:lpstr>
      <vt:lpstr>Think about how you communicate</vt:lpstr>
      <vt:lpstr>This is only the start…</vt:lpstr>
      <vt:lpstr>Working together to achieve change</vt:lpstr>
      <vt:lpstr>PowerPoint Presentation</vt:lpstr>
      <vt:lpstr>Current Events</vt:lpstr>
      <vt:lpstr>Current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Places in Parliament</vt:lpstr>
      <vt:lpstr>PowerPoint Presentation</vt:lpstr>
      <vt:lpstr>Research Projects</vt:lpstr>
      <vt:lpstr>www.right-to-decide.eu</vt:lpstr>
      <vt:lpstr>PowerPoint Presentation</vt:lpstr>
      <vt:lpstr>Additional Resources</vt:lpstr>
      <vt:lpstr>Rebecca Irvine</vt:lpstr>
      <vt:lpstr>Building on Experience</vt:lpstr>
      <vt:lpstr>What skills do you think are important in influencing political decisions?</vt:lpstr>
      <vt:lpstr>Learning to work together</vt:lpstr>
      <vt:lpstr>Working Together to Achieve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achieve change</dc:title>
  <dc:creator>Rebecca</dc:creator>
  <cp:lastModifiedBy>Rebecca</cp:lastModifiedBy>
  <cp:revision>58</cp:revision>
  <dcterms:created xsi:type="dcterms:W3CDTF">2016-11-08T09:33:44Z</dcterms:created>
  <dcterms:modified xsi:type="dcterms:W3CDTF">2016-11-13T16:30:11Z</dcterms:modified>
</cp:coreProperties>
</file>